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4650-EA94-DF8B-8CBD-13F0A3B09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7D578-64EB-305C-29BF-F9F7D3E2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C350A-926B-8AE0-D183-A98D65F4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7E8-6542-4D02-88C1-5864FD6EFC7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FE07-4FBF-CAB6-BBF0-3B406512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3F7C9-2426-0D74-6732-2E98338B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E54-C7D8-42F6-A59B-40761133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5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E3F4-8467-6388-7C7F-EDAB1AB5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C72DD-E8BB-14E2-4BA6-50B849A8C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C4A2-B217-4AD5-030D-D4079E80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7E8-6542-4D02-88C1-5864FD6EFC7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67CA4-FA93-19A4-4C89-E63C4542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A926-8A41-BD9D-7582-65CA226A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E54-C7D8-42F6-A59B-40761133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0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E1723-F0AF-E2AA-F752-9E2938C1F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8C8B5-4F16-ED09-44F4-A044090E6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3C9E1-3030-88ED-CC64-9FD3120D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7E8-6542-4D02-88C1-5864FD6EFC7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9DADC-5A6C-8914-611E-70F17DF5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5AB97-EC16-7A75-C01F-A0B3BB5B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E54-C7D8-42F6-A59B-40761133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9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032D-6E90-25FB-2CB2-0C43F778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DF94-C3FF-7CF4-4E9A-8F19CECE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AADC4-7F40-D1D4-C458-C3BE13F7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7E8-6542-4D02-88C1-5864FD6EFC7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5FF4B-0765-5840-E65B-D97CEAE6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FE1F5-B310-CFFF-BDF7-5EDBFB98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E54-C7D8-42F6-A59B-40761133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4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C89B-80EE-09B0-6D1E-A467B461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6E9BA-29D6-1CDA-BA46-A5F9FA758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001D-BE69-1AED-046B-D46DAA49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7E8-6542-4D02-88C1-5864FD6EFC7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44CC0-28A3-3364-46A5-ED377DE0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A841-1632-110C-7567-A8282F86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E54-C7D8-42F6-A59B-40761133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5195-4F31-6B4D-4947-D2368643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63BFF-C2BA-4EFA-DE53-1ACA2598E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0EC5C-AD5A-1647-0B0B-FBFABCB6F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1A560-6DD3-555A-16C6-482987D1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7E8-6542-4D02-88C1-5864FD6EFC7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4D203-DA43-204F-D9F0-A7803403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8A728-007A-B1AA-B856-4BB47C01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E54-C7D8-42F6-A59B-40761133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0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C032-F0E2-327A-EB32-A45455F2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62599-7B77-C6A1-38EC-5FEDD0BB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78DD6-0045-BF3A-5E8F-8992184C1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1FF29-78DD-67AF-F111-D7779CDA5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70C06-4055-79E8-3467-FA26C2721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B69DF-F84C-6293-9A36-8B74F569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7E8-6542-4D02-88C1-5864FD6EFC7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41A30-9FD2-AAC3-25A4-23D531B6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393F2-C11F-1575-C426-34FE1B94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E54-C7D8-42F6-A59B-40761133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6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D024-FFFB-C175-DF17-855956A3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22F8E-C26B-C12A-1B50-B13D0ADA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7E8-6542-4D02-88C1-5864FD6EFC7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B2CE8-F6B1-6C46-503B-F853CD45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8E3A6-9C50-2B6B-0E24-3501127D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E54-C7D8-42F6-A59B-40761133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9475C-6D49-1DD4-D552-1E204061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7E8-6542-4D02-88C1-5864FD6EFC7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6E42F-8C6C-D70F-8132-4B035B94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4CA5A-59DC-25AA-548C-6B9871EE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E54-C7D8-42F6-A59B-40761133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9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5651-3489-A03D-D7C5-6ED9BF54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FB8E8-15D4-967A-B518-C7AE42AA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86703-A71D-EAF4-9F91-F797837C8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E67A1-904E-D6D1-B6CC-55A3A79A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7E8-6542-4D02-88C1-5864FD6EFC7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0DA1-9C94-BAF4-47E9-0063C4D8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B89BA-BB8B-8478-647E-FCDBB56C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E54-C7D8-42F6-A59B-40761133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0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BD2B-1ECC-1AF4-067C-85E5A124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5BCB3-5BA8-9FED-77F5-F67FBFBF3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7368B-41E7-5523-944F-B2B395A75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30800-69B9-0A6F-6FEE-7EE2CC39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67E8-6542-4D02-88C1-5864FD6EFC7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FE2B-1F83-7CA0-F107-BADCC50C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C4006-BA09-0CCD-D7DC-18EC8098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E54-C7D8-42F6-A59B-40761133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C5121-15BD-66E8-CDC8-2D8C60E0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4BDB9-57EF-B480-45C7-726C0877B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6C18E-7FC0-671E-69A8-A03E250F1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767E8-6542-4D02-88C1-5864FD6EFC7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A6370-418E-3CD0-56D8-6797EBFA2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74BB1-1384-5DEA-96C0-7D87ED7F1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58E54-C7D8-42F6-A59B-40761133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2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graph of a line&#10;&#10;AI-generated content may be incorrect.">
            <a:extLst>
              <a:ext uri="{FF2B5EF4-FFF2-40B4-BE49-F238E27FC236}">
                <a16:creationId xmlns:a16="http://schemas.microsoft.com/office/drawing/2014/main" id="{914FA079-D843-4805-593D-3C23762AE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76" y="4072492"/>
            <a:ext cx="8432724" cy="281090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2C0B853-776B-BA2D-21B4-563AE0B156F1}"/>
              </a:ext>
            </a:extLst>
          </p:cNvPr>
          <p:cNvGrpSpPr/>
          <p:nvPr/>
        </p:nvGrpSpPr>
        <p:grpSpPr>
          <a:xfrm>
            <a:off x="7583042" y="3021"/>
            <a:ext cx="4070654" cy="365416"/>
            <a:chOff x="6799872" y="1536394"/>
            <a:chExt cx="2961167" cy="30193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4BA721-C70A-26A9-3F73-37902F67F4CB}"/>
                </a:ext>
              </a:extLst>
            </p:cNvPr>
            <p:cNvCxnSpPr/>
            <p:nvPr/>
          </p:nvCxnSpPr>
          <p:spPr>
            <a:xfrm>
              <a:off x="6829425" y="1838325"/>
              <a:ext cx="283059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ontent Placeholder 8">
              <a:extLst>
                <a:ext uri="{FF2B5EF4-FFF2-40B4-BE49-F238E27FC236}">
                  <a16:creationId xmlns:a16="http://schemas.microsoft.com/office/drawing/2014/main" id="{63CEB006-1386-02EE-3D14-21634A5E0EBA}"/>
                </a:ext>
              </a:extLst>
            </p:cNvPr>
            <p:cNvSpPr txBox="1">
              <a:spLocks/>
            </p:cNvSpPr>
            <p:nvPr/>
          </p:nvSpPr>
          <p:spPr>
            <a:xfrm>
              <a:off x="6799872" y="1536394"/>
              <a:ext cx="2961167" cy="275673"/>
            </a:xfrm>
            <a:prstGeom prst="rect">
              <a:avLst/>
            </a:prstGeom>
          </p:spPr>
          <p:txBody>
            <a:bodyPr lIns="0" rIns="0" anchor="t"/>
            <a:lstStyle>
              <a:lvl1pPr marL="0" indent="0" algn="just" defTabSz="457200" rtl="0" eaLnBrk="1" latinLnBrk="0" hangingPunct="1">
                <a:spcBef>
                  <a:spcPts val="600"/>
                </a:spcBef>
                <a:buFont typeface="Calibri Light" panose="020F0302020204030204" pitchFamily="34" charset="0"/>
                <a:buNone/>
                <a:defRPr lang="en-US" sz="1200" b="0" i="0" kern="1200">
                  <a:solidFill>
                    <a:srgbClr val="22478A"/>
                  </a:solidFill>
                  <a:latin typeface="Lato Light" panose="020F0302020204030203" pitchFamily="34" charset="0"/>
                  <a:ea typeface="+mn-ea"/>
                  <a:cs typeface="+mn-cs"/>
                </a:defRPr>
              </a:lvl1pPr>
              <a:lvl2pPr marL="690563" indent="-233363" algn="l" defTabSz="457200" rtl="0" eaLnBrk="1" latinLnBrk="0" hangingPunct="1">
                <a:spcBef>
                  <a:spcPct val="20000"/>
                </a:spcBef>
                <a:buFont typeface="Calibri Light" panose="020F0302020204030204" pitchFamily="34" charset="0"/>
                <a:buChar char="‒"/>
                <a:defRPr lang="en-US" sz="110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Calibri Light" panose="020F0302020204030204" pitchFamily="34" charset="0"/>
                <a:buChar char="‒"/>
                <a:defRPr lang="en-US" sz="110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Calibri Light" panose="020F0302020204030204" pitchFamily="34" charset="0"/>
                <a:buChar char="‒"/>
                <a:defRPr lang="en-US" sz="110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Calibri Light" panose="020F0302020204030204" pitchFamily="34" charset="0"/>
                <a:buChar char="‒"/>
                <a:defRPr lang="en-US" sz="110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200" dirty="0">
                  <a:latin typeface="Arial Nova" panose="020B0504020202020204" pitchFamily="34" charset="0"/>
                </a:rPr>
                <a:t>Challenges Faced</a:t>
              </a:r>
              <a:endParaRPr lang="en-US" sz="2200" baseline="30000" dirty="0">
                <a:latin typeface="Arial Nova" panose="020B050402020202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63037F5-2800-220B-6329-509C2963FE2C}"/>
              </a:ext>
            </a:extLst>
          </p:cNvPr>
          <p:cNvSpPr/>
          <p:nvPr/>
        </p:nvSpPr>
        <p:spPr>
          <a:xfrm>
            <a:off x="7660968" y="469356"/>
            <a:ext cx="3832532" cy="281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" rtlCol="0" anchor="t"/>
          <a:lstStyle/>
          <a:p>
            <a:pPr marL="182880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Handling bedtimes on either side of midnight</a:t>
            </a:r>
          </a:p>
          <a:p>
            <a:pPr marL="640080" lvl="1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Garmin reports day of waking</a:t>
            </a:r>
          </a:p>
          <a:p>
            <a:pPr marL="640080" lvl="1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Cyclic transformation so times on either side remain close numerically</a:t>
            </a:r>
          </a:p>
          <a:p>
            <a:pPr marL="182880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Unifying Time Zones</a:t>
            </a:r>
          </a:p>
          <a:p>
            <a:pPr marL="640080" lvl="1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Google reports local, Garmin reports UTC</a:t>
            </a:r>
          </a:p>
          <a:p>
            <a:pPr marL="182880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Complex Chart Formatting</a:t>
            </a:r>
          </a:p>
          <a:p>
            <a:pPr marL="640080" lvl="1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Wrapping x-axis around midnight for bedtimes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CE4323-CDA9-3EE3-DBA4-FC6F3F1E40FD}"/>
              </a:ext>
            </a:extLst>
          </p:cNvPr>
          <p:cNvGrpSpPr/>
          <p:nvPr/>
        </p:nvGrpSpPr>
        <p:grpSpPr>
          <a:xfrm>
            <a:off x="364925" y="3021"/>
            <a:ext cx="4070654" cy="365416"/>
            <a:chOff x="6799872" y="1536394"/>
            <a:chExt cx="2961167" cy="30193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BDC13B-78FD-251F-D8C4-44BC1F750798}"/>
                </a:ext>
              </a:extLst>
            </p:cNvPr>
            <p:cNvCxnSpPr/>
            <p:nvPr/>
          </p:nvCxnSpPr>
          <p:spPr>
            <a:xfrm>
              <a:off x="6829425" y="1838325"/>
              <a:ext cx="283059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8">
              <a:extLst>
                <a:ext uri="{FF2B5EF4-FFF2-40B4-BE49-F238E27FC236}">
                  <a16:creationId xmlns:a16="http://schemas.microsoft.com/office/drawing/2014/main" id="{75CFDDA8-5339-DB8B-F618-813805D8251B}"/>
                </a:ext>
              </a:extLst>
            </p:cNvPr>
            <p:cNvSpPr txBox="1">
              <a:spLocks/>
            </p:cNvSpPr>
            <p:nvPr/>
          </p:nvSpPr>
          <p:spPr>
            <a:xfrm>
              <a:off x="6799872" y="1536394"/>
              <a:ext cx="2961167" cy="275673"/>
            </a:xfrm>
            <a:prstGeom prst="rect">
              <a:avLst/>
            </a:prstGeom>
          </p:spPr>
          <p:txBody>
            <a:bodyPr lIns="0" rIns="0" anchor="t"/>
            <a:lstStyle>
              <a:lvl1pPr marL="0" indent="0" algn="just" defTabSz="457200" rtl="0" eaLnBrk="1" latinLnBrk="0" hangingPunct="1">
                <a:spcBef>
                  <a:spcPts val="600"/>
                </a:spcBef>
                <a:buFont typeface="Calibri Light" panose="020F0302020204030204" pitchFamily="34" charset="0"/>
                <a:buNone/>
                <a:defRPr lang="en-US" sz="1200" b="0" i="0" kern="1200">
                  <a:solidFill>
                    <a:srgbClr val="22478A"/>
                  </a:solidFill>
                  <a:latin typeface="Lato Light" panose="020F0302020204030203" pitchFamily="34" charset="0"/>
                  <a:ea typeface="+mn-ea"/>
                  <a:cs typeface="+mn-cs"/>
                </a:defRPr>
              </a:lvl1pPr>
              <a:lvl2pPr marL="690563" indent="-233363" algn="l" defTabSz="457200" rtl="0" eaLnBrk="1" latinLnBrk="0" hangingPunct="1">
                <a:spcBef>
                  <a:spcPct val="20000"/>
                </a:spcBef>
                <a:buFont typeface="Calibri Light" panose="020F0302020204030204" pitchFamily="34" charset="0"/>
                <a:buChar char="‒"/>
                <a:defRPr lang="en-US" sz="110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Calibri Light" panose="020F0302020204030204" pitchFamily="34" charset="0"/>
                <a:buChar char="‒"/>
                <a:defRPr lang="en-US" sz="110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Calibri Light" panose="020F0302020204030204" pitchFamily="34" charset="0"/>
                <a:buChar char="‒"/>
                <a:defRPr lang="en-US" sz="110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Calibri Light" panose="020F0302020204030204" pitchFamily="34" charset="0"/>
                <a:buChar char="‒"/>
                <a:defRPr lang="en-US" sz="110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200" dirty="0">
                  <a:latin typeface="Arial Nova" panose="020B0504020202020204" pitchFamily="34" charset="0"/>
                </a:rPr>
                <a:t>Features Considered</a:t>
              </a:r>
              <a:endParaRPr lang="en-US" sz="2200" baseline="30000" dirty="0">
                <a:latin typeface="Arial Nova" panose="020B0504020202020204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72CA5DD-E6DE-CE2F-B688-077B2468DDFC}"/>
              </a:ext>
            </a:extLst>
          </p:cNvPr>
          <p:cNvSpPr/>
          <p:nvPr/>
        </p:nvSpPr>
        <p:spPr>
          <a:xfrm>
            <a:off x="442851" y="469357"/>
            <a:ext cx="3832532" cy="1714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" rtlCol="0" anchor="t"/>
          <a:lstStyle/>
          <a:p>
            <a:pPr marL="182880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Last Activity Time</a:t>
            </a:r>
          </a:p>
          <a:p>
            <a:pPr marL="182880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First Activity Time</a:t>
            </a:r>
          </a:p>
          <a:p>
            <a:pPr marL="182880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Day of Week / Weekend?</a:t>
            </a:r>
          </a:p>
          <a:p>
            <a:pPr marL="182880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Activity Count</a:t>
            </a:r>
          </a:p>
          <a:p>
            <a:pPr marL="640080" lvl="1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Total # of activities on D – 1, day before waking </a:t>
            </a:r>
          </a:p>
          <a:p>
            <a:pPr marL="182880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Last Activity: YouTube?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414C5A-BBBC-C6DA-6E9B-DC38FDD61739}"/>
              </a:ext>
            </a:extLst>
          </p:cNvPr>
          <p:cNvGrpSpPr/>
          <p:nvPr/>
        </p:nvGrpSpPr>
        <p:grpSpPr>
          <a:xfrm>
            <a:off x="3943067" y="3021"/>
            <a:ext cx="4070654" cy="365416"/>
            <a:chOff x="6799872" y="1536394"/>
            <a:chExt cx="2961167" cy="30193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C03F31-B0A8-EBB3-2148-01AFA08503B6}"/>
                </a:ext>
              </a:extLst>
            </p:cNvPr>
            <p:cNvCxnSpPr/>
            <p:nvPr/>
          </p:nvCxnSpPr>
          <p:spPr>
            <a:xfrm>
              <a:off x="6829425" y="1838325"/>
              <a:ext cx="2830592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8">
              <a:extLst>
                <a:ext uri="{FF2B5EF4-FFF2-40B4-BE49-F238E27FC236}">
                  <a16:creationId xmlns:a16="http://schemas.microsoft.com/office/drawing/2014/main" id="{7E1E830C-53FC-CD0F-75B8-04F5C2DA7378}"/>
                </a:ext>
              </a:extLst>
            </p:cNvPr>
            <p:cNvSpPr txBox="1">
              <a:spLocks/>
            </p:cNvSpPr>
            <p:nvPr/>
          </p:nvSpPr>
          <p:spPr>
            <a:xfrm>
              <a:off x="6799872" y="1536394"/>
              <a:ext cx="2961167" cy="275673"/>
            </a:xfrm>
            <a:prstGeom prst="rect">
              <a:avLst/>
            </a:prstGeom>
          </p:spPr>
          <p:txBody>
            <a:bodyPr lIns="0" rIns="0" anchor="t"/>
            <a:lstStyle>
              <a:lvl1pPr marL="0" indent="0" algn="just" defTabSz="457200" rtl="0" eaLnBrk="1" latinLnBrk="0" hangingPunct="1">
                <a:spcBef>
                  <a:spcPts val="600"/>
                </a:spcBef>
                <a:buFont typeface="Calibri Light" panose="020F0302020204030204" pitchFamily="34" charset="0"/>
                <a:buNone/>
                <a:defRPr lang="en-US" sz="1200" b="0" i="0" kern="1200">
                  <a:solidFill>
                    <a:srgbClr val="22478A"/>
                  </a:solidFill>
                  <a:latin typeface="Lato Light" panose="020F0302020204030203" pitchFamily="34" charset="0"/>
                  <a:ea typeface="+mn-ea"/>
                  <a:cs typeface="+mn-cs"/>
                </a:defRPr>
              </a:lvl1pPr>
              <a:lvl2pPr marL="690563" indent="-233363" algn="l" defTabSz="457200" rtl="0" eaLnBrk="1" latinLnBrk="0" hangingPunct="1">
                <a:spcBef>
                  <a:spcPct val="20000"/>
                </a:spcBef>
                <a:buFont typeface="Calibri Light" panose="020F0302020204030204" pitchFamily="34" charset="0"/>
                <a:buChar char="‒"/>
                <a:defRPr lang="en-US" sz="110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Calibri Light" panose="020F0302020204030204" pitchFamily="34" charset="0"/>
                <a:buChar char="‒"/>
                <a:defRPr lang="en-US" sz="110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Calibri Light" panose="020F0302020204030204" pitchFamily="34" charset="0"/>
                <a:buChar char="‒"/>
                <a:defRPr lang="en-US" sz="110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Calibri Light" panose="020F0302020204030204" pitchFamily="34" charset="0"/>
                <a:buChar char="‒"/>
                <a:defRPr lang="en-US" sz="110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200" dirty="0">
                  <a:latin typeface="Arial Nova" panose="020B0504020202020204" pitchFamily="34" charset="0"/>
                </a:rPr>
                <a:t>Methods</a:t>
              </a:r>
              <a:endParaRPr lang="en-US" sz="2200" baseline="30000" dirty="0">
                <a:latin typeface="Arial Nova" panose="020B0504020202020204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3134FA-3881-6AB1-3A98-2A86C411F4FE}"/>
              </a:ext>
            </a:extLst>
          </p:cNvPr>
          <p:cNvSpPr/>
          <p:nvPr/>
        </p:nvSpPr>
        <p:spPr>
          <a:xfrm>
            <a:off x="4020993" y="469356"/>
            <a:ext cx="3832532" cy="281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" rtlCol="0" anchor="t"/>
          <a:lstStyle/>
          <a:p>
            <a:pPr marL="182880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Random Forest Regression – 79 days (0.33 split)</a:t>
            </a:r>
          </a:p>
          <a:p>
            <a:pPr marL="640080" lvl="1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Numerous decision trees make predictions on different subsets of the data</a:t>
            </a:r>
          </a:p>
          <a:p>
            <a:pPr marL="640080" lvl="1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Final prediction is an average of all trees</a:t>
            </a:r>
          </a:p>
          <a:p>
            <a:pPr marL="640080" lvl="1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Good at handling non-linear relationships and outliers</a:t>
            </a:r>
          </a:p>
          <a:p>
            <a:pPr marL="182880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Time representation</a:t>
            </a:r>
          </a:p>
          <a:p>
            <a:pPr marL="640080" lvl="1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Convert all time to EST</a:t>
            </a:r>
          </a:p>
          <a:p>
            <a:pPr marL="640080" lvl="1" indent="-182880">
              <a:spcAft>
                <a:spcPts val="600"/>
              </a:spcAft>
              <a:buClr>
                <a:srgbClr val="22478A"/>
              </a:buClr>
              <a:buFont typeface="Calibri" panose="020F0502020204030204" pitchFamily="34" charset="0"/>
              <a:buChar char="&gt;"/>
            </a:pPr>
            <a:r>
              <a:rPr lang="en-US" sz="1500" dirty="0">
                <a:solidFill>
                  <a:schemeClr val="tx1"/>
                </a:solidFill>
                <a:latin typeface="Arial Nova" panose="020B0504020202020204" pitchFamily="34" charset="0"/>
              </a:rPr>
              <a:t>Represent bed and wake times as minutes into the day, cyclically for bedtimes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CE33E6-5F8C-4064-CD02-29E0A2F1B20B}"/>
              </a:ext>
            </a:extLst>
          </p:cNvPr>
          <p:cNvSpPr/>
          <p:nvPr/>
        </p:nvSpPr>
        <p:spPr>
          <a:xfrm>
            <a:off x="145395" y="3374890"/>
            <a:ext cx="1985620" cy="1108210"/>
          </a:xfrm>
          <a:prstGeom prst="rect">
            <a:avLst/>
          </a:prstGeom>
          <a:ln w="57150">
            <a:solidFill>
              <a:srgbClr val="90AEE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Arial Nova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FA66A0-EA5F-7340-4359-289B5D9CD76D}"/>
              </a:ext>
            </a:extLst>
          </p:cNvPr>
          <p:cNvSpPr/>
          <p:nvPr/>
        </p:nvSpPr>
        <p:spPr>
          <a:xfrm>
            <a:off x="314125" y="3188745"/>
            <a:ext cx="1762136" cy="411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2000" dirty="0">
                <a:solidFill>
                  <a:srgbClr val="5D89D9"/>
                </a:solidFill>
                <a:latin typeface="Arial Nova" panose="020B0504020202020204" pitchFamily="34" charset="0"/>
                <a:cs typeface="Helvetica" panose="020B0604020202020204" pitchFamily="34" charset="0"/>
              </a:rPr>
              <a:t>Bedtime R</a:t>
            </a:r>
            <a:r>
              <a:rPr lang="en-US" sz="2000" baseline="30000" dirty="0">
                <a:solidFill>
                  <a:srgbClr val="5D89D9"/>
                </a:solidFill>
                <a:latin typeface="Arial Nova" panose="020B0504020202020204" pitchFamily="34" charset="0"/>
                <a:cs typeface="Helvetica" panose="020B0604020202020204" pitchFamily="34" charset="0"/>
              </a:rPr>
              <a:t>2</a:t>
            </a:r>
            <a:endParaRPr lang="en-US" sz="2000" dirty="0">
              <a:solidFill>
                <a:srgbClr val="5D89D9"/>
              </a:solidFill>
              <a:latin typeface="Arial Nova" panose="020B05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A0DC59-A5AE-6F16-AD28-087E45834019}"/>
              </a:ext>
            </a:extLst>
          </p:cNvPr>
          <p:cNvSpPr/>
          <p:nvPr/>
        </p:nvSpPr>
        <p:spPr>
          <a:xfrm>
            <a:off x="212945" y="3697877"/>
            <a:ext cx="1985620" cy="7272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Helvetica" panose="020B0604020202020204" pitchFamily="34" charset="0"/>
              </a:rPr>
              <a:t>0.97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83C7CF-8EF6-9023-20D0-197AC91F859B}"/>
              </a:ext>
            </a:extLst>
          </p:cNvPr>
          <p:cNvSpPr/>
          <p:nvPr/>
        </p:nvSpPr>
        <p:spPr>
          <a:xfrm>
            <a:off x="2345136" y="3374890"/>
            <a:ext cx="1985620" cy="1108210"/>
          </a:xfrm>
          <a:prstGeom prst="rect">
            <a:avLst/>
          </a:prstGeom>
          <a:ln w="57150">
            <a:solidFill>
              <a:srgbClr val="90AEE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Arial Nova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BF9BEB-63D2-C221-0E2A-9F3B1D150A9A}"/>
              </a:ext>
            </a:extLst>
          </p:cNvPr>
          <p:cNvSpPr/>
          <p:nvPr/>
        </p:nvSpPr>
        <p:spPr>
          <a:xfrm>
            <a:off x="2513866" y="3226564"/>
            <a:ext cx="1762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2000" dirty="0">
                <a:solidFill>
                  <a:srgbClr val="5D89D9"/>
                </a:solidFill>
                <a:latin typeface="Arial Nova" panose="020B0504020202020204" pitchFamily="34" charset="0"/>
                <a:cs typeface="Helvetica" panose="020B0604020202020204" pitchFamily="34" charset="0"/>
              </a:rPr>
              <a:t>Wake Time R</a:t>
            </a:r>
            <a:r>
              <a:rPr lang="en-US" sz="2000" baseline="30000" dirty="0">
                <a:solidFill>
                  <a:srgbClr val="5D89D9"/>
                </a:solidFill>
                <a:latin typeface="Arial Nova" panose="020B0504020202020204" pitchFamily="34" charset="0"/>
                <a:cs typeface="Helvetica" panose="020B0604020202020204" pitchFamily="34" charset="0"/>
              </a:rPr>
              <a:t>2</a:t>
            </a:r>
            <a:endParaRPr lang="en-US" sz="2000" dirty="0">
              <a:solidFill>
                <a:srgbClr val="5D89D9"/>
              </a:solidFill>
              <a:latin typeface="Arial Nova" panose="020B05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5492B4-69E8-1923-78AF-7887B26DB1CE}"/>
              </a:ext>
            </a:extLst>
          </p:cNvPr>
          <p:cNvSpPr/>
          <p:nvPr/>
        </p:nvSpPr>
        <p:spPr>
          <a:xfrm>
            <a:off x="2412686" y="3697877"/>
            <a:ext cx="1985620" cy="7272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cs typeface="Helvetica" panose="020B0604020202020204" pitchFamily="34" charset="0"/>
              </a:rPr>
              <a:t>-0.05</a:t>
            </a:r>
          </a:p>
        </p:txBody>
      </p:sp>
      <p:pic>
        <p:nvPicPr>
          <p:cNvPr id="24" name="Picture 23" descr="A screenshot of a graph&#10;&#10;AI-generated content may be incorrect.">
            <a:extLst>
              <a:ext uri="{FF2B5EF4-FFF2-40B4-BE49-F238E27FC236}">
                <a16:creationId xmlns:a16="http://schemas.microsoft.com/office/drawing/2014/main" id="{9845EF85-A101-4295-7C7A-04F7EACF7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" y="4597068"/>
            <a:ext cx="4824626" cy="201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8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Arial Nova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Hurst, Spencer Spencer (wsh9fpu)</dc:creator>
  <cp:lastModifiedBy>Hurst, Spencer Spencer (wsh9fpu)</cp:lastModifiedBy>
  <cp:revision>3</cp:revision>
  <dcterms:created xsi:type="dcterms:W3CDTF">2025-02-24T04:37:04Z</dcterms:created>
  <dcterms:modified xsi:type="dcterms:W3CDTF">2025-02-24T05:01:20Z</dcterms:modified>
</cp:coreProperties>
</file>