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64" r:id="rId2"/>
    <p:sldId id="316" r:id="rId3"/>
    <p:sldId id="317" r:id="rId4"/>
    <p:sldId id="371" r:id="rId5"/>
    <p:sldId id="373" r:id="rId6"/>
    <p:sldId id="337" r:id="rId7"/>
    <p:sldId id="318" r:id="rId8"/>
    <p:sldId id="338" r:id="rId9"/>
    <p:sldId id="372" r:id="rId10"/>
    <p:sldId id="345" r:id="rId11"/>
    <p:sldId id="374" r:id="rId12"/>
    <p:sldId id="350" r:id="rId13"/>
    <p:sldId id="351" r:id="rId14"/>
    <p:sldId id="352" r:id="rId15"/>
    <p:sldId id="348" r:id="rId16"/>
    <p:sldId id="369" r:id="rId17"/>
    <p:sldId id="370" r:id="rId18"/>
    <p:sldId id="320" r:id="rId19"/>
    <p:sldId id="349" r:id="rId20"/>
    <p:sldId id="328" r:id="rId21"/>
    <p:sldId id="354" r:id="rId22"/>
    <p:sldId id="375" r:id="rId23"/>
    <p:sldId id="353" r:id="rId24"/>
    <p:sldId id="362" r:id="rId25"/>
    <p:sldId id="333" r:id="rId26"/>
    <p:sldId id="376" r:id="rId27"/>
    <p:sldId id="364" r:id="rId28"/>
    <p:sldId id="365" r:id="rId29"/>
    <p:sldId id="366" r:id="rId30"/>
    <p:sldId id="367" r:id="rId31"/>
    <p:sldId id="368" r:id="rId32"/>
    <p:sldId id="359" r:id="rId33"/>
    <p:sldId id="361" r:id="rId34"/>
    <p:sldId id="358" r:id="rId35"/>
    <p:sldId id="341" r:id="rId36"/>
    <p:sldId id="340" r:id="rId37"/>
    <p:sldId id="342" r:id="rId38"/>
    <p:sldId id="343" r:id="rId39"/>
    <p:sldId id="325" r:id="rId40"/>
    <p:sldId id="344" r:id="rId41"/>
    <p:sldId id="336" r:id="rId4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4728" autoAdjust="0"/>
  </p:normalViewPr>
  <p:slideViewPr>
    <p:cSldViewPr>
      <p:cViewPr varScale="1">
        <p:scale>
          <a:sx n="75" d="100"/>
          <a:sy n="75" d="100"/>
        </p:scale>
        <p:origin x="6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409879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03262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13D753-BD9A-4E91-BD01-FFE7628C55C2}" type="slidenum">
              <a:rPr lang="en-US" smtClean="0"/>
              <a:pPr/>
              <a:t>27</a:t>
            </a:fld>
            <a:endParaRPr lang="en-US"/>
          </a:p>
        </p:txBody>
      </p:sp>
    </p:spTree>
    <p:extLst>
      <p:ext uri="{BB962C8B-B14F-4D97-AF65-F5344CB8AC3E}">
        <p14:creationId xmlns:p14="http://schemas.microsoft.com/office/powerpoint/2010/main" val="80430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13D753-BD9A-4E91-BD01-FFE7628C55C2}" type="slidenum">
              <a:rPr lang="en-US" smtClean="0"/>
              <a:pPr/>
              <a:t>28</a:t>
            </a:fld>
            <a:endParaRPr lang="en-US"/>
          </a:p>
        </p:txBody>
      </p:sp>
    </p:spTree>
    <p:extLst>
      <p:ext uri="{BB962C8B-B14F-4D97-AF65-F5344CB8AC3E}">
        <p14:creationId xmlns:p14="http://schemas.microsoft.com/office/powerpoint/2010/main" val="219982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13D753-BD9A-4E91-BD01-FFE7628C55C2}" type="slidenum">
              <a:rPr lang="en-US" smtClean="0"/>
              <a:pPr/>
              <a:t>29</a:t>
            </a:fld>
            <a:endParaRPr lang="en-US"/>
          </a:p>
        </p:txBody>
      </p:sp>
    </p:spTree>
    <p:extLst>
      <p:ext uri="{BB962C8B-B14F-4D97-AF65-F5344CB8AC3E}">
        <p14:creationId xmlns:p14="http://schemas.microsoft.com/office/powerpoint/2010/main" val="335896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13D753-BD9A-4E91-BD01-FFE7628C55C2}" type="slidenum">
              <a:rPr lang="en-US" smtClean="0"/>
              <a:pPr/>
              <a:t>30</a:t>
            </a:fld>
            <a:endParaRPr lang="en-US"/>
          </a:p>
        </p:txBody>
      </p:sp>
    </p:spTree>
    <p:extLst>
      <p:ext uri="{BB962C8B-B14F-4D97-AF65-F5344CB8AC3E}">
        <p14:creationId xmlns:p14="http://schemas.microsoft.com/office/powerpoint/2010/main" val="32200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13D753-BD9A-4E91-BD01-FFE7628C55C2}" type="slidenum">
              <a:rPr lang="en-US" smtClean="0"/>
              <a:pPr/>
              <a:t>31</a:t>
            </a:fld>
            <a:endParaRPr lang="en-US"/>
          </a:p>
        </p:txBody>
      </p:sp>
    </p:spTree>
    <p:extLst>
      <p:ext uri="{BB962C8B-B14F-4D97-AF65-F5344CB8AC3E}">
        <p14:creationId xmlns:p14="http://schemas.microsoft.com/office/powerpoint/2010/main" val="245911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Shape 58"/>
          <p:cNvSpPr>
            <a:spLocks noGrp="1"/>
          </p:cNvSpPr>
          <p:nvPr>
            <p:ph type="title"/>
          </p:nvPr>
        </p:nvSpPr>
        <p:spPr>
          <a:xfrm>
            <a:off x="535781" y="267890"/>
            <a:ext cx="8072438" cy="1071563"/>
          </a:xfrm>
          <a:prstGeom prst="rect">
            <a:avLst/>
          </a:prstGeom>
        </p:spPr>
        <p:txBody>
          <a:bodyPr/>
          <a:lstStyle/>
          <a:p>
            <a:r>
              <a:t>Title Text</a:t>
            </a:r>
          </a:p>
        </p:txBody>
      </p:sp>
      <p:sp>
        <p:nvSpPr>
          <p:cNvPr id="59" name="Shape 59"/>
          <p:cNvSpPr>
            <a:spLocks noGrp="1"/>
          </p:cNvSpPr>
          <p:nvPr>
            <p:ph type="body" idx="1"/>
          </p:nvPr>
        </p:nvSpPr>
        <p:spPr>
          <a:xfrm>
            <a:off x="535781" y="1946672"/>
            <a:ext cx="8072438"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020509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image" Target="../media/image16.png"/><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wmf"/><Relationship Id="rId5" Type="http://schemas.openxmlformats.org/officeDocument/2006/relationships/image" Target="../media/image16.pn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oversandshakespeares.com/" TargetMode="External"/><Relationship Id="rId2" Type="http://schemas.openxmlformats.org/officeDocument/2006/relationships/hyperlink" Target="http://www.anoisewithin.org/education/conservatory/#tabs-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331515"/>
            <a:ext cx="8070850" cy="1079500"/>
          </a:xfrm>
        </p:spPr>
        <p:txBody>
          <a:bodyPr/>
          <a:lstStyle/>
          <a:p>
            <a:pPr algn="r" eaLnBrk="1" hangingPunct="1"/>
            <a:r>
              <a:rPr lang="en-US" altLang="en-US" sz="3200" dirty="0" smtClean="0">
                <a:latin typeface="Corbel" panose="020B0503020204020204" pitchFamily="34" charset="0"/>
              </a:rPr>
              <a:t>From First Folio to First Principles:</a:t>
            </a:r>
            <a:br>
              <a:rPr lang="en-US" altLang="en-US" sz="3200" dirty="0" smtClean="0">
                <a:latin typeface="Corbel" panose="020B0503020204020204" pitchFamily="34" charset="0"/>
              </a:rPr>
            </a:br>
            <a:r>
              <a:rPr lang="en-US" altLang="en-US" sz="3200" dirty="0" smtClean="0">
                <a:latin typeface="Corbel" panose="020B0503020204020204" pitchFamily="34" charset="0"/>
              </a:rPr>
              <a:t>A Role for Shakespeare in an Undergraduate, Management Course </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337039"/>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David Nazarian College of Business and Administration</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California State University,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76254"/>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2016 CSU-ITL </a:t>
            </a:r>
            <a:r>
              <a:rPr lang="en-US" altLang="en-US" sz="2400" dirty="0">
                <a:solidFill>
                  <a:schemeClr val="tx2"/>
                </a:solidFill>
                <a:latin typeface="Corbel" panose="020B0503020204020204" pitchFamily="34" charset="0"/>
                <a:ea typeface="Calibri" panose="020F0502020204030204" pitchFamily="34" charset="0"/>
                <a:cs typeface="Calibri" panose="020F0502020204030204" pitchFamily="34" charset="0"/>
              </a:rPr>
              <a:t>Conference</a:t>
            </a:r>
          </a:p>
          <a:p>
            <a:pPr algn="r" eaLnBrk="1" hangingPunct="1">
              <a:spcBef>
                <a:spcPct val="0"/>
              </a:spcBef>
              <a:buFontTx/>
              <a:buNone/>
            </a:pPr>
            <a:r>
              <a:rPr lang="en-US" altLang="en-US" sz="2400" i="1" dirty="0" smtClean="0">
                <a:solidFill>
                  <a:schemeClr val="tx2"/>
                </a:solidFill>
                <a:latin typeface="Corbel" panose="020B0503020204020204" pitchFamily="34" charset="0"/>
                <a:ea typeface="Calibri" panose="020F0502020204030204" pitchFamily="34" charset="0"/>
                <a:cs typeface="Calibri" panose="020F0502020204030204" pitchFamily="34" charset="0"/>
              </a:rPr>
              <a:t>San José State University</a:t>
            </a:r>
            <a:endParaRPr lang="en-US" altLang="en-US" sz="2400" i="1"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400" dirty="0" smtClean="0">
                <a:solidFill>
                  <a:schemeClr val="tx2"/>
                </a:solidFill>
                <a:latin typeface="Corbel" panose="020B0503020204020204" pitchFamily="34" charset="0"/>
                <a:ea typeface="Calibri" panose="020F0502020204030204" pitchFamily="34" charset="0"/>
                <a:cs typeface="Calibri" panose="020F0502020204030204" pitchFamily="34" charset="0"/>
              </a:rPr>
              <a:t>Saturday, February 28, 2015</a:t>
            </a:r>
            <a:endParaRPr lang="en-US" altLang="en-US" sz="24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solidFill>
                  <a:schemeClr val="tx2"/>
                </a:solidFill>
                <a:latin typeface="Corbel" panose="020B0503020204020204" pitchFamily="34" charset="0"/>
                <a:ea typeface="Calibri" panose="020F0502020204030204" pitchFamily="34" charset="0"/>
                <a:cs typeface="Calibri" panose="020F0502020204030204" pitchFamily="34" charset="0"/>
              </a:rPr>
              <a:t>This p</a:t>
            </a:r>
            <a:r>
              <a:rPr lang="en-US" altLang="en-US" sz="24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resentation is </a:t>
            </a:r>
            <a:r>
              <a:rPr lang="en-US" altLang="en-US" sz="2400" b="1" dirty="0">
                <a:solidFill>
                  <a:schemeClr val="tx2"/>
                </a:solidFill>
                <a:latin typeface="Corbel" panose="020B0503020204020204" pitchFamily="34" charset="0"/>
                <a:ea typeface="Calibri" panose="020F0502020204030204" pitchFamily="34" charset="0"/>
                <a:cs typeface="Calibri" panose="020F0502020204030204" pitchFamily="34" charset="0"/>
              </a:rPr>
              <a:t>available at</a:t>
            </a:r>
            <a:r>
              <a:rPr lang="en-US" altLang="en-US" sz="24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a:t>
            </a:r>
          </a:p>
          <a:p>
            <a:pPr algn="ctr" eaLnBrk="1" hangingPunct="1">
              <a:spcBef>
                <a:spcPct val="0"/>
              </a:spcBef>
              <a:buFontTx/>
              <a:buNone/>
            </a:pPr>
            <a:r>
              <a:rPr lang="en-US" altLang="en-US" sz="20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 </a:t>
            </a:r>
            <a:r>
              <a:rPr lang="en-US" altLang="en-US" sz="1800" b="1" dirty="0" smtClean="0">
                <a:solidFill>
                  <a:schemeClr val="tx2"/>
                </a:solidFill>
                <a:latin typeface="Consolas" panose="020B0609020204030204" pitchFamily="49" charset="0"/>
                <a:cs typeface="Consolas" panose="020B0609020204030204" pitchFamily="49" charset="0"/>
              </a:rPr>
              <a:t>smithw.org/csu-itl-2016.pdf  or  github.com/</a:t>
            </a:r>
            <a:r>
              <a:rPr lang="en-US" altLang="en-US" sz="1800" b="1" dirty="0" err="1" smtClean="0">
                <a:solidFill>
                  <a:schemeClr val="tx2"/>
                </a:solidFill>
                <a:latin typeface="Consolas" panose="020B0609020204030204" pitchFamily="49" charset="0"/>
                <a:cs typeface="Consolas" panose="020B0609020204030204" pitchFamily="49" charset="0"/>
              </a:rPr>
              <a:t>wsphd</a:t>
            </a:r>
            <a:r>
              <a:rPr lang="en-US" altLang="en-US" sz="1800" b="1" dirty="0" smtClean="0">
                <a:solidFill>
                  <a:schemeClr val="tx2"/>
                </a:solidFill>
                <a:latin typeface="Consolas" panose="020B0609020204030204" pitchFamily="49" charset="0"/>
                <a:cs typeface="Consolas" panose="020B0609020204030204" pitchFamily="49" charset="0"/>
              </a:rPr>
              <a:t>/csu-itl-2016/</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5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5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500"/>
                                        <p:tgtEl>
                                          <p:spTgt spid="307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7"/>
                                        </p:tgtEl>
                                        <p:attrNameLst>
                                          <p:attrName>style.visibility</p:attrName>
                                        </p:attrNameLst>
                                      </p:cBhvr>
                                      <p:to>
                                        <p:strVal val="visible"/>
                                      </p:to>
                                    </p:set>
                                    <p:animEffect transition="in" filter="fade">
                                      <p:cBhvr>
                                        <p:cTn id="30" dur="500"/>
                                        <p:tgtEl>
                                          <p:spTgt spid="3077"/>
                                        </p:tgtEl>
                                      </p:cBhvr>
                                    </p:animEffect>
                                  </p:childTnLst>
                                </p:cTn>
                              </p:par>
                              <p:par>
                                <p:cTn id="31" presetID="10" presetClass="entr" presetSubtype="0" fill="hold" nodeType="withEffect">
                                  <p:stCondLst>
                                    <p:cond delay="0"/>
                                  </p:stCondLst>
                                  <p:childTnLst>
                                    <p:set>
                                      <p:cBhvr>
                                        <p:cTn id="32" dur="1" fill="hold">
                                          <p:stCondLst>
                                            <p:cond delay="0"/>
                                          </p:stCondLst>
                                        </p:cTn>
                                        <p:tgtEl>
                                          <p:spTgt spid="3078"/>
                                        </p:tgtEl>
                                        <p:attrNameLst>
                                          <p:attrName>style.visibility</p:attrName>
                                        </p:attrNameLst>
                                      </p:cBhvr>
                                      <p:to>
                                        <p:strVal val="visible"/>
                                      </p:to>
                                    </p:set>
                                    <p:animEffect transition="in" filter="fade">
                                      <p:cBhvr>
                                        <p:cTn id="33"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Map</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
        <p:nvSpPr>
          <p:cNvPr id="5" name="TextBox 4"/>
          <p:cNvSpPr txBox="1"/>
          <p:nvPr/>
        </p:nvSpPr>
        <p:spPr>
          <a:xfrm>
            <a:off x="11987300" y="8030195"/>
            <a:ext cx="19711899" cy="1200329"/>
          </a:xfrm>
          <a:prstGeom prst="rect">
            <a:avLst/>
          </a:prstGeom>
          <a:noFill/>
        </p:spPr>
        <p:txBody>
          <a:bodyPr wrap="square" rtlCol="0">
            <a:spAutoFit/>
          </a:bodyPr>
          <a:lstStyle/>
          <a:p>
            <a:pPr algn="ctr"/>
            <a:r>
              <a:rPr lang="en-US" sz="7200" dirty="0" smtClean="0">
                <a:latin typeface="Old English Text MT" panose="03040902040508030806" pitchFamily="66" charset="0"/>
              </a:rPr>
              <a:t>Scene Examples – </a:t>
            </a:r>
            <a:r>
              <a:rPr lang="en-US" sz="7200" i="1" dirty="0" smtClean="0">
                <a:latin typeface="Old English Text MT" panose="03040902040508030806" pitchFamily="66" charset="0"/>
              </a:rPr>
              <a:t>The Merchant of Venice</a:t>
            </a:r>
          </a:p>
        </p:txBody>
      </p:sp>
      <p:pic>
        <p:nvPicPr>
          <p:cNvPr id="6" name="Content Placeholder 3" descr="mov8.png"/>
          <p:cNvPicPr>
            <a:picLocks noChangeAspect="1"/>
          </p:cNvPicPr>
          <p:nvPr/>
        </p:nvPicPr>
        <p:blipFill>
          <a:blip r:embed="rId2"/>
          <a:stretch>
            <a:fillRect/>
          </a:stretch>
        </p:blipFill>
        <p:spPr>
          <a:xfrm>
            <a:off x="17466396" y="9223632"/>
            <a:ext cx="7116267" cy="4438848"/>
          </a:xfrm>
          <a:prstGeom prst="rect">
            <a:avLst/>
          </a:prstGeom>
        </p:spPr>
      </p:pic>
      <p:pic>
        <p:nvPicPr>
          <p:cNvPr id="8" name="image4.png"/>
          <p:cNvPicPr>
            <a:picLocks noChangeAspect="1"/>
          </p:cNvPicPr>
          <p:nvPr/>
        </p:nvPicPr>
        <p:blipFill>
          <a:blip r:embed="rId3">
            <a:extLst/>
          </a:blip>
          <a:stretch>
            <a:fillRect/>
          </a:stretch>
        </p:blipFill>
        <p:spPr>
          <a:xfrm>
            <a:off x="1224905" y="1456358"/>
            <a:ext cx="6694190" cy="5020642"/>
          </a:xfrm>
          <a:prstGeom prst="rect">
            <a:avLst/>
          </a:prstGeom>
          <a:ln w="12700">
            <a:miter lim="400000"/>
          </a:ln>
          <a:effectLst>
            <a:outerShdw blurRad="254000" dist="127000" dir="5400000" rotWithShape="0">
              <a:srgbClr val="000000">
                <a:alpha val="70000"/>
              </a:srgbClr>
            </a:outerShdw>
          </a:effectLst>
        </p:spPr>
      </p:pic>
    </p:spTree>
    <p:extLst>
      <p:ext uri="{BB962C8B-B14F-4D97-AF65-F5344CB8AC3E}">
        <p14:creationId xmlns:p14="http://schemas.microsoft.com/office/powerpoint/2010/main" val="54183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
        <p:nvSpPr>
          <p:cNvPr id="5" name="TextBox 4"/>
          <p:cNvSpPr txBox="1"/>
          <p:nvPr/>
        </p:nvSpPr>
        <p:spPr>
          <a:xfrm>
            <a:off x="11987300" y="8030195"/>
            <a:ext cx="19711899" cy="1200329"/>
          </a:xfrm>
          <a:prstGeom prst="rect">
            <a:avLst/>
          </a:prstGeom>
          <a:noFill/>
        </p:spPr>
        <p:txBody>
          <a:bodyPr wrap="square" rtlCol="0">
            <a:spAutoFit/>
          </a:bodyPr>
          <a:lstStyle/>
          <a:p>
            <a:pPr algn="ctr"/>
            <a:r>
              <a:rPr lang="en-US" sz="7200" dirty="0" smtClean="0">
                <a:latin typeface="Old English Text MT" panose="03040902040508030806" pitchFamily="66" charset="0"/>
              </a:rPr>
              <a:t>Scene Examples – </a:t>
            </a:r>
            <a:r>
              <a:rPr lang="en-US" sz="7200" i="1" dirty="0" smtClean="0">
                <a:latin typeface="Old English Text MT" panose="03040902040508030806" pitchFamily="66" charset="0"/>
              </a:rPr>
              <a:t>The Merchant of Venice</a:t>
            </a:r>
          </a:p>
        </p:txBody>
      </p:sp>
      <p:pic>
        <p:nvPicPr>
          <p:cNvPr id="6" name="Content Placeholder 3" descr="mov8.png"/>
          <p:cNvPicPr>
            <a:picLocks noChangeAspect="1"/>
          </p:cNvPicPr>
          <p:nvPr/>
        </p:nvPicPr>
        <p:blipFill>
          <a:blip r:embed="rId2"/>
          <a:stretch>
            <a:fillRect/>
          </a:stretch>
        </p:blipFill>
        <p:spPr>
          <a:xfrm>
            <a:off x="17466396" y="9223632"/>
            <a:ext cx="7116267" cy="4438848"/>
          </a:xfrm>
          <a:prstGeom prst="rect">
            <a:avLst/>
          </a:prstGeom>
        </p:spPr>
      </p:pic>
      <p:pic>
        <p:nvPicPr>
          <p:cNvPr id="9" name="Content Placeholder 3" descr="mov8.png"/>
          <p:cNvPicPr>
            <a:picLocks noGrp="1" noChangeAspect="1"/>
          </p:cNvPicPr>
          <p:nvPr>
            <p:ph idx="1"/>
          </p:nvPr>
        </p:nvPicPr>
        <p:blipFill>
          <a:blip r:embed="rId2"/>
          <a:stretch>
            <a:fillRect/>
          </a:stretch>
        </p:blipFill>
        <p:spPr>
          <a:xfrm>
            <a:off x="685800" y="1219200"/>
            <a:ext cx="7543800" cy="5494328"/>
          </a:xfrm>
          <a:prstGeom prst="rect">
            <a:avLst/>
          </a:prstGeom>
        </p:spPr>
      </p:pic>
    </p:spTree>
    <p:extLst>
      <p:ext uri="{BB962C8B-B14F-4D97-AF65-F5344CB8AC3E}">
        <p14:creationId xmlns:p14="http://schemas.microsoft.com/office/powerpoint/2010/main" val="679672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3" name="Content Placeholder 2"/>
          <p:cNvSpPr>
            <a:spLocks noGrp="1"/>
          </p:cNvSpPr>
          <p:nvPr>
            <p:ph idx="1"/>
          </p:nvPr>
        </p:nvSpPr>
        <p:spPr/>
        <p:txBody>
          <a:bodyPr/>
          <a:lstStyle/>
          <a:p>
            <a:r>
              <a:rPr lang="en-US" sz="2400" dirty="0" smtClean="0"/>
              <a:t>Marriage</a:t>
            </a:r>
          </a:p>
          <a:p>
            <a:pPr lvl="1"/>
            <a:r>
              <a:rPr lang="en-US" sz="2000" dirty="0" err="1" smtClean="0"/>
              <a:t>Bassanio</a:t>
            </a:r>
            <a:r>
              <a:rPr lang="en-US" sz="2000" dirty="0" smtClean="0"/>
              <a:t> and Portia</a:t>
            </a:r>
          </a:p>
          <a:p>
            <a:pPr lvl="1"/>
            <a:r>
              <a:rPr lang="en-US" sz="2000" dirty="0" smtClean="0"/>
              <a:t>Lorenzo and Jessica</a:t>
            </a:r>
          </a:p>
          <a:p>
            <a:r>
              <a:rPr lang="en-US" sz="2400" dirty="0" smtClean="0"/>
              <a:t>Race</a:t>
            </a:r>
            <a:endParaRPr lang="en-US" sz="2400" dirty="0"/>
          </a:p>
          <a:p>
            <a:pPr lvl="1"/>
            <a:r>
              <a:rPr lang="en-US" sz="2000" dirty="0" smtClean="0"/>
              <a:t>Antonio (Christian)</a:t>
            </a:r>
            <a:endParaRPr lang="en-US" sz="2000" dirty="0"/>
          </a:p>
          <a:p>
            <a:pPr lvl="1"/>
            <a:r>
              <a:rPr lang="en-US" sz="2000" dirty="0" smtClean="0"/>
              <a:t>Shylock (Jewish)</a:t>
            </a:r>
          </a:p>
          <a:p>
            <a:r>
              <a:rPr lang="en-US" sz="2400" dirty="0" smtClean="0"/>
              <a:t>Money</a:t>
            </a:r>
            <a:endParaRPr lang="en-US" sz="2400" dirty="0"/>
          </a:p>
          <a:p>
            <a:pPr lvl="1"/>
            <a:r>
              <a:rPr lang="en-US" sz="2000" dirty="0" smtClean="0"/>
              <a:t>Contract to repay loan from Shylock</a:t>
            </a:r>
            <a:endParaRPr lang="en-US" sz="2000" dirty="0"/>
          </a:p>
          <a:p>
            <a:pPr lvl="1"/>
            <a:r>
              <a:rPr lang="en-US" sz="2000" dirty="0"/>
              <a:t>Shylock (Jewish)</a:t>
            </a:r>
          </a:p>
          <a:p>
            <a:r>
              <a:rPr lang="en-US" sz="2400" dirty="0" smtClean="0"/>
              <a:t>Justice</a:t>
            </a:r>
            <a:endParaRPr lang="en-US" sz="2400" dirty="0"/>
          </a:p>
          <a:p>
            <a:pPr lvl="1"/>
            <a:r>
              <a:rPr lang="en-US" sz="2000" dirty="0" smtClean="0"/>
              <a:t>Trial to free Antonio from the contract</a:t>
            </a:r>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Tree>
    <p:extLst>
      <p:ext uri="{BB962C8B-B14F-4D97-AF65-F5344CB8AC3E}">
        <p14:creationId xmlns:p14="http://schemas.microsoft.com/office/powerpoint/2010/main" val="977603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Symbolism</a:t>
            </a:r>
            <a:endParaRPr lang="en-US" dirty="0"/>
          </a:p>
        </p:txBody>
      </p:sp>
      <p:sp>
        <p:nvSpPr>
          <p:cNvPr id="3" name="Content Placeholder 2"/>
          <p:cNvSpPr>
            <a:spLocks noGrp="1"/>
          </p:cNvSpPr>
          <p:nvPr>
            <p:ph idx="1"/>
          </p:nvPr>
        </p:nvSpPr>
        <p:spPr/>
        <p:txBody>
          <a:bodyPr/>
          <a:lstStyle/>
          <a:p>
            <a:r>
              <a:rPr lang="en-US" sz="2400" dirty="0" smtClean="0"/>
              <a:t>Christianity</a:t>
            </a:r>
            <a:endParaRPr lang="en-US" sz="2400" dirty="0"/>
          </a:p>
          <a:p>
            <a:pPr lvl="1"/>
            <a:r>
              <a:rPr lang="en-US" sz="2000" dirty="0"/>
              <a:t>“In religion, what </a:t>
            </a:r>
            <a:r>
              <a:rPr lang="en-US" sz="2000" dirty="0" smtClean="0"/>
              <a:t>damned </a:t>
            </a:r>
            <a:r>
              <a:rPr lang="en-US" sz="2000" dirty="0"/>
              <a:t>error, but some sober brow will bless it and approve it with a text, hiding the grossness with fair ornament</a:t>
            </a:r>
            <a:r>
              <a:rPr lang="en-US" sz="2000" dirty="0" smtClean="0"/>
              <a:t>?”</a:t>
            </a:r>
          </a:p>
          <a:p>
            <a:pPr marL="457200" lvl="1" indent="0">
              <a:buNone/>
            </a:pPr>
            <a:r>
              <a:rPr lang="en-US" sz="1600" dirty="0"/>
              <a:t>	</a:t>
            </a:r>
            <a:r>
              <a:rPr lang="en-US" sz="1800" dirty="0"/>
              <a:t>— </a:t>
            </a:r>
            <a:r>
              <a:rPr lang="en-US" sz="1800" dirty="0" err="1"/>
              <a:t>Bassanio</a:t>
            </a:r>
            <a:r>
              <a:rPr lang="en-US" sz="1800" dirty="0"/>
              <a:t> (Act III, Scene II)</a:t>
            </a:r>
            <a:endParaRPr lang="en-US" sz="1600" dirty="0"/>
          </a:p>
          <a:p>
            <a:r>
              <a:rPr lang="en-US" sz="2400" dirty="0"/>
              <a:t>Value</a:t>
            </a:r>
          </a:p>
          <a:p>
            <a:pPr lvl="1"/>
            <a:r>
              <a:rPr lang="en-US" sz="2000" dirty="0"/>
              <a:t>The casket that </a:t>
            </a:r>
            <a:r>
              <a:rPr lang="en-US" sz="2000" dirty="0" err="1"/>
              <a:t>Bassanio</a:t>
            </a:r>
            <a:r>
              <a:rPr lang="en-US" sz="2000" dirty="0"/>
              <a:t> chooses—lead—shows that appearances can be deceitful</a:t>
            </a:r>
            <a:r>
              <a:rPr lang="en-US" sz="2000" dirty="0" smtClean="0"/>
              <a:t>.</a:t>
            </a:r>
          </a:p>
          <a:p>
            <a:pPr lvl="1"/>
            <a:r>
              <a:rPr lang="en-US" sz="2000" dirty="0" smtClean="0"/>
              <a:t>The three caskets represents the cultural and legal system of Venice.</a:t>
            </a:r>
            <a:endParaRPr lang="en-US" sz="2000" dirty="0"/>
          </a:p>
          <a:p>
            <a:r>
              <a:rPr lang="en-US" sz="2400" dirty="0"/>
              <a:t>Faithfulness</a:t>
            </a:r>
          </a:p>
          <a:p>
            <a:pPr lvl="1"/>
            <a:r>
              <a:rPr lang="en-US" sz="2000" dirty="0"/>
              <a:t>If chosen right, he will marry </a:t>
            </a:r>
            <a:r>
              <a:rPr lang="en-US" sz="2000" dirty="0" smtClean="0"/>
              <a:t>Portia; if </a:t>
            </a:r>
            <a:r>
              <a:rPr lang="en-US" sz="2000" dirty="0"/>
              <a:t>chosen wrong, they will never mention the caskets or marriage again.</a:t>
            </a:r>
          </a:p>
          <a:p>
            <a:r>
              <a:rPr lang="en-US" sz="2400" dirty="0"/>
              <a:t>Bonds</a:t>
            </a:r>
          </a:p>
          <a:p>
            <a:pPr lvl="1"/>
            <a:r>
              <a:rPr lang="en-US" sz="2000" dirty="0"/>
              <a:t>A “pound of flesh” is really high interest </a:t>
            </a:r>
            <a:r>
              <a:rPr lang="en-US" sz="2000" dirty="0" smtClean="0"/>
              <a:t>rate.</a:t>
            </a:r>
          </a:p>
          <a:p>
            <a:pPr lvl="1"/>
            <a:r>
              <a:rPr lang="en-US" sz="2000" dirty="0" smtClean="0"/>
              <a:t>Also, it’s Shylock’s inflexible adherence to the Law.</a:t>
            </a:r>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3664244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Irony</a:t>
            </a:r>
            <a:endParaRPr lang="en-US" dirty="0"/>
          </a:p>
        </p:txBody>
      </p:sp>
      <p:sp>
        <p:nvSpPr>
          <p:cNvPr id="3" name="Content Placeholder 2"/>
          <p:cNvSpPr>
            <a:spLocks noGrp="1"/>
          </p:cNvSpPr>
          <p:nvPr>
            <p:ph idx="1"/>
          </p:nvPr>
        </p:nvSpPr>
        <p:spPr/>
        <p:txBody>
          <a:bodyPr/>
          <a:lstStyle/>
          <a:p>
            <a:r>
              <a:rPr lang="en-US" sz="2400" dirty="0" smtClean="0"/>
              <a:t>Disguise</a:t>
            </a:r>
            <a:endParaRPr lang="en-US" sz="2400" dirty="0"/>
          </a:p>
          <a:p>
            <a:pPr lvl="1"/>
            <a:r>
              <a:rPr lang="en-US" sz="2000" dirty="0" smtClean="0"/>
              <a:t>Portia as Balthazar</a:t>
            </a:r>
            <a:endParaRPr lang="en-US" sz="2000" dirty="0"/>
          </a:p>
          <a:p>
            <a:pPr lvl="1"/>
            <a:r>
              <a:rPr lang="en-US" sz="2000" dirty="0" smtClean="0"/>
              <a:t>Jessica as a boy</a:t>
            </a:r>
            <a:endParaRPr lang="en-US" sz="1600" dirty="0"/>
          </a:p>
          <a:p>
            <a:endParaRPr lang="en-US" sz="2400" dirty="0" smtClean="0"/>
          </a:p>
          <a:p>
            <a:r>
              <a:rPr lang="en-US" sz="2400" dirty="0" smtClean="0"/>
              <a:t>Change in Perception</a:t>
            </a:r>
            <a:endParaRPr lang="en-US" sz="2400" dirty="0"/>
          </a:p>
          <a:p>
            <a:pPr lvl="1"/>
            <a:r>
              <a:rPr lang="en-US" sz="2000" dirty="0" smtClean="0"/>
              <a:t>Portia (as Balthazar) asks for </a:t>
            </a:r>
            <a:r>
              <a:rPr lang="en-US" sz="2000" dirty="0" err="1" smtClean="0"/>
              <a:t>Bassanio’s</a:t>
            </a:r>
            <a:r>
              <a:rPr lang="en-US" sz="2000" dirty="0" smtClean="0"/>
              <a:t> ring back, as a token, even though she told him never to take it off for any reason.</a:t>
            </a:r>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69904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lvl1pPr>
              <a:defRPr i="1">
                <a:solidFill>
                  <a:srgbClr val="232E2F"/>
                </a:solidFill>
              </a:defRPr>
            </a:lvl1pPr>
          </a:lstStyle>
          <a:p>
            <a:r>
              <a:t>Plot One </a:t>
            </a:r>
          </a:p>
        </p:txBody>
      </p:sp>
      <p:sp>
        <p:nvSpPr>
          <p:cNvPr id="137" name="Shape 137"/>
          <p:cNvSpPr>
            <a:spLocks noGrp="1"/>
          </p:cNvSpPr>
          <p:nvPr>
            <p:ph type="body" sz="half" idx="1"/>
          </p:nvPr>
        </p:nvSpPr>
        <p:spPr>
          <a:xfrm>
            <a:off x="535782" y="1319431"/>
            <a:ext cx="4313290" cy="4645600"/>
          </a:xfrm>
          <a:prstGeom prst="rect">
            <a:avLst/>
          </a:prstGeom>
        </p:spPr>
        <p:txBody>
          <a:bodyPr/>
          <a:lstStyle/>
          <a:p>
            <a:pPr marL="0" indent="0" algn="ctr" defTabSz="394320">
              <a:spcBef>
                <a:spcPts val="2812"/>
              </a:spcBef>
              <a:buNone/>
              <a:defRPr sz="4000">
                <a:solidFill>
                  <a:srgbClr val="232E2F"/>
                </a:solidFill>
                <a:latin typeface="Baskerville SemiBold"/>
                <a:ea typeface="Baskerville SemiBold"/>
                <a:cs typeface="Baskerville SemiBold"/>
                <a:sym typeface="Baskerville SemiBold"/>
              </a:defRPr>
            </a:pPr>
            <a:r>
              <a:rPr sz="3600" dirty="0"/>
              <a:t>Antonio/</a:t>
            </a:r>
            <a:r>
              <a:rPr sz="3600" dirty="0" err="1"/>
              <a:t>Bassanio</a:t>
            </a:r>
            <a:r>
              <a:rPr sz="3600" dirty="0"/>
              <a:t>/ Shylock</a:t>
            </a:r>
          </a:p>
          <a:p>
            <a:pPr marL="360031" indent="-360031" defTabSz="394320">
              <a:spcBef>
                <a:spcPts val="2812"/>
              </a:spcBef>
              <a:defRPr sz="3000">
                <a:solidFill>
                  <a:srgbClr val="232E2F"/>
                </a:solidFill>
              </a:defRPr>
            </a:pPr>
            <a:r>
              <a:rPr sz="2000" dirty="0"/>
              <a:t>Antonio and </a:t>
            </a:r>
            <a:r>
              <a:rPr sz="2000" dirty="0" err="1"/>
              <a:t>Bassanio</a:t>
            </a:r>
            <a:r>
              <a:rPr sz="2000" dirty="0"/>
              <a:t> make a contract with Shylock to get a loan. The deal states that if they cannot pay Shylock back by the deadline, then Shylock will be entitled to a pound of Antonio’s flesh.</a:t>
            </a:r>
          </a:p>
          <a:p>
            <a:pPr marL="832574" lvl="1" indent="-472542" defTabSz="394320">
              <a:spcBef>
                <a:spcPts val="2812"/>
              </a:spcBef>
              <a:defRPr sz="4000" u="sng">
                <a:solidFill>
                  <a:srgbClr val="232E2F"/>
                </a:solidFill>
                <a:latin typeface="Baskerville SemiBold"/>
                <a:ea typeface="Baskerville SemiBold"/>
                <a:cs typeface="Baskerville SemiBold"/>
                <a:sym typeface="Baskerville SemiBold"/>
              </a:defRPr>
            </a:pPr>
            <a:r>
              <a:rPr sz="3200" dirty="0"/>
              <a:t>Trial:</a:t>
            </a:r>
            <a:r>
              <a:rPr u="none" dirty="0"/>
              <a:t> </a:t>
            </a:r>
            <a:r>
              <a:rPr sz="2000" dirty="0">
                <a:latin typeface="Baskerville"/>
                <a:ea typeface="Baskerville"/>
                <a:cs typeface="Baskerville"/>
                <a:sym typeface="Baskerville"/>
              </a:rPr>
              <a:t>The outcome of the contract is later decided in a trial. </a:t>
            </a:r>
            <a:endParaRPr sz="1600" dirty="0">
              <a:latin typeface="Baskerville"/>
              <a:ea typeface="Baskerville"/>
              <a:cs typeface="Baskerville"/>
              <a:sym typeface="Baskerville"/>
            </a:endParaRPr>
          </a:p>
        </p:txBody>
      </p:sp>
      <p:pic>
        <p:nvPicPr>
          <p:cNvPr id="138" name="image5.png"/>
          <p:cNvPicPr>
            <a:picLocks noChangeAspect="1"/>
          </p:cNvPicPr>
          <p:nvPr/>
        </p:nvPicPr>
        <p:blipFill>
          <a:blip r:embed="rId2">
            <a:extLst/>
          </a:blip>
          <a:stretch>
            <a:fillRect/>
          </a:stretch>
        </p:blipFill>
        <p:spPr>
          <a:xfrm>
            <a:off x="5136235" y="1319387"/>
            <a:ext cx="3538111" cy="4645688"/>
          </a:xfrm>
          <a:prstGeom prst="rect">
            <a:avLst/>
          </a:prstGeom>
          <a:ln w="12700">
            <a:miter lim="400000"/>
          </a:ln>
        </p:spPr>
      </p:pic>
      <p:sp>
        <p:nvSpPr>
          <p:cNvPr id="139" name="Shape 139"/>
          <p:cNvSpPr>
            <a:spLocks noGrp="1"/>
          </p:cNvSpPr>
          <p:nvPr>
            <p:ph type="sldNum" sz="quarter" idx="4294967295"/>
          </p:nvPr>
        </p:nvSpPr>
        <p:spPr>
          <a:xfrm>
            <a:off x="4487166" y="6340078"/>
            <a:ext cx="160735"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Tree>
    <p:extLst>
      <p:ext uri="{BB962C8B-B14F-4D97-AF65-F5344CB8AC3E}">
        <p14:creationId xmlns:p14="http://schemas.microsoft.com/office/powerpoint/2010/main" val="352678761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8313" y="476250"/>
            <a:ext cx="8229600" cy="1143000"/>
          </a:xfrm>
        </p:spPr>
        <p:txBody>
          <a:bodyPr/>
          <a:lstStyle/>
          <a:p>
            <a:pPr eaLnBrk="1" hangingPunct="1"/>
            <a:r>
              <a:rPr lang="en-US" altLang="en-US" smtClean="0">
                <a:latin typeface="Adobe Caslon Pro" pitchFamily="18" charset="0"/>
              </a:rPr>
              <a:t>Logical Fallacies: Equivocation</a:t>
            </a:r>
          </a:p>
        </p:txBody>
      </p:sp>
      <p:sp>
        <p:nvSpPr>
          <p:cNvPr id="11267" name="Content Placeholder 2"/>
          <p:cNvSpPr>
            <a:spLocks noGrp="1"/>
          </p:cNvSpPr>
          <p:nvPr>
            <p:ph idx="1"/>
          </p:nvPr>
        </p:nvSpPr>
        <p:spPr>
          <a:xfrm>
            <a:off x="468313" y="1844675"/>
            <a:ext cx="8229600" cy="4060825"/>
          </a:xfrm>
        </p:spPr>
        <p:txBody>
          <a:bodyPr/>
          <a:lstStyle/>
          <a:p>
            <a:pPr eaLnBrk="1" hangingPunct="1"/>
            <a:r>
              <a:rPr lang="en-US" altLang="en-US" dirty="0" smtClean="0">
                <a:latin typeface="Adobe Caslon Pro" pitchFamily="18" charset="0"/>
              </a:rPr>
              <a:t>Some phrases in contract are used in two different senses in the argument and the conclusion changes</a:t>
            </a:r>
          </a:p>
          <a:p>
            <a:pPr eaLnBrk="1" hangingPunct="1"/>
            <a:r>
              <a:rPr lang="en-US" altLang="en-US" dirty="0" smtClean="0">
                <a:latin typeface="Adobe Caslon Pro" pitchFamily="18" charset="0"/>
              </a:rPr>
              <a:t>“A pound of flesh” – no blood at all, even if one drop of blood is shed it will be a crime</a:t>
            </a:r>
          </a:p>
          <a:p>
            <a:pPr eaLnBrk="1" hangingPunct="1"/>
            <a:r>
              <a:rPr lang="en-US" altLang="en-US" dirty="0" smtClean="0">
                <a:latin typeface="Adobe Caslon Pro" pitchFamily="18" charset="0"/>
              </a:rPr>
              <a:t>“Exactly a pound of flesh” – not more or less, even if it’s just a tiniest fraction of an ounce. </a:t>
            </a:r>
          </a:p>
          <a:p>
            <a:pPr eaLnBrk="1" hangingPunct="1">
              <a:buFont typeface="Arial" panose="020B0604020202020204" pitchFamily="34" charset="0"/>
              <a:buNone/>
            </a:pPr>
            <a:endParaRPr lang="en-US" altLang="en-US" dirty="0" smtClean="0"/>
          </a:p>
        </p:txBody>
      </p:sp>
    </p:spTree>
    <p:extLst>
      <p:ext uri="{BB962C8B-B14F-4D97-AF65-F5344CB8AC3E}">
        <p14:creationId xmlns:p14="http://schemas.microsoft.com/office/powerpoint/2010/main" val="1717500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68313" y="333375"/>
            <a:ext cx="8229600" cy="1143000"/>
          </a:xfrm>
        </p:spPr>
        <p:txBody>
          <a:bodyPr/>
          <a:lstStyle/>
          <a:p>
            <a:pPr eaLnBrk="1" hangingPunct="1"/>
            <a:r>
              <a:rPr lang="en-US" altLang="en-US" smtClean="0">
                <a:latin typeface="Adobe Caslon Pro" pitchFamily="18" charset="0"/>
              </a:rPr>
              <a:t>Portia’s Structuring of The Trial</a:t>
            </a:r>
          </a:p>
        </p:txBody>
      </p:sp>
      <p:sp>
        <p:nvSpPr>
          <p:cNvPr id="12291" name="Content Placeholder 2"/>
          <p:cNvSpPr>
            <a:spLocks noGrp="1"/>
          </p:cNvSpPr>
          <p:nvPr>
            <p:ph idx="1"/>
          </p:nvPr>
        </p:nvSpPr>
        <p:spPr>
          <a:xfrm>
            <a:off x="381000" y="1773238"/>
            <a:ext cx="8458200" cy="4352925"/>
          </a:xfrm>
        </p:spPr>
        <p:txBody>
          <a:bodyPr/>
          <a:lstStyle/>
          <a:p>
            <a:pPr eaLnBrk="1" hangingPunct="1"/>
            <a:r>
              <a:rPr lang="en-US" altLang="en-US" smtClean="0">
                <a:latin typeface="Adobe Caslon Pro" pitchFamily="18" charset="0"/>
              </a:rPr>
              <a:t>Creates an atmosphere where her clarifications cannot be rejected </a:t>
            </a:r>
          </a:p>
          <a:p>
            <a:pPr eaLnBrk="1" hangingPunct="1"/>
            <a:r>
              <a:rPr lang="en-US" altLang="en-US" smtClean="0">
                <a:latin typeface="Adobe Caslon Pro" pitchFamily="18" charset="0"/>
              </a:rPr>
              <a:t>Gains credibility by strictly referring to the law </a:t>
            </a:r>
          </a:p>
          <a:p>
            <a:pPr eaLnBrk="1" hangingPunct="1"/>
            <a:r>
              <a:rPr lang="en-US" altLang="en-US" smtClean="0">
                <a:latin typeface="Adobe Caslon Pro" pitchFamily="18" charset="0"/>
              </a:rPr>
              <a:t>Sets psychological traps for Shylock </a:t>
            </a:r>
          </a:p>
          <a:p>
            <a:pPr eaLnBrk="1" hangingPunct="1"/>
            <a:r>
              <a:rPr lang="en-US" altLang="en-US" smtClean="0">
                <a:latin typeface="Adobe Caslon Pro" pitchFamily="18" charset="0"/>
              </a:rPr>
              <a:t>Uses speech theory “philosophical” model to hear affirmation statement from Shylock.</a:t>
            </a:r>
          </a:p>
        </p:txBody>
      </p:sp>
    </p:spTree>
    <p:extLst>
      <p:ext uri="{BB962C8B-B14F-4D97-AF65-F5344CB8AC3E}">
        <p14:creationId xmlns:p14="http://schemas.microsoft.com/office/powerpoint/2010/main" val="3657028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of Language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
        <p:nvSpPr>
          <p:cNvPr id="7" name="Shape 109"/>
          <p:cNvSpPr/>
          <p:nvPr/>
        </p:nvSpPr>
        <p:spPr>
          <a:xfrm>
            <a:off x="1855800" y="1292049"/>
            <a:ext cx="5764200" cy="5429426"/>
          </a:xfrm>
          <a:prstGeom prst="rect">
            <a:avLst/>
          </a:prstGeom>
          <a:blipFill>
            <a:blip r:embed="rId2"/>
            <a:stretch>
              <a:fillRect/>
            </a:stretch>
          </a:blipFill>
          <a:ln>
            <a:noFill/>
          </a:ln>
        </p:spPr>
        <p:txBody>
          <a:bodyPr/>
          <a:lstStyle/>
          <a:p>
            <a:endParaRPr lang="en-US"/>
          </a:p>
        </p:txBody>
      </p:sp>
    </p:spTree>
    <p:extLst>
      <p:ext uri="{BB962C8B-B14F-4D97-AF65-F5344CB8AC3E}">
        <p14:creationId xmlns:p14="http://schemas.microsoft.com/office/powerpoint/2010/main" val="1594092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lvl1pPr>
              <a:defRPr i="1">
                <a:solidFill>
                  <a:srgbClr val="000000"/>
                </a:solidFill>
              </a:defRPr>
            </a:lvl1pPr>
          </a:lstStyle>
          <a:p>
            <a:r>
              <a:t>Plot Two </a:t>
            </a:r>
          </a:p>
        </p:txBody>
      </p:sp>
      <p:sp>
        <p:nvSpPr>
          <p:cNvPr id="142" name="Shape 142"/>
          <p:cNvSpPr>
            <a:spLocks noGrp="1"/>
          </p:cNvSpPr>
          <p:nvPr>
            <p:ph type="body" idx="1"/>
          </p:nvPr>
        </p:nvSpPr>
        <p:spPr>
          <a:xfrm>
            <a:off x="535781" y="1143000"/>
            <a:ext cx="8072438" cy="5032034"/>
          </a:xfrm>
          <a:prstGeom prst="rect">
            <a:avLst/>
          </a:prstGeom>
        </p:spPr>
        <p:txBody>
          <a:bodyPr/>
          <a:lstStyle/>
          <a:p>
            <a:pPr marL="0" indent="0" algn="ctr">
              <a:buNone/>
              <a:defRPr>
                <a:solidFill>
                  <a:srgbClr val="000000"/>
                </a:solidFill>
                <a:latin typeface="Baskerville SemiBold"/>
                <a:ea typeface="Baskerville SemiBold"/>
                <a:cs typeface="Baskerville SemiBold"/>
                <a:sym typeface="Baskerville SemiBold"/>
              </a:defRPr>
            </a:pPr>
            <a:r>
              <a:rPr sz="2400" dirty="0"/>
              <a:t>Portia and the 3 caskets</a:t>
            </a:r>
          </a:p>
          <a:p>
            <a:pPr>
              <a:buBlip>
                <a:blip r:embed="rId2"/>
              </a:buBlip>
              <a:defRPr sz="3200">
                <a:solidFill>
                  <a:srgbClr val="000000"/>
                </a:solidFill>
              </a:defRPr>
            </a:pPr>
            <a:r>
              <a:rPr sz="2400" dirty="0"/>
              <a:t>Portia’s dead father has set up a lottery game for her in his will.</a:t>
            </a:r>
          </a:p>
          <a:p>
            <a:pPr>
              <a:buBlip>
                <a:blip r:embed="rId2"/>
              </a:buBlip>
              <a:defRPr sz="3200">
                <a:solidFill>
                  <a:srgbClr val="000000"/>
                </a:solidFill>
              </a:defRPr>
            </a:pPr>
            <a:r>
              <a:rPr sz="2400" dirty="0"/>
              <a:t>The lottery game consists of 3 caskets (gold, silver, and lead). One of the caskets contain a picture of Portia. </a:t>
            </a:r>
          </a:p>
          <a:p>
            <a:pPr>
              <a:buBlip>
                <a:blip r:embed="rId2"/>
              </a:buBlip>
              <a:defRPr sz="3200">
                <a:solidFill>
                  <a:srgbClr val="000000"/>
                </a:solidFill>
              </a:defRPr>
            </a:pPr>
            <a:r>
              <a:rPr sz="2400" dirty="0"/>
              <a:t>Potential suitors have the chance to pick the right box with Portia’s picture that will ultimately win them Portia’s hand in marriage.</a:t>
            </a:r>
          </a:p>
        </p:txBody>
      </p:sp>
      <p:pic>
        <p:nvPicPr>
          <p:cNvPr id="143" name="image1.tif"/>
          <p:cNvPicPr>
            <a:picLocks noChangeAspect="1"/>
          </p:cNvPicPr>
          <p:nvPr/>
        </p:nvPicPr>
        <p:blipFill>
          <a:blip r:embed="rId3">
            <a:extLst/>
          </a:blip>
          <a:stretch>
            <a:fillRect/>
          </a:stretch>
        </p:blipFill>
        <p:spPr>
          <a:xfrm>
            <a:off x="3156645" y="4688166"/>
            <a:ext cx="2830711" cy="1937744"/>
          </a:xfrm>
          <a:prstGeom prst="rect">
            <a:avLst/>
          </a:prstGeom>
          <a:ln w="12700">
            <a:miter lim="400000"/>
          </a:ln>
        </p:spPr>
      </p:pic>
      <p:sp>
        <p:nvSpPr>
          <p:cNvPr id="144" name="Shape 144"/>
          <p:cNvSpPr>
            <a:spLocks noGrp="1"/>
          </p:cNvSpPr>
          <p:nvPr>
            <p:ph type="sldNum" sz="quarter" idx="4294967295"/>
          </p:nvPr>
        </p:nvSpPr>
        <p:spPr>
          <a:xfrm>
            <a:off x="4487166" y="6340078"/>
            <a:ext cx="160735"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Tree>
    <p:extLst>
      <p:ext uri="{BB962C8B-B14F-4D97-AF65-F5344CB8AC3E}">
        <p14:creationId xmlns:p14="http://schemas.microsoft.com/office/powerpoint/2010/main" val="357908354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Context</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smtClean="0"/>
              <a:t>MGT </a:t>
            </a:r>
            <a:r>
              <a:rPr lang="en-US" dirty="0"/>
              <a:t>458</a:t>
            </a:r>
          </a:p>
          <a:p>
            <a:pPr marL="571500" indent="-571500">
              <a:buFont typeface="Arial" panose="020B0604020202020204" pitchFamily="34" charset="0"/>
              <a:buChar char="•"/>
            </a:pPr>
            <a:r>
              <a:rPr lang="en-US" dirty="0"/>
              <a:t>Decision-making and Creativity</a:t>
            </a:r>
          </a:p>
          <a:p>
            <a:pPr marL="571500" indent="-571500">
              <a:buFont typeface="Arial" panose="020B0604020202020204" pitchFamily="34" charset="0"/>
              <a:buChar char="•"/>
            </a:pPr>
            <a:r>
              <a:rPr lang="en-US" dirty="0"/>
              <a:t>Elective Course</a:t>
            </a:r>
          </a:p>
          <a:p>
            <a:pPr marL="571500" indent="-571500">
              <a:buFont typeface="Arial" panose="020B0604020202020204" pitchFamily="34" charset="0"/>
              <a:buChar char="•"/>
            </a:pPr>
            <a:r>
              <a:rPr lang="en-US" dirty="0" smtClean="0"/>
              <a:t>Undergraduate Seniors</a:t>
            </a:r>
          </a:p>
          <a:p>
            <a:pPr marL="571500" indent="-571500">
              <a:buFont typeface="Arial" panose="020B0604020202020204" pitchFamily="34" charset="0"/>
              <a:buChar char="•"/>
            </a:pPr>
            <a:r>
              <a:rPr lang="en-US" dirty="0" smtClean="0"/>
              <a:t>Mostly Management </a:t>
            </a:r>
            <a:r>
              <a:rPr lang="en-US" dirty="0"/>
              <a:t>majors</a:t>
            </a:r>
          </a:p>
          <a:p>
            <a:pPr marL="571500" indent="-571500">
              <a:buFont typeface="Arial" panose="020B0604020202020204" pitchFamily="34" charset="0"/>
              <a:buChar char="•"/>
            </a:pPr>
            <a:r>
              <a:rPr lang="en-US" dirty="0"/>
              <a:t>Section size: ~ </a:t>
            </a:r>
            <a:r>
              <a:rPr lang="en-US" dirty="0" smtClean="0"/>
              <a:t>35 - 40</a:t>
            </a:r>
            <a:endParaRPr lang="en-US" dirty="0" smtClean="0"/>
          </a:p>
          <a:p>
            <a:pPr marL="571500" indent="-571500">
              <a:buFont typeface="Arial" panose="020B0604020202020204" pitchFamily="34" charset="0"/>
              <a:buChar char="•"/>
            </a:pPr>
            <a:r>
              <a:rPr lang="en-US" dirty="0" smtClean="0"/>
              <a:t>taught for the past six </a:t>
            </a:r>
            <a:r>
              <a:rPr lang="en-US" dirty="0" smtClean="0"/>
              <a:t>years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smtClean="0"/>
              <a:t>Use a multi-disciplinary approach</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461507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[sic]</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
        <p:nvSpPr>
          <p:cNvPr id="7" name="Shape 152"/>
          <p:cNvSpPr/>
          <p:nvPr/>
        </p:nvSpPr>
        <p:spPr>
          <a:xfrm>
            <a:off x="603008" y="1417638"/>
            <a:ext cx="7937984" cy="4933886"/>
          </a:xfrm>
          <a:prstGeom prst="rect">
            <a:avLst/>
          </a:prstGeom>
          <a:blipFill>
            <a:blip r:embed="rId2"/>
            <a:stretch>
              <a:fillRect/>
            </a:stretch>
          </a:blipFill>
        </p:spPr>
        <p:txBody>
          <a:bodyPr/>
          <a:lstStyle/>
          <a:p>
            <a:endParaRPr lang="en-US"/>
          </a:p>
        </p:txBody>
      </p:sp>
    </p:spTree>
    <p:extLst>
      <p:ext uri="{BB962C8B-B14F-4D97-AF65-F5344CB8AC3E}">
        <p14:creationId xmlns:p14="http://schemas.microsoft.com/office/powerpoint/2010/main" val="85693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lvl1pPr defTabSz="914400">
              <a:defRPr i="1">
                <a:solidFill>
                  <a:srgbClr val="000000"/>
                </a:solidFill>
              </a:defRPr>
            </a:lvl1pPr>
          </a:lstStyle>
          <a:p>
            <a:pPr>
              <a:defRPr>
                <a:effectLst/>
              </a:defRPr>
            </a:pPr>
            <a:r>
              <a:rPr dirty="0"/>
              <a:t>Aha Moment: Just Walk Away</a:t>
            </a:r>
          </a:p>
        </p:txBody>
      </p:sp>
      <p:sp>
        <p:nvSpPr>
          <p:cNvPr id="211" name="Shape 211"/>
          <p:cNvSpPr>
            <a:spLocks noGrp="1"/>
          </p:cNvSpPr>
          <p:nvPr>
            <p:ph type="body" sz="half" idx="1"/>
          </p:nvPr>
        </p:nvSpPr>
        <p:spPr>
          <a:xfrm>
            <a:off x="512940" y="1946672"/>
            <a:ext cx="3685733" cy="4018359"/>
          </a:xfrm>
          <a:prstGeom prst="rect">
            <a:avLst/>
          </a:prstGeom>
        </p:spPr>
        <p:txBody>
          <a:bodyPr/>
          <a:lstStyle/>
          <a:p>
            <a:pPr marL="285740" indent="-285740" defTabSz="642915">
              <a:spcBef>
                <a:spcPts val="0"/>
              </a:spcBef>
              <a:defRPr sz="3200">
                <a:solidFill>
                  <a:srgbClr val="000000"/>
                </a:solidFill>
              </a:defRPr>
            </a:pPr>
            <a:r>
              <a:rPr sz="2400" dirty="0"/>
              <a:t>“Tactics to Spark Creativity” </a:t>
            </a:r>
          </a:p>
          <a:p>
            <a:pPr marL="660773" lvl="1" indent="-285740" defTabSz="642915">
              <a:spcBef>
                <a:spcPts val="0"/>
              </a:spcBef>
              <a:defRPr sz="3200">
                <a:solidFill>
                  <a:srgbClr val="000000"/>
                </a:solidFill>
              </a:defRPr>
            </a:pPr>
            <a:r>
              <a:rPr sz="1800" dirty="0"/>
              <a:t>creative ideas emerge from taking the mind off of the problem or subject</a:t>
            </a:r>
          </a:p>
          <a:p>
            <a:pPr marL="285740" indent="-285740" defTabSz="642915">
              <a:spcBef>
                <a:spcPts val="0"/>
              </a:spcBef>
              <a:defRPr sz="3200">
                <a:solidFill>
                  <a:srgbClr val="000000"/>
                </a:solidFill>
              </a:defRPr>
            </a:pPr>
            <a:endParaRPr sz="2400" dirty="0"/>
          </a:p>
          <a:p>
            <a:pPr marL="285740" indent="-285740" defTabSz="642915">
              <a:spcBef>
                <a:spcPts val="0"/>
              </a:spcBef>
              <a:defRPr sz="3200">
                <a:solidFill>
                  <a:srgbClr val="000000"/>
                </a:solidFill>
              </a:defRPr>
            </a:pPr>
            <a:r>
              <a:rPr sz="2400" dirty="0"/>
              <a:t>Examples</a:t>
            </a:r>
          </a:p>
          <a:p>
            <a:pPr marL="660773" lvl="1" indent="-285740" defTabSz="642915">
              <a:spcBef>
                <a:spcPts val="0"/>
              </a:spcBef>
              <a:defRPr sz="3200">
                <a:solidFill>
                  <a:srgbClr val="000000"/>
                </a:solidFill>
              </a:defRPr>
            </a:pPr>
            <a:r>
              <a:rPr sz="1800" dirty="0"/>
              <a:t>Daydreaming breaks</a:t>
            </a:r>
          </a:p>
          <a:p>
            <a:pPr marL="660773" lvl="1" indent="-285740" defTabSz="642915">
              <a:spcBef>
                <a:spcPts val="0"/>
              </a:spcBef>
              <a:defRPr sz="3200">
                <a:solidFill>
                  <a:srgbClr val="000000"/>
                </a:solidFill>
              </a:defRPr>
            </a:pPr>
            <a:r>
              <a:rPr sz="1800" dirty="0"/>
              <a:t>Having an alcoholic beverage or two</a:t>
            </a:r>
          </a:p>
          <a:p>
            <a:pPr marL="660773" lvl="1" indent="-285740" defTabSz="642915">
              <a:spcBef>
                <a:spcPts val="0"/>
              </a:spcBef>
              <a:defRPr sz="3200">
                <a:solidFill>
                  <a:srgbClr val="000000"/>
                </a:solidFill>
              </a:defRPr>
            </a:pPr>
            <a:r>
              <a:rPr sz="1800" dirty="0"/>
              <a:t>Gazing at something green</a:t>
            </a:r>
          </a:p>
        </p:txBody>
      </p:sp>
      <p:pic>
        <p:nvPicPr>
          <p:cNvPr id="212" name="image3.jpeg"/>
          <p:cNvPicPr>
            <a:picLocks noChangeAspect="1"/>
          </p:cNvPicPr>
          <p:nvPr/>
        </p:nvPicPr>
        <p:blipFill>
          <a:blip r:embed="rId2">
            <a:extLst/>
          </a:blip>
          <a:stretch>
            <a:fillRect/>
          </a:stretch>
        </p:blipFill>
        <p:spPr>
          <a:xfrm>
            <a:off x="5072777" y="1826108"/>
            <a:ext cx="3365808" cy="3795802"/>
          </a:xfrm>
          <a:prstGeom prst="rect">
            <a:avLst/>
          </a:prstGeom>
          <a:ln w="12700">
            <a:miter lim="400000"/>
          </a:ln>
        </p:spPr>
      </p:pic>
      <p:sp>
        <p:nvSpPr>
          <p:cNvPr id="213" name="Shape 213"/>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extLst>
      <p:ext uri="{BB962C8B-B14F-4D97-AF65-F5344CB8AC3E}">
        <p14:creationId xmlns:p14="http://schemas.microsoft.com/office/powerpoint/2010/main" val="416179559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Example — Applications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994910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p:spPr>
        <p:txBody>
          <a:bodyPr/>
          <a:lstStyle/>
          <a:p>
            <a:pPr defTabSz="279311">
              <a:defRPr sz="5000" i="1">
                <a:solidFill>
                  <a:srgbClr val="000000"/>
                </a:solidFill>
                <a:effectLst>
                  <a:outerShdw blurRad="12700" dist="17272" dir="15900000" rotWithShape="0">
                    <a:srgbClr val="595650">
                      <a:alpha val="33000"/>
                    </a:srgbClr>
                  </a:outerShdw>
                </a:effectLst>
              </a:defRPr>
            </a:pPr>
            <a:r>
              <a:rPr sz="3600" dirty="0"/>
              <a:t>Focusing on the Dramatic Events</a:t>
            </a:r>
          </a:p>
          <a:p>
            <a:pPr defTabSz="279311">
              <a:defRPr sz="5000" i="1">
                <a:solidFill>
                  <a:srgbClr val="000000"/>
                </a:solidFill>
                <a:effectLst>
                  <a:outerShdw blurRad="12700" dist="17272" dir="15900000" rotWithShape="0">
                    <a:srgbClr val="595650">
                      <a:alpha val="33000"/>
                    </a:srgbClr>
                  </a:outerShdw>
                </a:effectLst>
              </a:defRPr>
            </a:pPr>
            <a:r>
              <a:rPr sz="3600" dirty="0"/>
              <a:t>Decision Making Model</a:t>
            </a:r>
          </a:p>
        </p:txBody>
      </p:sp>
      <p:sp>
        <p:nvSpPr>
          <p:cNvPr id="222" name="Shape 222"/>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23" name="Shape 223"/>
          <p:cNvSpPr/>
          <p:nvPr/>
        </p:nvSpPr>
        <p:spPr>
          <a:xfrm>
            <a:off x="4724992" y="1687711"/>
            <a:ext cx="3969728" cy="4536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fontScale="92500"/>
          </a:bodyPr>
          <a:lstStyle/>
          <a:p>
            <a:pPr marL="267323" indent="-267323" defTabSz="292782">
              <a:spcBef>
                <a:spcPts val="2039"/>
              </a:spcBef>
              <a:buSzPct val="30000"/>
              <a:buBlip>
                <a:blip r:embed="rId2"/>
              </a:buBlip>
              <a:defRPr sz="2800">
                <a:solidFill>
                  <a:srgbClr val="000000"/>
                </a:solidFill>
                <a:latin typeface="Baskerville"/>
                <a:ea typeface="Baskerville"/>
                <a:cs typeface="Baskerville"/>
                <a:sym typeface="Baskerville"/>
              </a:defRPr>
            </a:pPr>
            <a:r>
              <a:rPr sz="1969" dirty="0" err="1"/>
              <a:t>Recallability</a:t>
            </a:r>
            <a:r>
              <a:rPr sz="1969" dirty="0"/>
              <a:t> Trap:</a:t>
            </a:r>
          </a:p>
          <a:p>
            <a:pPr marL="534648" lvl="1" indent="-267324" defTabSz="292782">
              <a:spcBef>
                <a:spcPts val="2039"/>
              </a:spcBef>
              <a:buSzPct val="30000"/>
              <a:buBlip>
                <a:blip r:embed="rId2"/>
              </a:buBlip>
              <a:defRPr sz="2800">
                <a:solidFill>
                  <a:srgbClr val="000000"/>
                </a:solidFill>
                <a:latin typeface="Baskerville"/>
                <a:ea typeface="Baskerville"/>
                <a:cs typeface="Baskerville"/>
                <a:sym typeface="Baskerville"/>
              </a:defRPr>
            </a:pPr>
            <a:r>
              <a:rPr sz="1969" dirty="0"/>
              <a:t>Shylock constantly reminded everyone that he was ridiculed for being Jewish and wealthy.  Antonio was one of the main characters who would antagonize Shylock in the past. </a:t>
            </a:r>
          </a:p>
          <a:p>
            <a:pPr marL="267323" indent="-267323" defTabSz="292782">
              <a:spcBef>
                <a:spcPts val="2039"/>
              </a:spcBef>
              <a:buSzPct val="30000"/>
              <a:buBlip>
                <a:blip r:embed="rId2"/>
              </a:buBlip>
              <a:defRPr sz="2800">
                <a:solidFill>
                  <a:srgbClr val="000000"/>
                </a:solidFill>
                <a:latin typeface="Baskerville"/>
                <a:ea typeface="Baskerville"/>
                <a:cs typeface="Baskerville"/>
                <a:sym typeface="Baskerville"/>
              </a:defRPr>
            </a:pPr>
            <a:r>
              <a:rPr sz="1969" dirty="0"/>
              <a:t>Impact:</a:t>
            </a:r>
          </a:p>
          <a:p>
            <a:pPr marL="534648" lvl="1" indent="-267324" defTabSz="292782">
              <a:spcBef>
                <a:spcPts val="2039"/>
              </a:spcBef>
              <a:buSzPct val="30000"/>
              <a:buBlip>
                <a:blip r:embed="rId2"/>
              </a:buBlip>
              <a:defRPr sz="2800">
                <a:solidFill>
                  <a:srgbClr val="000000"/>
                </a:solidFill>
                <a:latin typeface="Baskerville"/>
                <a:ea typeface="Baskerville"/>
                <a:cs typeface="Baskerville"/>
                <a:sym typeface="Baskerville"/>
              </a:defRPr>
            </a:pPr>
            <a:r>
              <a:rPr sz="1969" dirty="0"/>
              <a:t>Humans based decisions on past experiences.  </a:t>
            </a:r>
          </a:p>
          <a:p>
            <a:pPr marL="609498" lvl="1" indent="-342174" defTabSz="292782">
              <a:spcBef>
                <a:spcPts val="2039"/>
              </a:spcBef>
              <a:buSzPct val="30000"/>
              <a:buBlip>
                <a:blip r:embed="rId2"/>
              </a:buBlip>
              <a:defRPr sz="2800">
                <a:solidFill>
                  <a:srgbClr val="000000"/>
                </a:solidFill>
                <a:latin typeface="Baskerville"/>
                <a:ea typeface="Baskerville"/>
                <a:cs typeface="Baskerville"/>
                <a:sym typeface="Baskerville"/>
              </a:defRPr>
            </a:pPr>
            <a:r>
              <a:rPr sz="1969" dirty="0"/>
              <a:t>Certain situations relate to that dramatic occurrences in time.</a:t>
            </a:r>
            <a:r>
              <a:rPr sz="1547" dirty="0"/>
              <a:t> </a:t>
            </a:r>
          </a:p>
        </p:txBody>
      </p:sp>
      <p:sp>
        <p:nvSpPr>
          <p:cNvPr id="224" name="Shape 224"/>
          <p:cNvSpPr/>
          <p:nvPr/>
        </p:nvSpPr>
        <p:spPr>
          <a:xfrm>
            <a:off x="556736" y="1910953"/>
            <a:ext cx="3969728" cy="408979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fontScale="92500"/>
          </a:bodyPr>
          <a:lstStyle/>
          <a:p>
            <a:pPr marL="363783" indent="-363783" defTabSz="398428">
              <a:spcBef>
                <a:spcPts val="2812"/>
              </a:spcBef>
              <a:buSzPct val="30000"/>
              <a:buBlip>
                <a:blip r:embed="rId2"/>
              </a:buBlip>
              <a:defRPr sz="3200">
                <a:solidFill>
                  <a:srgbClr val="000000"/>
                </a:solidFill>
                <a:latin typeface="Baskerville"/>
                <a:ea typeface="Baskerville"/>
                <a:cs typeface="Baskerville"/>
                <a:sym typeface="Baskerville"/>
              </a:defRPr>
            </a:pPr>
            <a:r>
              <a:rPr sz="2250" dirty="0"/>
              <a:t>Shylock: “My deeds upon my head. I crave the law; the penalty, and forfeit of my bond.” (Act IV, line 204)</a:t>
            </a:r>
          </a:p>
          <a:p>
            <a:pPr marL="363783" indent="-363783" defTabSz="398428">
              <a:spcBef>
                <a:spcPts val="2812"/>
              </a:spcBef>
              <a:buSzPct val="30000"/>
              <a:buBlip>
                <a:blip r:embed="rId2"/>
              </a:buBlip>
              <a:defRPr sz="3200">
                <a:solidFill>
                  <a:srgbClr val="000000"/>
                </a:solidFill>
                <a:latin typeface="Baskerville"/>
                <a:ea typeface="Baskerville"/>
                <a:cs typeface="Baskerville"/>
                <a:sym typeface="Baskerville"/>
              </a:defRPr>
            </a:pPr>
            <a:r>
              <a:rPr sz="2250" dirty="0"/>
              <a:t>Shylock was called to the courts in Venice by the Duke. </a:t>
            </a:r>
          </a:p>
          <a:p>
            <a:pPr marL="363783" indent="-363783" defTabSz="398428">
              <a:spcBef>
                <a:spcPts val="2812"/>
              </a:spcBef>
              <a:buSzPct val="30000"/>
              <a:buBlip>
                <a:blip r:embed="rId2"/>
              </a:buBlip>
              <a:defRPr sz="3200">
                <a:solidFill>
                  <a:srgbClr val="000000"/>
                </a:solidFill>
                <a:latin typeface="Baskerville"/>
                <a:ea typeface="Baskerville"/>
                <a:cs typeface="Baskerville"/>
                <a:sym typeface="Baskerville"/>
              </a:defRPr>
            </a:pPr>
            <a:r>
              <a:rPr sz="2250" dirty="0"/>
              <a:t>Everyone feels that shylock only wants to prove a point, instead of actually taking a pound of flesh.</a:t>
            </a:r>
          </a:p>
        </p:txBody>
      </p:sp>
    </p:spTree>
    <p:extLst>
      <p:ext uri="{BB962C8B-B14F-4D97-AF65-F5344CB8AC3E}">
        <p14:creationId xmlns:p14="http://schemas.microsoft.com/office/powerpoint/2010/main" val="117894856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Dynamics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
        <p:nvSpPr>
          <p:cNvPr id="5" name="Shape 171"/>
          <p:cNvSpPr/>
          <p:nvPr/>
        </p:nvSpPr>
        <p:spPr>
          <a:xfrm>
            <a:off x="304800" y="1676400"/>
            <a:ext cx="8162926" cy="4867276"/>
          </a:xfrm>
          <a:prstGeom prst="rect">
            <a:avLst/>
          </a:prstGeom>
          <a:blipFill>
            <a:blip r:embed="rId2"/>
            <a:stretch>
              <a:fillRect/>
            </a:stretch>
          </a:blipFill>
        </p:spPr>
      </p:sp>
    </p:spTree>
    <p:extLst>
      <p:ext uri="{BB962C8B-B14F-4D97-AF65-F5344CB8AC3E}">
        <p14:creationId xmlns:p14="http://schemas.microsoft.com/office/powerpoint/2010/main" val="1274991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5” O.C.E.A.N. Personality Profile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pic>
        <p:nvPicPr>
          <p:cNvPr id="5" name="Content Placeholder 4"/>
          <p:cNvPicPr>
            <a:picLocks noGrp="1" noChangeAspect="1"/>
          </p:cNvPicPr>
          <p:nvPr>
            <p:ph idx="1"/>
          </p:nvPr>
        </p:nvPicPr>
        <p:blipFill>
          <a:blip r:embed="rId2"/>
          <a:stretch>
            <a:fillRect/>
          </a:stretch>
        </p:blipFill>
        <p:spPr>
          <a:xfrm>
            <a:off x="952952" y="1667943"/>
            <a:ext cx="7238095" cy="4390476"/>
          </a:xfrm>
          <a:prstGeom prst="rect">
            <a:avLst/>
          </a:prstGeom>
        </p:spPr>
      </p:pic>
    </p:spTree>
    <p:extLst>
      <p:ext uri="{BB962C8B-B14F-4D97-AF65-F5344CB8AC3E}">
        <p14:creationId xmlns:p14="http://schemas.microsoft.com/office/powerpoint/2010/main" val="3285112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lvl1pPr defTabSz="914400">
              <a:defRPr i="1">
                <a:solidFill>
                  <a:srgbClr val="000000"/>
                </a:solidFill>
              </a:defRPr>
            </a:lvl1pPr>
          </a:lstStyle>
          <a:p>
            <a:pPr>
              <a:defRPr>
                <a:effectLst/>
              </a:defRPr>
            </a:pPr>
            <a:r>
              <a:t>Portia’s Aha Moment</a:t>
            </a:r>
          </a:p>
        </p:txBody>
      </p:sp>
      <p:sp>
        <p:nvSpPr>
          <p:cNvPr id="216" name="Shape 216"/>
          <p:cNvSpPr>
            <a:spLocks noGrp="1"/>
          </p:cNvSpPr>
          <p:nvPr>
            <p:ph type="body" sz="half" idx="1"/>
          </p:nvPr>
        </p:nvSpPr>
        <p:spPr>
          <a:xfrm>
            <a:off x="4339204" y="1581024"/>
            <a:ext cx="4269015" cy="4384008"/>
          </a:xfrm>
          <a:prstGeom prst="rect">
            <a:avLst/>
          </a:prstGeom>
        </p:spPr>
        <p:txBody>
          <a:bodyPr/>
          <a:lstStyle/>
          <a:p>
            <a:pPr marL="232521" indent="-232521" defTabSz="254666">
              <a:spcBef>
                <a:spcPts val="1828"/>
              </a:spcBef>
              <a:defRPr sz="2600">
                <a:solidFill>
                  <a:srgbClr val="000000"/>
                </a:solidFill>
              </a:defRPr>
            </a:pPr>
            <a:r>
              <a:rPr sz="1800" dirty="0"/>
              <a:t>Act IV, Scene 1, Lines 302- 309 </a:t>
            </a:r>
          </a:p>
          <a:p>
            <a:pPr marL="465042" lvl="1" indent="-232521" defTabSz="254666">
              <a:spcBef>
                <a:spcPts val="1828"/>
              </a:spcBef>
              <a:defRPr sz="2600">
                <a:solidFill>
                  <a:srgbClr val="000000"/>
                </a:solidFill>
              </a:defRPr>
            </a:pPr>
            <a:r>
              <a:rPr sz="1800" dirty="0"/>
              <a:t>Portia has an “aha moment”</a:t>
            </a:r>
          </a:p>
          <a:p>
            <a:pPr marL="697562" lvl="2" indent="-232521" defTabSz="254666">
              <a:spcBef>
                <a:spcPts val="1828"/>
              </a:spcBef>
              <a:defRPr sz="2600">
                <a:solidFill>
                  <a:srgbClr val="000000"/>
                </a:solidFill>
              </a:defRPr>
            </a:pPr>
            <a:r>
              <a:rPr sz="1800" dirty="0"/>
              <a:t>Reads and interprets existing contract literally</a:t>
            </a:r>
          </a:p>
          <a:p>
            <a:pPr marL="232521" indent="-232521" defTabSz="254666">
              <a:spcBef>
                <a:spcPts val="1828"/>
              </a:spcBef>
              <a:defRPr sz="2600">
                <a:solidFill>
                  <a:srgbClr val="000000"/>
                </a:solidFill>
              </a:defRPr>
            </a:pPr>
            <a:r>
              <a:rPr sz="1800" dirty="0"/>
              <a:t>Portia steps away to get a creative idea</a:t>
            </a:r>
          </a:p>
          <a:p>
            <a:pPr marL="465042" lvl="1" indent="-232521" defTabSz="254666">
              <a:spcBef>
                <a:spcPts val="1828"/>
              </a:spcBef>
              <a:defRPr sz="2600">
                <a:solidFill>
                  <a:srgbClr val="000000"/>
                </a:solidFill>
              </a:defRPr>
            </a:pPr>
            <a:r>
              <a:rPr sz="1800" dirty="0"/>
              <a:t>Shylock can only have the “pound of flesh”</a:t>
            </a:r>
          </a:p>
          <a:p>
            <a:pPr marL="697562" lvl="2" indent="-232521" defTabSz="254666">
              <a:spcBef>
                <a:spcPts val="1828"/>
              </a:spcBef>
              <a:defRPr sz="2600">
                <a:solidFill>
                  <a:srgbClr val="000000"/>
                </a:solidFill>
              </a:defRPr>
            </a:pPr>
            <a:r>
              <a:rPr sz="1800" dirty="0"/>
              <a:t>no blood</a:t>
            </a:r>
          </a:p>
          <a:p>
            <a:pPr marL="697562" lvl="2" indent="-232521" defTabSz="254666">
              <a:spcBef>
                <a:spcPts val="1828"/>
              </a:spcBef>
              <a:defRPr sz="2600">
                <a:solidFill>
                  <a:srgbClr val="000000"/>
                </a:solidFill>
              </a:defRPr>
            </a:pPr>
            <a:r>
              <a:rPr sz="1800" dirty="0"/>
              <a:t>no more than a pound</a:t>
            </a:r>
          </a:p>
          <a:p>
            <a:pPr marL="465042" lvl="1" indent="-232521" defTabSz="254666">
              <a:spcBef>
                <a:spcPts val="1828"/>
              </a:spcBef>
              <a:defRPr sz="2600">
                <a:solidFill>
                  <a:srgbClr val="000000"/>
                </a:solidFill>
              </a:defRPr>
            </a:pPr>
            <a:r>
              <a:rPr sz="1800" dirty="0"/>
              <a:t>Portia ensures justice is served</a:t>
            </a:r>
          </a:p>
        </p:txBody>
      </p:sp>
      <p:pic>
        <p:nvPicPr>
          <p:cNvPr id="217" name="image4.jpeg"/>
          <p:cNvPicPr>
            <a:picLocks noChangeAspect="1"/>
          </p:cNvPicPr>
          <p:nvPr/>
        </p:nvPicPr>
        <p:blipFill>
          <a:blip r:embed="rId2">
            <a:extLst/>
          </a:blip>
          <a:stretch>
            <a:fillRect/>
          </a:stretch>
        </p:blipFill>
        <p:spPr>
          <a:xfrm>
            <a:off x="1181986" y="1606164"/>
            <a:ext cx="2176613" cy="2176613"/>
          </a:xfrm>
          <a:prstGeom prst="rect">
            <a:avLst/>
          </a:prstGeom>
          <a:ln w="12700">
            <a:miter lim="400000"/>
          </a:ln>
        </p:spPr>
      </p:pic>
      <p:pic>
        <p:nvPicPr>
          <p:cNvPr id="218" name="image5.jpeg"/>
          <p:cNvPicPr>
            <a:picLocks noChangeAspect="1"/>
          </p:cNvPicPr>
          <p:nvPr/>
        </p:nvPicPr>
        <p:blipFill>
          <a:blip r:embed="rId3">
            <a:extLst/>
          </a:blip>
          <a:stretch>
            <a:fillRect/>
          </a:stretch>
        </p:blipFill>
        <p:spPr>
          <a:xfrm>
            <a:off x="1181986" y="3934643"/>
            <a:ext cx="2176613" cy="2176613"/>
          </a:xfrm>
          <a:prstGeom prst="rect">
            <a:avLst/>
          </a:prstGeom>
          <a:ln w="12700">
            <a:miter lim="400000"/>
          </a:ln>
        </p:spPr>
      </p:pic>
      <p:sp>
        <p:nvSpPr>
          <p:cNvPr id="219" name="Shape 219"/>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Tree>
    <p:extLst>
      <p:ext uri="{BB962C8B-B14F-4D97-AF65-F5344CB8AC3E}">
        <p14:creationId xmlns:p14="http://schemas.microsoft.com/office/powerpoint/2010/main" val="270959867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334064"/>
            <a:ext cx="8858250" cy="4293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33834"/>
            <a:ext cx="8858250" cy="50496"/>
          </a:xfrm>
          <a:prstGeom prst="rect">
            <a:avLst/>
          </a:prstGeom>
        </p:spPr>
      </p:pic>
      <p:sp>
        <p:nvSpPr>
          <p:cNvPr id="9" name="Title 8"/>
          <p:cNvSpPr>
            <a:spLocks noGrp="1"/>
          </p:cNvSpPr>
          <p:nvPr>
            <p:ph type="title"/>
          </p:nvPr>
        </p:nvSpPr>
        <p:spPr>
          <a:xfrm>
            <a:off x="314325" y="133784"/>
            <a:ext cx="8534400" cy="342900"/>
          </a:xfrm>
        </p:spPr>
        <p:txBody>
          <a:bodyPr>
            <a:noAutofit/>
          </a:bodyPr>
          <a:lstStyle/>
          <a:p>
            <a:pPr algn="l"/>
            <a:r>
              <a:rPr lang="en-US" sz="2200" dirty="0" smtClean="0">
                <a:solidFill>
                  <a:schemeClr val="tx2"/>
                </a:solidFill>
                <a:latin typeface="Franklin Gothic Medium" pitchFamily="34" charset="0"/>
                <a:cs typeface="Arial" pitchFamily="34" charset="0"/>
              </a:rPr>
              <a:t>Scene #3 – Shakespeare and the City of Bell</a:t>
            </a:r>
            <a:endParaRPr lang="en-US" sz="2200" dirty="0">
              <a:solidFill>
                <a:schemeClr val="tx2"/>
              </a:solidFill>
              <a:latin typeface="Franklin Gothic Medium" pitchFamily="34" charset="0"/>
              <a:cs typeface="Arial" pitchFamily="34" charset="0"/>
            </a:endParaRPr>
          </a:p>
        </p:txBody>
      </p:sp>
      <p:sp>
        <p:nvSpPr>
          <p:cNvPr id="10" name="Slide Number Placeholder 9"/>
          <p:cNvSpPr>
            <a:spLocks noGrp="1"/>
          </p:cNvSpPr>
          <p:nvPr>
            <p:ph type="sldNum" sz="quarter" idx="12"/>
          </p:nvPr>
        </p:nvSpPr>
        <p:spPr>
          <a:xfrm>
            <a:off x="7924800" y="6356350"/>
            <a:ext cx="762000" cy="365125"/>
          </a:xfrm>
        </p:spPr>
        <p:txBody>
          <a:bodyPr/>
          <a:lstStyle/>
          <a:p>
            <a:r>
              <a:rPr lang="en-US" sz="1400" dirty="0" smtClean="0">
                <a:solidFill>
                  <a:schemeClr val="bg1"/>
                </a:solidFill>
                <a:latin typeface="Franklin Gothic Book" pitchFamily="34" charset="0"/>
              </a:rPr>
              <a:t>Galina</a:t>
            </a:r>
            <a:endParaRPr lang="en-US" sz="1400" dirty="0">
              <a:solidFill>
                <a:schemeClr val="bg1"/>
              </a:solidFill>
              <a:latin typeface="Franklin Gothic Book" pitchFamily="34" charset="0"/>
            </a:endParaRPr>
          </a:p>
        </p:txBody>
      </p:sp>
      <p:sp>
        <p:nvSpPr>
          <p:cNvPr id="2" name="TextBox 1"/>
          <p:cNvSpPr txBox="1"/>
          <p:nvPr/>
        </p:nvSpPr>
        <p:spPr>
          <a:xfrm>
            <a:off x="381000" y="609600"/>
            <a:ext cx="8458200" cy="1015663"/>
          </a:xfrm>
          <a:prstGeom prst="rect">
            <a:avLst/>
          </a:prstGeom>
          <a:noFill/>
        </p:spPr>
        <p:txBody>
          <a:bodyPr wrap="square" rtlCol="0">
            <a:spAutoFit/>
          </a:bodyPr>
          <a:lstStyle/>
          <a:p>
            <a:endParaRPr lang="en-US" sz="2000" dirty="0" smtClean="0">
              <a:latin typeface="Franklin Gothic Book" pitchFamily="34" charset="0"/>
            </a:endParaRPr>
          </a:p>
          <a:p>
            <a:endParaRPr lang="en-US" sz="2000" dirty="0" smtClean="0">
              <a:latin typeface="Franklin Gothic Book" pitchFamily="34" charset="0"/>
            </a:endParaRPr>
          </a:p>
          <a:p>
            <a:endParaRPr lang="en-US" sz="2000" dirty="0">
              <a:latin typeface="Franklin Gothic Book"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281" y="6271793"/>
            <a:ext cx="3344487" cy="558943"/>
          </a:xfrm>
          <a:prstGeom prst="rect">
            <a:avLst/>
          </a:prstGeom>
        </p:spPr>
      </p:pic>
      <p:sp>
        <p:nvSpPr>
          <p:cNvPr id="11" name="Rectangle 10"/>
          <p:cNvSpPr/>
          <p:nvPr/>
        </p:nvSpPr>
        <p:spPr>
          <a:xfrm>
            <a:off x="359391" y="620376"/>
            <a:ext cx="8153400" cy="5940088"/>
          </a:xfrm>
          <a:prstGeom prst="rect">
            <a:avLst/>
          </a:prstGeom>
        </p:spPr>
        <p:txBody>
          <a:bodyPr wrap="square">
            <a:spAutoFit/>
          </a:bodyPr>
          <a:lstStyle/>
          <a:p>
            <a:pPr>
              <a:buFont typeface="Arial" pitchFamily="34" charset="0"/>
              <a:buChar char="•"/>
            </a:pPr>
            <a:r>
              <a:rPr lang="en-US" sz="2000" dirty="0"/>
              <a:t> Shylock - wealthy man, blinded by his anger caused by the marriage of his daughter and Antonio, Christian merchant of Venice, decides to put the definition of greed to the next level by asking to cut off a piece of flesh from Antonio’s body to pay off his </a:t>
            </a:r>
            <a:r>
              <a:rPr lang="en-US" sz="2000" dirty="0" err="1" smtClean="0"/>
              <a:t>dept</a:t>
            </a:r>
            <a:endParaRPr lang="en-US" sz="2000" dirty="0" smtClean="0"/>
          </a:p>
          <a:p>
            <a:pPr>
              <a:buFont typeface="Arial" pitchFamily="34" charset="0"/>
              <a:buChar char="•"/>
            </a:pPr>
            <a:endParaRPr lang="en-US" sz="2000" dirty="0"/>
          </a:p>
          <a:p>
            <a:pPr>
              <a:buFont typeface="Arial" pitchFamily="34" charset="0"/>
              <a:buChar char="•"/>
            </a:pPr>
            <a:r>
              <a:rPr lang="en-US" sz="2000" dirty="0"/>
              <a:t> Comparison to City of Bell:  flesh in this case represents the enormous amount of money that has been stolen by the past city officials of </a:t>
            </a:r>
            <a:r>
              <a:rPr lang="en-US" sz="2000" dirty="0" smtClean="0"/>
              <a:t>Bell</a:t>
            </a:r>
          </a:p>
          <a:p>
            <a:pPr>
              <a:buFont typeface="Arial" pitchFamily="34" charset="0"/>
              <a:buChar char="•"/>
            </a:pPr>
            <a:endParaRPr lang="en-US" sz="2000" dirty="0"/>
          </a:p>
          <a:p>
            <a:pPr>
              <a:buFont typeface="Arial" pitchFamily="34" charset="0"/>
              <a:buChar char="•"/>
            </a:pPr>
            <a:r>
              <a:rPr lang="en-US" sz="2000" dirty="0"/>
              <a:t> Mayor Oscar Hernandez, deputy mayor Teresa </a:t>
            </a:r>
            <a:r>
              <a:rPr lang="en-US" sz="2000" dirty="0" err="1"/>
              <a:t>Jacobo</a:t>
            </a:r>
            <a:r>
              <a:rPr lang="en-US" sz="2000" dirty="0"/>
              <a:t> and former council members Luis </a:t>
            </a:r>
            <a:r>
              <a:rPr lang="en-US" sz="2000" dirty="0" err="1"/>
              <a:t>Artiga</a:t>
            </a:r>
            <a:r>
              <a:rPr lang="en-US" sz="2000" dirty="0"/>
              <a:t>, George Cole George Mirabel and Victor Bello all can be compared to </a:t>
            </a:r>
            <a:r>
              <a:rPr lang="en-US" sz="2000" dirty="0" smtClean="0"/>
              <a:t>Shylock</a:t>
            </a:r>
          </a:p>
          <a:p>
            <a:pPr>
              <a:buFont typeface="Arial" pitchFamily="34" charset="0"/>
              <a:buChar char="•"/>
            </a:pPr>
            <a:endParaRPr lang="en-US" sz="2000" dirty="0"/>
          </a:p>
          <a:p>
            <a:pPr>
              <a:buFont typeface="Arial" pitchFamily="34" charset="0"/>
              <a:buChar char="•"/>
            </a:pPr>
            <a:r>
              <a:rPr lang="en-US" sz="2000" dirty="0"/>
              <a:t> Shakespeare outcome:  Shylock not only did not get to cut off the flesh, but he also had to give away his money to his daughter and </a:t>
            </a:r>
            <a:r>
              <a:rPr lang="en-US" sz="2000" dirty="0" smtClean="0"/>
              <a:t>government</a:t>
            </a:r>
          </a:p>
          <a:p>
            <a:pPr>
              <a:buFont typeface="Arial" pitchFamily="34" charset="0"/>
              <a:buChar char="•"/>
            </a:pPr>
            <a:endParaRPr lang="en-US" sz="2000" dirty="0"/>
          </a:p>
          <a:p>
            <a:pPr>
              <a:buFont typeface="Arial" pitchFamily="34" charset="0"/>
              <a:buChar char="•"/>
            </a:pPr>
            <a:r>
              <a:rPr lang="en-US" sz="2000" dirty="0"/>
              <a:t> City of Bell outcome:  loss of the jobs, loss of income, forbiddance to participate in civil activities or come close to the City Hall, bad reputation, trial.  </a:t>
            </a:r>
          </a:p>
          <a:p>
            <a:endParaRPr lang="en-US" sz="2000" dirty="0" smtClean="0">
              <a:solidFill>
                <a:srgbClr val="383E4A"/>
              </a:solidFill>
              <a:latin typeface="Franklin Gothic Book" pitchFamily="34" charset="0"/>
              <a:cs typeface="Arial" pitchFamily="34" charset="0"/>
            </a:endParaRPr>
          </a:p>
        </p:txBody>
      </p:sp>
    </p:spTree>
    <p:extLst>
      <p:ext uri="{BB962C8B-B14F-4D97-AF65-F5344CB8AC3E}">
        <p14:creationId xmlns:p14="http://schemas.microsoft.com/office/powerpoint/2010/main" val="210550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334064"/>
            <a:ext cx="8858250" cy="4293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33834"/>
            <a:ext cx="8858250" cy="50496"/>
          </a:xfrm>
          <a:prstGeom prst="rect">
            <a:avLst/>
          </a:prstGeom>
        </p:spPr>
      </p:pic>
      <p:sp>
        <p:nvSpPr>
          <p:cNvPr id="9" name="Title 8"/>
          <p:cNvSpPr>
            <a:spLocks noGrp="1"/>
          </p:cNvSpPr>
          <p:nvPr>
            <p:ph type="title"/>
          </p:nvPr>
        </p:nvSpPr>
        <p:spPr>
          <a:xfrm>
            <a:off x="314325" y="133784"/>
            <a:ext cx="8534400" cy="342900"/>
          </a:xfrm>
        </p:spPr>
        <p:txBody>
          <a:bodyPr>
            <a:noAutofit/>
          </a:bodyPr>
          <a:lstStyle/>
          <a:p>
            <a:pPr algn="l"/>
            <a:r>
              <a:rPr lang="en-US" sz="2200" dirty="0">
                <a:solidFill>
                  <a:schemeClr val="tx2"/>
                </a:solidFill>
                <a:latin typeface="Franklin Gothic Medium" pitchFamily="34" charset="0"/>
                <a:cs typeface="Arial" pitchFamily="34" charset="0"/>
              </a:rPr>
              <a:t>The City of Bell Controversy</a:t>
            </a:r>
          </a:p>
        </p:txBody>
      </p:sp>
      <p:sp>
        <p:nvSpPr>
          <p:cNvPr id="2" name="TextBox 1"/>
          <p:cNvSpPr txBox="1"/>
          <p:nvPr/>
        </p:nvSpPr>
        <p:spPr>
          <a:xfrm>
            <a:off x="352425" y="638145"/>
            <a:ext cx="8458200" cy="4647426"/>
          </a:xfrm>
          <a:prstGeom prst="rect">
            <a:avLst/>
          </a:prstGeom>
          <a:noFill/>
        </p:spPr>
        <p:txBody>
          <a:bodyPr wrap="square" rtlCol="0">
            <a:spAutoFit/>
          </a:bodyPr>
          <a:lstStyle/>
          <a:p>
            <a:r>
              <a:rPr lang="en-US" sz="2300" b="1" dirty="0">
                <a:latin typeface="Franklin Gothic Book" pitchFamily="34" charset="0"/>
              </a:rPr>
              <a:t>Smart Choices: </a:t>
            </a:r>
            <a:r>
              <a:rPr lang="en-US" sz="2300" i="1" dirty="0">
                <a:latin typeface="Franklin Gothic Book" pitchFamily="34" charset="0"/>
              </a:rPr>
              <a:t>John S. Hammond, Ralph L. Keeney, Howard </a:t>
            </a:r>
            <a:r>
              <a:rPr lang="en-US" sz="2300" i="1" dirty="0" err="1">
                <a:latin typeface="Franklin Gothic Book" pitchFamily="34" charset="0"/>
              </a:rPr>
              <a:t>Raidda</a:t>
            </a:r>
            <a:endParaRPr lang="en-US" sz="2300" i="1" dirty="0">
              <a:latin typeface="Franklin Gothic Book" pitchFamily="34" charset="0"/>
            </a:endParaRPr>
          </a:p>
          <a:p>
            <a:endParaRPr lang="en-US" sz="2300" b="1" dirty="0">
              <a:latin typeface="Franklin Gothic Book" pitchFamily="34" charset="0"/>
            </a:endParaRPr>
          </a:p>
          <a:p>
            <a:r>
              <a:rPr lang="en-US" sz="2300" b="1" dirty="0">
                <a:latin typeface="Franklin Gothic Book" pitchFamily="34" charset="0"/>
              </a:rPr>
              <a:t>Risk Profile: </a:t>
            </a:r>
            <a:r>
              <a:rPr lang="en-US" sz="2300" dirty="0">
                <a:latin typeface="Franklin Gothic Book" pitchFamily="34" charset="0"/>
              </a:rPr>
              <a:t>A risk profile captures the essential information about the way uncertainty affects an alternative. It answers four key questions</a:t>
            </a:r>
            <a:r>
              <a:rPr lang="en-US" sz="2300" dirty="0" smtClean="0">
                <a:latin typeface="Franklin Gothic Book" pitchFamily="34" charset="0"/>
              </a:rPr>
              <a:t>:</a:t>
            </a:r>
          </a:p>
          <a:p>
            <a:endParaRPr lang="en-US" sz="2300" dirty="0">
              <a:latin typeface="Franklin Gothic Book" pitchFamily="34" charset="0"/>
            </a:endParaRPr>
          </a:p>
          <a:p>
            <a:pPr marL="457200" indent="-457200">
              <a:buFont typeface="+mj-lt"/>
              <a:buAutoNum type="arabicPeriod"/>
            </a:pPr>
            <a:r>
              <a:rPr lang="en-US" sz="2300" i="1" dirty="0">
                <a:latin typeface="Franklin Gothic Book" pitchFamily="34" charset="0"/>
              </a:rPr>
              <a:t>What are the key uncertainties?</a:t>
            </a:r>
          </a:p>
          <a:p>
            <a:pPr marL="457200" indent="-457200">
              <a:buFont typeface="+mj-lt"/>
              <a:buAutoNum type="arabicPeriod"/>
            </a:pPr>
            <a:r>
              <a:rPr lang="en-US" sz="2300" i="1" dirty="0">
                <a:latin typeface="Franklin Gothic Book" pitchFamily="34" charset="0"/>
              </a:rPr>
              <a:t>What are the possible outcomes of these uncertainties?</a:t>
            </a:r>
          </a:p>
          <a:p>
            <a:pPr marL="457200" indent="-457200">
              <a:buFont typeface="+mj-lt"/>
              <a:buAutoNum type="arabicPeriod"/>
            </a:pPr>
            <a:r>
              <a:rPr lang="en-US" sz="2300" i="1" dirty="0">
                <a:latin typeface="Franklin Gothic Book" pitchFamily="34" charset="0"/>
              </a:rPr>
              <a:t>What are the chances of occurrence of each possible outcome?</a:t>
            </a:r>
          </a:p>
          <a:p>
            <a:pPr marL="457200" indent="-457200">
              <a:buFont typeface="+mj-lt"/>
              <a:buAutoNum type="arabicPeriod"/>
            </a:pPr>
            <a:r>
              <a:rPr lang="en-US" sz="2300" i="1" dirty="0">
                <a:latin typeface="Franklin Gothic Book" pitchFamily="34" charset="0"/>
              </a:rPr>
              <a:t>What are the consequences of each outcome?</a:t>
            </a:r>
          </a:p>
          <a:p>
            <a:endParaRPr lang="en-US" sz="2000" dirty="0">
              <a:latin typeface="Franklin Gothic Book"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281" y="6271793"/>
            <a:ext cx="3344487" cy="558943"/>
          </a:xfrm>
          <a:prstGeom prst="rect">
            <a:avLst/>
          </a:prstGeom>
        </p:spPr>
      </p:pic>
      <p:sp>
        <p:nvSpPr>
          <p:cNvPr id="8" name="Slide Number Placeholder 9"/>
          <p:cNvSpPr>
            <a:spLocks noGrp="1"/>
          </p:cNvSpPr>
          <p:nvPr>
            <p:ph type="sldNum" sz="quarter" idx="12"/>
          </p:nvPr>
        </p:nvSpPr>
        <p:spPr>
          <a:xfrm>
            <a:off x="7924800" y="6356350"/>
            <a:ext cx="762000" cy="365125"/>
          </a:xfrm>
        </p:spPr>
        <p:txBody>
          <a:bodyPr/>
          <a:lstStyle/>
          <a:p>
            <a:r>
              <a:rPr lang="en-US" sz="1400" dirty="0" smtClean="0">
                <a:solidFill>
                  <a:schemeClr val="bg1"/>
                </a:solidFill>
                <a:latin typeface="Franklin Gothic Book" pitchFamily="34" charset="0"/>
              </a:rPr>
              <a:t>Galina</a:t>
            </a:r>
            <a:endParaRPr lang="en-US" sz="1400" dirty="0">
              <a:solidFill>
                <a:schemeClr val="bg1"/>
              </a:solidFill>
              <a:latin typeface="Franklin Gothic Book" pitchFamily="34" charset="0"/>
            </a:endParaRPr>
          </a:p>
        </p:txBody>
      </p:sp>
      <p:pic>
        <p:nvPicPr>
          <p:cNvPr id="1027" name="Picture 3" descr="C:\Users\Chris\AppData\Local\Microsoft\Windows\Temporary Internet Files\Content.IE5\6OWYDX1S\MC90043441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7836" y="4442993"/>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683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p:cTn id="13" dur="500" fill="hold"/>
                                        <p:tgtEl>
                                          <p:spTgt spid="1027"/>
                                        </p:tgtEl>
                                        <p:attrNameLst>
                                          <p:attrName>ppt_w</p:attrName>
                                        </p:attrNameLst>
                                      </p:cBhvr>
                                      <p:tavLst>
                                        <p:tav tm="0">
                                          <p:val>
                                            <p:fltVal val="0"/>
                                          </p:val>
                                        </p:tav>
                                        <p:tav tm="100000">
                                          <p:val>
                                            <p:strVal val="#ppt_w"/>
                                          </p:val>
                                        </p:tav>
                                      </p:tavLst>
                                    </p:anim>
                                    <p:anim calcmode="lin" valueType="num">
                                      <p:cBhvr>
                                        <p:cTn id="14" dur="500" fill="hold"/>
                                        <p:tgtEl>
                                          <p:spTgt spid="1027"/>
                                        </p:tgtEl>
                                        <p:attrNameLst>
                                          <p:attrName>ppt_h</p:attrName>
                                        </p:attrNameLst>
                                      </p:cBhvr>
                                      <p:tavLst>
                                        <p:tav tm="0">
                                          <p:val>
                                            <p:fltVal val="0"/>
                                          </p:val>
                                        </p:tav>
                                        <p:tav tm="100000">
                                          <p:val>
                                            <p:strVal val="#ppt_h"/>
                                          </p:val>
                                        </p:tav>
                                      </p:tavLst>
                                    </p:anim>
                                    <p:animEffect transition="in" filter="fade">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334064"/>
            <a:ext cx="8858250" cy="4293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33834"/>
            <a:ext cx="8858250" cy="50496"/>
          </a:xfrm>
          <a:prstGeom prst="rect">
            <a:avLst/>
          </a:prstGeom>
        </p:spPr>
      </p:pic>
      <p:sp>
        <p:nvSpPr>
          <p:cNvPr id="9" name="Title 8"/>
          <p:cNvSpPr>
            <a:spLocks noGrp="1"/>
          </p:cNvSpPr>
          <p:nvPr>
            <p:ph type="title"/>
          </p:nvPr>
        </p:nvSpPr>
        <p:spPr>
          <a:xfrm>
            <a:off x="314325" y="133784"/>
            <a:ext cx="8534400" cy="342900"/>
          </a:xfrm>
        </p:spPr>
        <p:txBody>
          <a:bodyPr>
            <a:noAutofit/>
          </a:bodyPr>
          <a:lstStyle/>
          <a:p>
            <a:pPr algn="l"/>
            <a:r>
              <a:rPr lang="en-US" sz="2200" dirty="0">
                <a:solidFill>
                  <a:schemeClr val="tx2"/>
                </a:solidFill>
                <a:latin typeface="Franklin Gothic Medium" pitchFamily="34" charset="0"/>
                <a:cs typeface="Arial" pitchFamily="34" charset="0"/>
              </a:rPr>
              <a:t>The City of Bell Controversy</a:t>
            </a:r>
          </a:p>
        </p:txBody>
      </p:sp>
      <p:sp>
        <p:nvSpPr>
          <p:cNvPr id="2" name="TextBox 1"/>
          <p:cNvSpPr txBox="1"/>
          <p:nvPr/>
        </p:nvSpPr>
        <p:spPr>
          <a:xfrm>
            <a:off x="352425" y="638145"/>
            <a:ext cx="8458200" cy="1015663"/>
          </a:xfrm>
          <a:prstGeom prst="rect">
            <a:avLst/>
          </a:prstGeom>
          <a:noFill/>
        </p:spPr>
        <p:txBody>
          <a:bodyPr wrap="square" rtlCol="0">
            <a:spAutoFit/>
          </a:bodyPr>
          <a:lstStyle/>
          <a:p>
            <a:endParaRPr lang="en-US" sz="2000" dirty="0" smtClean="0">
              <a:latin typeface="Franklin Gothic Book" pitchFamily="34" charset="0"/>
            </a:endParaRPr>
          </a:p>
          <a:p>
            <a:endParaRPr lang="en-US" sz="2000" dirty="0" smtClean="0">
              <a:latin typeface="Franklin Gothic Book" pitchFamily="34" charset="0"/>
            </a:endParaRPr>
          </a:p>
          <a:p>
            <a:endParaRPr lang="en-US" sz="2000" dirty="0">
              <a:latin typeface="Franklin Gothic Book"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281" y="6271793"/>
            <a:ext cx="3344487" cy="558943"/>
          </a:xfrm>
          <a:prstGeom prst="rect">
            <a:avLst/>
          </a:prstGeom>
        </p:spPr>
      </p:pic>
      <p:graphicFrame>
        <p:nvGraphicFramePr>
          <p:cNvPr id="8" name="Table 7"/>
          <p:cNvGraphicFramePr>
            <a:graphicFrameLocks noGrp="1"/>
          </p:cNvGraphicFramePr>
          <p:nvPr/>
        </p:nvGraphicFramePr>
        <p:xfrm>
          <a:off x="381000" y="762000"/>
          <a:ext cx="8305800" cy="4953000"/>
        </p:xfrm>
        <a:graphic>
          <a:graphicData uri="http://schemas.openxmlformats.org/drawingml/2006/table">
            <a:tbl>
              <a:tblPr/>
              <a:tblGrid>
                <a:gridCol w="2768600"/>
                <a:gridCol w="2768600"/>
                <a:gridCol w="2768600"/>
              </a:tblGrid>
              <a:tr h="1460320">
                <a:tc>
                  <a:txBody>
                    <a:bodyPr/>
                    <a:lstStyle/>
                    <a:p>
                      <a:pPr marL="0" marR="0">
                        <a:lnSpc>
                          <a:spcPct val="115000"/>
                        </a:lnSpc>
                        <a:spcBef>
                          <a:spcPts val="0"/>
                        </a:spcBef>
                        <a:spcAft>
                          <a:spcPts val="0"/>
                        </a:spcAft>
                      </a:pPr>
                      <a:r>
                        <a:rPr lang="en-US" sz="1800" b="1" dirty="0">
                          <a:solidFill>
                            <a:srgbClr val="000000"/>
                          </a:solidFill>
                          <a:latin typeface="Cambria"/>
                          <a:ea typeface="Malgun Gothic"/>
                          <a:cs typeface="Times New Roman"/>
                        </a:rPr>
                        <a:t>Uncertainty:  </a:t>
                      </a:r>
                      <a:r>
                        <a:rPr lang="en-US" sz="1800" dirty="0">
                          <a:solidFill>
                            <a:srgbClr val="000000"/>
                          </a:solidFill>
                          <a:latin typeface="Cambria"/>
                          <a:ea typeface="Malgun Gothic"/>
                          <a:cs typeface="Times New Roman"/>
                        </a:rPr>
                        <a:t>When they are going to get caught</a:t>
                      </a:r>
                      <a:endParaRPr lang="en-US" sz="2400" dirty="0">
                        <a:solidFill>
                          <a:srgbClr val="000000"/>
                        </a:solidFill>
                        <a:latin typeface="Calibri"/>
                        <a:ea typeface="Malgun Gothic"/>
                        <a:cs typeface="Times New Roman"/>
                      </a:endParaRPr>
                    </a:p>
                    <a:p>
                      <a:pPr marL="0" marR="0" algn="ctr">
                        <a:lnSpc>
                          <a:spcPct val="115000"/>
                        </a:lnSpc>
                        <a:spcBef>
                          <a:spcPts val="0"/>
                        </a:spcBef>
                        <a:spcAft>
                          <a:spcPts val="0"/>
                        </a:spcAft>
                      </a:pPr>
                      <a:endParaRPr lang="en-US" sz="1800" b="1" dirty="0" smtClean="0">
                        <a:solidFill>
                          <a:srgbClr val="000000"/>
                        </a:solidFill>
                        <a:latin typeface="Cambria"/>
                        <a:ea typeface="Malgun Gothic"/>
                        <a:cs typeface="Times New Roman"/>
                      </a:endParaRPr>
                    </a:p>
                    <a:p>
                      <a:pPr marL="0" marR="0" algn="ctr">
                        <a:lnSpc>
                          <a:spcPct val="115000"/>
                        </a:lnSpc>
                        <a:spcBef>
                          <a:spcPts val="0"/>
                        </a:spcBef>
                        <a:spcAft>
                          <a:spcPts val="0"/>
                        </a:spcAft>
                      </a:pPr>
                      <a:r>
                        <a:rPr lang="en-US" sz="1800" b="1" dirty="0" smtClean="0">
                          <a:solidFill>
                            <a:srgbClr val="000000"/>
                          </a:solidFill>
                          <a:latin typeface="Cambria"/>
                          <a:ea typeface="Malgun Gothic"/>
                          <a:cs typeface="Times New Roman"/>
                        </a:rPr>
                        <a:t>Outcome</a:t>
                      </a:r>
                      <a:endParaRPr lang="en-US" sz="2400" dirty="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400" dirty="0">
                        <a:solidFill>
                          <a:srgbClr val="000000"/>
                        </a:solidFill>
                        <a:latin typeface="Calibri"/>
                        <a:ea typeface="Malgun Gothic"/>
                        <a:cs typeface="Times New Roman"/>
                      </a:endParaRPr>
                    </a:p>
                    <a:p>
                      <a:pPr marL="0" marR="0" algn="ctr">
                        <a:lnSpc>
                          <a:spcPct val="115000"/>
                        </a:lnSpc>
                        <a:spcBef>
                          <a:spcPts val="0"/>
                        </a:spcBef>
                        <a:spcAft>
                          <a:spcPts val="0"/>
                        </a:spcAft>
                      </a:pPr>
                      <a:endParaRPr lang="en-US" sz="1800" b="1" dirty="0" smtClean="0">
                        <a:solidFill>
                          <a:srgbClr val="000000"/>
                        </a:solidFill>
                        <a:latin typeface="Cambria"/>
                        <a:ea typeface="Malgun Gothic"/>
                        <a:cs typeface="Times New Roman"/>
                      </a:endParaRPr>
                    </a:p>
                    <a:p>
                      <a:pPr marL="0" marR="0" algn="ctr">
                        <a:lnSpc>
                          <a:spcPct val="115000"/>
                        </a:lnSpc>
                        <a:spcBef>
                          <a:spcPts val="0"/>
                        </a:spcBef>
                        <a:spcAft>
                          <a:spcPts val="0"/>
                        </a:spcAft>
                      </a:pPr>
                      <a:endParaRPr lang="en-US" sz="1800" b="1" dirty="0" smtClean="0">
                        <a:solidFill>
                          <a:srgbClr val="000000"/>
                        </a:solidFill>
                        <a:latin typeface="Cambria"/>
                        <a:ea typeface="Malgun Gothic"/>
                        <a:cs typeface="Times New Roman"/>
                      </a:endParaRPr>
                    </a:p>
                    <a:p>
                      <a:pPr marL="0" marR="0" algn="ctr">
                        <a:lnSpc>
                          <a:spcPct val="115000"/>
                        </a:lnSpc>
                        <a:spcBef>
                          <a:spcPts val="0"/>
                        </a:spcBef>
                        <a:spcAft>
                          <a:spcPts val="0"/>
                        </a:spcAft>
                      </a:pPr>
                      <a:r>
                        <a:rPr lang="en-US" sz="1800" b="1" dirty="0" smtClean="0">
                          <a:solidFill>
                            <a:srgbClr val="000000"/>
                          </a:solidFill>
                          <a:latin typeface="Cambria"/>
                          <a:ea typeface="Malgun Gothic"/>
                          <a:cs typeface="Times New Roman"/>
                        </a:rPr>
                        <a:t>Chance</a:t>
                      </a:r>
                      <a:endParaRPr lang="en-US" sz="2400" dirty="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400" dirty="0">
                        <a:solidFill>
                          <a:srgbClr val="000000"/>
                        </a:solidFill>
                        <a:latin typeface="Calibri"/>
                        <a:ea typeface="Malgun Gothic"/>
                        <a:cs typeface="Times New Roman"/>
                      </a:endParaRPr>
                    </a:p>
                    <a:p>
                      <a:pPr marL="0" marR="0" algn="ctr">
                        <a:lnSpc>
                          <a:spcPct val="115000"/>
                        </a:lnSpc>
                        <a:spcBef>
                          <a:spcPts val="0"/>
                        </a:spcBef>
                        <a:spcAft>
                          <a:spcPts val="0"/>
                        </a:spcAft>
                      </a:pPr>
                      <a:endParaRPr lang="en-US" sz="1800" b="1" dirty="0" smtClean="0">
                        <a:solidFill>
                          <a:srgbClr val="000000"/>
                        </a:solidFill>
                        <a:latin typeface="Cambria"/>
                        <a:ea typeface="Malgun Gothic"/>
                        <a:cs typeface="Times New Roman"/>
                      </a:endParaRPr>
                    </a:p>
                    <a:p>
                      <a:pPr marL="0" marR="0" algn="ctr">
                        <a:lnSpc>
                          <a:spcPct val="115000"/>
                        </a:lnSpc>
                        <a:spcBef>
                          <a:spcPts val="0"/>
                        </a:spcBef>
                        <a:spcAft>
                          <a:spcPts val="0"/>
                        </a:spcAft>
                      </a:pPr>
                      <a:endParaRPr lang="en-US" sz="1800" b="1" dirty="0" smtClean="0">
                        <a:solidFill>
                          <a:srgbClr val="000000"/>
                        </a:solidFill>
                        <a:latin typeface="Cambria"/>
                        <a:ea typeface="Malgun Gothic"/>
                        <a:cs typeface="Times New Roman"/>
                      </a:endParaRPr>
                    </a:p>
                    <a:p>
                      <a:pPr marL="0" marR="0" algn="ctr">
                        <a:lnSpc>
                          <a:spcPct val="115000"/>
                        </a:lnSpc>
                        <a:spcBef>
                          <a:spcPts val="0"/>
                        </a:spcBef>
                        <a:spcAft>
                          <a:spcPts val="0"/>
                        </a:spcAft>
                      </a:pPr>
                      <a:r>
                        <a:rPr lang="en-US" sz="1800" b="1" dirty="0" smtClean="0">
                          <a:solidFill>
                            <a:srgbClr val="000000"/>
                          </a:solidFill>
                          <a:latin typeface="Cambria"/>
                          <a:ea typeface="Malgun Gothic"/>
                          <a:cs typeface="Times New Roman"/>
                        </a:rPr>
                        <a:t>Consequences</a:t>
                      </a:r>
                      <a:endParaRPr lang="en-US" sz="2400" dirty="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tcPr>
                </a:tc>
              </a:tr>
              <a:tr h="1348221">
                <a:tc>
                  <a:txBody>
                    <a:bodyPr/>
                    <a:lstStyle/>
                    <a:p>
                      <a:pPr marL="0" marR="0">
                        <a:lnSpc>
                          <a:spcPct val="115000"/>
                        </a:lnSpc>
                        <a:spcBef>
                          <a:spcPts val="0"/>
                        </a:spcBef>
                        <a:spcAft>
                          <a:spcPts val="0"/>
                        </a:spcAft>
                      </a:pPr>
                      <a:endParaRPr lang="en-US" sz="1800" dirty="0">
                        <a:solidFill>
                          <a:srgbClr val="000000"/>
                        </a:solidFill>
                        <a:latin typeface="Calibri"/>
                        <a:ea typeface="Malgun Gothic"/>
                        <a:cs typeface="Times New Roman"/>
                      </a:endParaRPr>
                    </a:p>
                    <a:p>
                      <a:pPr marL="0" marR="0" algn="ctr">
                        <a:lnSpc>
                          <a:spcPct val="115000"/>
                        </a:lnSpc>
                        <a:spcBef>
                          <a:spcPts val="0"/>
                        </a:spcBef>
                        <a:spcAft>
                          <a:spcPts val="0"/>
                        </a:spcAft>
                      </a:pPr>
                      <a:r>
                        <a:rPr lang="en-US" sz="1800" dirty="0">
                          <a:solidFill>
                            <a:srgbClr val="000000"/>
                          </a:solidFill>
                          <a:latin typeface="Calibri"/>
                          <a:ea typeface="Malgun Gothic"/>
                          <a:cs typeface="Times New Roman"/>
                        </a:rPr>
                        <a:t>High Profits and Corruption</a:t>
                      </a:r>
                      <a:endParaRPr lang="en-US" sz="2400" dirty="0">
                        <a:solidFill>
                          <a:srgbClr val="000000"/>
                        </a:solidFill>
                        <a:latin typeface="Calibri"/>
                        <a:ea typeface="Malgun Gothic"/>
                        <a:cs typeface="Times New Roman"/>
                      </a:endParaRPr>
                    </a:p>
                  </a:txBody>
                  <a:tcPr marL="67922" marR="67922"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115000"/>
                        </a:lnSpc>
                        <a:spcBef>
                          <a:spcPts val="0"/>
                        </a:spcBef>
                        <a:spcAft>
                          <a:spcPts val="0"/>
                        </a:spcAft>
                      </a:pPr>
                      <a:endParaRPr lang="en-US" sz="1800" dirty="0">
                        <a:solidFill>
                          <a:srgbClr val="000000"/>
                        </a:solidFill>
                        <a:latin typeface="Calibri"/>
                        <a:ea typeface="Malgun Gothic"/>
                        <a:cs typeface="Times New Roman"/>
                      </a:endParaRPr>
                    </a:p>
                    <a:p>
                      <a:pPr marL="0" marR="0" algn="ctr">
                        <a:lnSpc>
                          <a:spcPct val="115000"/>
                        </a:lnSpc>
                        <a:spcBef>
                          <a:spcPts val="0"/>
                        </a:spcBef>
                        <a:spcAft>
                          <a:spcPts val="0"/>
                        </a:spcAft>
                      </a:pPr>
                      <a:r>
                        <a:rPr lang="en-US" sz="1800" dirty="0">
                          <a:solidFill>
                            <a:srgbClr val="000000"/>
                          </a:solidFill>
                          <a:latin typeface="Calibri"/>
                          <a:ea typeface="Malgun Gothic"/>
                          <a:cs typeface="Times New Roman"/>
                        </a:rPr>
                        <a:t>Most Likely</a:t>
                      </a:r>
                      <a:endParaRPr lang="en-US" sz="2400" dirty="0">
                        <a:solidFill>
                          <a:srgbClr val="000000"/>
                        </a:solidFill>
                        <a:latin typeface="Calibri"/>
                        <a:ea typeface="Malgun Gothic"/>
                        <a:cs typeface="Times New Roman"/>
                      </a:endParaRPr>
                    </a:p>
                  </a:txBody>
                  <a:tcPr marL="67922" marR="67922"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115000"/>
                        </a:lnSpc>
                        <a:spcBef>
                          <a:spcPts val="0"/>
                        </a:spcBef>
                        <a:spcAft>
                          <a:spcPts val="0"/>
                        </a:spcAft>
                      </a:pPr>
                      <a:r>
                        <a:rPr lang="en-US" sz="1800">
                          <a:solidFill>
                            <a:srgbClr val="000000"/>
                          </a:solidFill>
                          <a:latin typeface="Calibri"/>
                          <a:ea typeface="Malgun Gothic"/>
                          <a:cs typeface="Times New Roman"/>
                        </a:rPr>
                        <a:t>Jail time, negative publicity, loss of job, loss of future income. High taxes citizens of the city of bell.</a:t>
                      </a:r>
                      <a:endParaRPr lang="en-US" sz="2400">
                        <a:solidFill>
                          <a:srgbClr val="000000"/>
                        </a:solidFill>
                        <a:latin typeface="Calibri"/>
                        <a:ea typeface="Malgun Gothic"/>
                        <a:cs typeface="Times New Roman"/>
                      </a:endParaRPr>
                    </a:p>
                  </a:txBody>
                  <a:tcPr marL="67922" marR="67922"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796238">
                <a:tc>
                  <a:txBody>
                    <a:bodyPr/>
                    <a:lstStyle/>
                    <a:p>
                      <a:pPr marL="0" marR="0" algn="ctr">
                        <a:lnSpc>
                          <a:spcPct val="115000"/>
                        </a:lnSpc>
                        <a:spcBef>
                          <a:spcPts val="0"/>
                        </a:spcBef>
                        <a:spcAft>
                          <a:spcPts val="0"/>
                        </a:spcAft>
                      </a:pPr>
                      <a:r>
                        <a:rPr lang="en-US" sz="1800">
                          <a:solidFill>
                            <a:srgbClr val="000000"/>
                          </a:solidFill>
                          <a:latin typeface="Calibri"/>
                          <a:ea typeface="Malgun Gothic"/>
                          <a:cs typeface="Times New Roman"/>
                        </a:rPr>
                        <a:t>Medium Profits and Corruption</a:t>
                      </a:r>
                      <a:endParaRPr lang="en-US" sz="2400">
                        <a:solidFill>
                          <a:srgbClr val="000000"/>
                        </a:solidFill>
                        <a:latin typeface="Calibri"/>
                        <a:ea typeface="Malgun Gothic"/>
                        <a:cs typeface="Times New Roman"/>
                      </a:endParaRPr>
                    </a:p>
                  </a:txBody>
                  <a:tcPr marL="67922" marR="67922" marT="0" marB="0">
                    <a:lnL>
                      <a:noFill/>
                    </a:lnL>
                    <a:lnR>
                      <a:noFill/>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Calibri"/>
                          <a:ea typeface="Malgun Gothic"/>
                          <a:cs typeface="Times New Roman"/>
                        </a:rPr>
                        <a:t>Somewhat Likely</a:t>
                      </a:r>
                      <a:endParaRPr lang="en-US" sz="2400">
                        <a:solidFill>
                          <a:srgbClr val="000000"/>
                        </a:solidFill>
                        <a:latin typeface="Calibri"/>
                        <a:ea typeface="Malgun Gothic"/>
                        <a:cs typeface="Times New Roman"/>
                      </a:endParaRPr>
                    </a:p>
                  </a:txBody>
                  <a:tcPr marL="67922" marR="67922" marT="0" marB="0">
                    <a:lnL>
                      <a:noFill/>
                    </a:lnL>
                    <a:lnR>
                      <a:noFill/>
                    </a:lnR>
                    <a:lnT>
                      <a:noFill/>
                    </a:lnT>
                    <a:lnB>
                      <a:noFill/>
                    </a:lnB>
                  </a:tcPr>
                </a:tc>
                <a:tc>
                  <a:txBody>
                    <a:bodyPr/>
                    <a:lstStyle/>
                    <a:p>
                      <a:pPr marL="0" marR="0">
                        <a:lnSpc>
                          <a:spcPct val="115000"/>
                        </a:lnSpc>
                        <a:spcBef>
                          <a:spcPts val="0"/>
                        </a:spcBef>
                        <a:spcAft>
                          <a:spcPts val="0"/>
                        </a:spcAft>
                      </a:pPr>
                      <a:r>
                        <a:rPr lang="en-US" sz="1800">
                          <a:solidFill>
                            <a:srgbClr val="000000"/>
                          </a:solidFill>
                          <a:latin typeface="Calibri"/>
                          <a:ea typeface="Malgun Gothic"/>
                          <a:cs typeface="Times New Roman"/>
                        </a:rPr>
                        <a:t>Job loss, bad reputation, possibility of a civil case.</a:t>
                      </a:r>
                      <a:endParaRPr lang="en-US" sz="2400">
                        <a:solidFill>
                          <a:srgbClr val="000000"/>
                        </a:solidFill>
                        <a:latin typeface="Calibri"/>
                        <a:ea typeface="Malgun Gothic"/>
                        <a:cs typeface="Times New Roman"/>
                      </a:endParaRPr>
                    </a:p>
                  </a:txBody>
                  <a:tcPr marL="67922" marR="67922" marT="0" marB="0">
                    <a:lnL>
                      <a:noFill/>
                    </a:lnL>
                    <a:lnR>
                      <a:noFill/>
                    </a:lnR>
                    <a:lnT>
                      <a:noFill/>
                    </a:lnT>
                    <a:lnB>
                      <a:noFill/>
                    </a:lnB>
                  </a:tcPr>
                </a:tc>
              </a:tr>
              <a:tr h="1348221">
                <a:tc>
                  <a:txBody>
                    <a:bodyPr/>
                    <a:lstStyle/>
                    <a:p>
                      <a:pPr marL="0" marR="0" algn="ctr">
                        <a:lnSpc>
                          <a:spcPct val="115000"/>
                        </a:lnSpc>
                        <a:spcBef>
                          <a:spcPts val="0"/>
                        </a:spcBef>
                        <a:spcAft>
                          <a:spcPts val="0"/>
                        </a:spcAft>
                      </a:pPr>
                      <a:endParaRPr lang="en-US" sz="1800">
                        <a:solidFill>
                          <a:srgbClr val="000000"/>
                        </a:solidFill>
                        <a:latin typeface="Calibri"/>
                        <a:ea typeface="Malgun Gothic"/>
                        <a:cs typeface="Times New Roman"/>
                      </a:endParaRPr>
                    </a:p>
                    <a:p>
                      <a:pPr marL="0" marR="0" algn="ctr">
                        <a:lnSpc>
                          <a:spcPct val="115000"/>
                        </a:lnSpc>
                        <a:spcBef>
                          <a:spcPts val="0"/>
                        </a:spcBef>
                        <a:spcAft>
                          <a:spcPts val="0"/>
                        </a:spcAft>
                      </a:pPr>
                      <a:r>
                        <a:rPr lang="en-US" sz="1800">
                          <a:solidFill>
                            <a:srgbClr val="000000"/>
                          </a:solidFill>
                          <a:latin typeface="Calibri"/>
                          <a:ea typeface="Malgun Gothic"/>
                          <a:cs typeface="Times New Roman"/>
                        </a:rPr>
                        <a:t>No additional Profits</a:t>
                      </a:r>
                      <a:endParaRPr lang="en-US" sz="240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endParaRPr lang="en-US" sz="1800">
                        <a:solidFill>
                          <a:srgbClr val="000000"/>
                        </a:solidFill>
                        <a:latin typeface="Calibri"/>
                        <a:ea typeface="Malgun Gothic"/>
                        <a:cs typeface="Times New Roman"/>
                      </a:endParaRPr>
                    </a:p>
                    <a:p>
                      <a:pPr marL="0" marR="0" algn="ctr">
                        <a:lnSpc>
                          <a:spcPct val="115000"/>
                        </a:lnSpc>
                        <a:spcBef>
                          <a:spcPts val="0"/>
                        </a:spcBef>
                        <a:spcAft>
                          <a:spcPts val="0"/>
                        </a:spcAft>
                      </a:pPr>
                      <a:r>
                        <a:rPr lang="en-US" sz="1800">
                          <a:solidFill>
                            <a:srgbClr val="000000"/>
                          </a:solidFill>
                          <a:latin typeface="Calibri"/>
                          <a:ea typeface="Malgun Gothic"/>
                          <a:cs typeface="Times New Roman"/>
                        </a:rPr>
                        <a:t>Unlikely</a:t>
                      </a:r>
                      <a:endParaRPr lang="en-US" sz="240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1800" dirty="0">
                          <a:solidFill>
                            <a:srgbClr val="000000"/>
                          </a:solidFill>
                          <a:latin typeface="Calibri"/>
                          <a:ea typeface="Malgun Gothic"/>
                          <a:cs typeface="Times New Roman"/>
                        </a:rPr>
                        <a:t>Stable job, moderate income, good city reputation, Great benefits, Happy Family.</a:t>
                      </a:r>
                      <a:endParaRPr lang="en-US" sz="2400" dirty="0">
                        <a:solidFill>
                          <a:srgbClr val="000000"/>
                        </a:solidFill>
                        <a:latin typeface="Calibri"/>
                        <a:ea typeface="Malgun Gothic"/>
                        <a:cs typeface="Times New Roman"/>
                      </a:endParaRPr>
                    </a:p>
                  </a:txBody>
                  <a:tcPr marL="67922" marR="67922"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11" name="Slide Number Placeholder 9"/>
          <p:cNvSpPr>
            <a:spLocks noGrp="1"/>
          </p:cNvSpPr>
          <p:nvPr>
            <p:ph type="sldNum" sz="quarter" idx="12"/>
          </p:nvPr>
        </p:nvSpPr>
        <p:spPr>
          <a:xfrm>
            <a:off x="7924800" y="6356350"/>
            <a:ext cx="762000" cy="365125"/>
          </a:xfrm>
        </p:spPr>
        <p:txBody>
          <a:bodyPr/>
          <a:lstStyle/>
          <a:p>
            <a:r>
              <a:rPr lang="en-US" sz="1400" dirty="0" smtClean="0">
                <a:solidFill>
                  <a:schemeClr val="bg1"/>
                </a:solidFill>
                <a:latin typeface="Franklin Gothic Book" pitchFamily="34" charset="0"/>
              </a:rPr>
              <a:t>Galina</a:t>
            </a:r>
            <a:endParaRPr lang="en-US" sz="1400" dirty="0">
              <a:solidFill>
                <a:schemeClr val="bg1"/>
              </a:solidFill>
              <a:latin typeface="Franklin Gothic Book" pitchFamily="34" charset="0"/>
            </a:endParaRPr>
          </a:p>
        </p:txBody>
      </p:sp>
    </p:spTree>
    <p:extLst>
      <p:ext uri="{BB962C8B-B14F-4D97-AF65-F5344CB8AC3E}">
        <p14:creationId xmlns:p14="http://schemas.microsoft.com/office/powerpoint/2010/main" val="173117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Playwright’s Motivation</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smtClean="0"/>
              <a:t>S-t-r-e-t-c-h </a:t>
            </a:r>
            <a:r>
              <a:rPr lang="en-US" dirty="0"/>
              <a:t>Reading, Writing, and Critical Thinking throughout entire matriculation</a:t>
            </a:r>
          </a:p>
          <a:p>
            <a:pPr marL="571500" indent="-571500">
              <a:buFont typeface="Arial" panose="020B0604020202020204" pitchFamily="34" charset="0"/>
              <a:buChar char="•"/>
            </a:pPr>
            <a:endParaRPr lang="en-US" i="1" dirty="0" smtClean="0"/>
          </a:p>
          <a:p>
            <a:pPr marL="571500" indent="-571500">
              <a:buFont typeface="Arial" panose="020B0604020202020204" pitchFamily="34" charset="0"/>
              <a:buChar char="•"/>
            </a:pPr>
            <a:r>
              <a:rPr lang="en-US" i="1" dirty="0" smtClean="0"/>
              <a:t>Integrate</a:t>
            </a:r>
            <a:r>
              <a:rPr lang="en-US" dirty="0" smtClean="0"/>
              <a:t> </a:t>
            </a:r>
            <a:r>
              <a:rPr lang="en-US" dirty="0"/>
              <a:t>GE breadth with discipline depth</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Preparing </a:t>
            </a:r>
            <a:r>
              <a:rPr lang="en-US" i="1" dirty="0"/>
              <a:t>leaders</a:t>
            </a:r>
            <a:r>
              <a:rPr lang="en-US" dirty="0"/>
              <a:t>, not just employees—the best executives are “T-shaped” managers</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Link </a:t>
            </a:r>
            <a:r>
              <a:rPr lang="en-US" dirty="0"/>
              <a:t>to ongoing, campus activities—e.g., </a:t>
            </a:r>
            <a:r>
              <a:rPr lang="en-US" i="1" dirty="0"/>
              <a:t>The Tempest</a:t>
            </a:r>
            <a:r>
              <a:rPr lang="en-US" dirty="0"/>
              <a:t> (Plaza Del Sol; Fall, 2014)</a:t>
            </a:r>
          </a:p>
          <a:p>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Tree>
    <p:extLst>
      <p:ext uri="{BB962C8B-B14F-4D97-AF65-F5344CB8AC3E}">
        <p14:creationId xmlns:p14="http://schemas.microsoft.com/office/powerpoint/2010/main" val="4276519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334064"/>
            <a:ext cx="8858250" cy="4293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33834"/>
            <a:ext cx="8858250" cy="50496"/>
          </a:xfrm>
          <a:prstGeom prst="rect">
            <a:avLst/>
          </a:prstGeom>
        </p:spPr>
      </p:pic>
      <p:sp>
        <p:nvSpPr>
          <p:cNvPr id="2" name="TextBox 1"/>
          <p:cNvSpPr txBox="1"/>
          <p:nvPr/>
        </p:nvSpPr>
        <p:spPr>
          <a:xfrm>
            <a:off x="352425" y="638145"/>
            <a:ext cx="8458200" cy="1015663"/>
          </a:xfrm>
          <a:prstGeom prst="rect">
            <a:avLst/>
          </a:prstGeom>
          <a:noFill/>
        </p:spPr>
        <p:txBody>
          <a:bodyPr wrap="square" rtlCol="0">
            <a:spAutoFit/>
          </a:bodyPr>
          <a:lstStyle/>
          <a:p>
            <a:endParaRPr lang="en-US" sz="2000" dirty="0" smtClean="0">
              <a:latin typeface="Franklin Gothic Book" pitchFamily="34" charset="0"/>
            </a:endParaRPr>
          </a:p>
          <a:p>
            <a:endParaRPr lang="en-US" sz="2000" dirty="0" smtClean="0">
              <a:latin typeface="Franklin Gothic Book" pitchFamily="34" charset="0"/>
            </a:endParaRPr>
          </a:p>
          <a:p>
            <a:endParaRPr lang="en-US" sz="2000" dirty="0">
              <a:latin typeface="Franklin Gothic Book"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281" y="6271793"/>
            <a:ext cx="3344487" cy="558943"/>
          </a:xfrm>
          <a:prstGeom prst="rect">
            <a:avLst/>
          </a:prstGeom>
        </p:spPr>
      </p:pic>
      <p:sp>
        <p:nvSpPr>
          <p:cNvPr id="8" name="Rectangle 7"/>
          <p:cNvSpPr/>
          <p:nvPr/>
        </p:nvSpPr>
        <p:spPr>
          <a:xfrm>
            <a:off x="271818" y="667715"/>
            <a:ext cx="6509982" cy="5109091"/>
          </a:xfrm>
          <a:prstGeom prst="rect">
            <a:avLst/>
          </a:prstGeom>
        </p:spPr>
        <p:txBody>
          <a:bodyPr wrap="square">
            <a:spAutoFit/>
          </a:bodyPr>
          <a:lstStyle/>
          <a:p>
            <a:pPr>
              <a:buNone/>
            </a:pPr>
            <a:r>
              <a:rPr lang="en-US" sz="2000" b="1" dirty="0" smtClean="0"/>
              <a:t>Act III, scene ii   The three caskets</a:t>
            </a:r>
          </a:p>
          <a:p>
            <a:pPr>
              <a:buNone/>
            </a:pPr>
            <a:endParaRPr lang="en-US" dirty="0" smtClean="0"/>
          </a:p>
          <a:p>
            <a:pPr>
              <a:buNone/>
            </a:pPr>
            <a:r>
              <a:rPr lang="en-US" b="1" dirty="0" smtClean="0"/>
              <a:t>Plot and Scenario</a:t>
            </a:r>
          </a:p>
          <a:p>
            <a:pPr>
              <a:buFontTx/>
              <a:buChar char="-"/>
            </a:pPr>
            <a:r>
              <a:rPr lang="en-US" i="1" dirty="0" smtClean="0">
                <a:latin typeface="Franklin Gothic Book" pitchFamily="34" charset="0"/>
              </a:rPr>
              <a:t>The contest for Portia required to choose from three caskets: Gold, Silver and Lead and if</a:t>
            </a:r>
            <a:r>
              <a:rPr lang="en-US" dirty="0" smtClean="0"/>
              <a:t> the suitor chooses the right casket, he gets Portia but if he loses he must go away and never trouble her or any other woman again. Our hero </a:t>
            </a:r>
            <a:r>
              <a:rPr lang="en-US" dirty="0" smtClean="0">
                <a:latin typeface="Franklin Gothic Book" pitchFamily="34" charset="0"/>
              </a:rPr>
              <a:t>Bassanio is in risk of losing the contest and losing Portia the love of his life.</a:t>
            </a:r>
          </a:p>
          <a:p>
            <a:pPr>
              <a:buFontTx/>
              <a:buChar char="-"/>
            </a:pPr>
            <a:endParaRPr lang="en-US" dirty="0" smtClean="0">
              <a:latin typeface="Franklin Gothic Book" pitchFamily="34" charset="0"/>
            </a:endParaRPr>
          </a:p>
          <a:p>
            <a:pPr>
              <a:buFontTx/>
              <a:buChar char="-"/>
            </a:pPr>
            <a:r>
              <a:rPr lang="en-US" dirty="0" smtClean="0"/>
              <a:t> This is some serious decision making</a:t>
            </a:r>
          </a:p>
          <a:p>
            <a:endParaRPr lang="en-US" dirty="0" smtClean="0">
              <a:latin typeface="Franklin Gothic Book" pitchFamily="34" charset="0"/>
            </a:endParaRPr>
          </a:p>
          <a:p>
            <a:r>
              <a:rPr lang="en-US" b="1" dirty="0" smtClean="0">
                <a:latin typeface="Franklin Gothic Book" pitchFamily="34" charset="0"/>
              </a:rPr>
              <a:t>Character and Business relation</a:t>
            </a:r>
          </a:p>
          <a:p>
            <a:endParaRPr lang="en-US" dirty="0" smtClean="0">
              <a:latin typeface="Franklin Gothic Book" pitchFamily="34" charset="0"/>
            </a:endParaRPr>
          </a:p>
          <a:p>
            <a:r>
              <a:rPr lang="en-US" dirty="0" smtClean="0">
                <a:latin typeface="Franklin Gothic Book" pitchFamily="34" charset="0"/>
              </a:rPr>
              <a:t>Bassanio – Our hero who will be compared to the two reporters who were the whistleblowers for city of bell officials.</a:t>
            </a:r>
          </a:p>
          <a:p>
            <a:r>
              <a:rPr lang="en-US" dirty="0" smtClean="0"/>
              <a:t>The prince of Morocco – City of Bell officials</a:t>
            </a:r>
          </a:p>
          <a:p>
            <a:r>
              <a:rPr lang="en-US" dirty="0" smtClean="0"/>
              <a:t>The prince of Arragon – City of Bell officials</a:t>
            </a:r>
          </a:p>
          <a:p>
            <a:pPr>
              <a:buNone/>
            </a:pPr>
            <a:endParaRPr lang="en-US" i="1" dirty="0" smtClean="0">
              <a:latin typeface="Franklin Gothic Book" pitchFamily="34" charset="0"/>
            </a:endParaRPr>
          </a:p>
        </p:txBody>
      </p:sp>
      <p:pic>
        <p:nvPicPr>
          <p:cNvPr id="12" name="Picture 2" descr="C:\Users\TEMP\AppData\Local\Microsoft\Windows\Temporary Internet Files\Content.IE5\QGRFNT3T\MC90005900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663" y="3733800"/>
            <a:ext cx="2212579" cy="22860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8"/>
          <p:cNvSpPr txBox="1">
            <a:spLocks/>
          </p:cNvSpPr>
          <p:nvPr/>
        </p:nvSpPr>
        <p:spPr>
          <a:xfrm>
            <a:off x="314325" y="133784"/>
            <a:ext cx="8534400" cy="3429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dirty="0">
                <a:solidFill>
                  <a:schemeClr val="tx2"/>
                </a:solidFill>
                <a:latin typeface="Franklin Gothic Medium" pitchFamily="34" charset="0"/>
                <a:cs typeface="Arial" pitchFamily="34" charset="0"/>
              </a:rPr>
              <a:t>Scene #3 – Shakespeare and the City of Bell</a:t>
            </a:r>
          </a:p>
        </p:txBody>
      </p:sp>
      <p:sp>
        <p:nvSpPr>
          <p:cNvPr id="14" name="Slide Number Placeholder 9"/>
          <p:cNvSpPr>
            <a:spLocks noGrp="1"/>
          </p:cNvSpPr>
          <p:nvPr>
            <p:ph type="sldNum" sz="quarter" idx="12"/>
          </p:nvPr>
        </p:nvSpPr>
        <p:spPr>
          <a:xfrm>
            <a:off x="7620000" y="6356350"/>
            <a:ext cx="1066800" cy="365125"/>
          </a:xfrm>
        </p:spPr>
        <p:txBody>
          <a:bodyPr/>
          <a:lstStyle/>
          <a:p>
            <a:r>
              <a:rPr lang="en-US" sz="1400" dirty="0" smtClean="0">
                <a:solidFill>
                  <a:schemeClr val="bg1"/>
                </a:solidFill>
                <a:latin typeface="Franklin Gothic Book" pitchFamily="34" charset="0"/>
              </a:rPr>
              <a:t>Kevin</a:t>
            </a:r>
            <a:endParaRPr lang="en-US" sz="1400" dirty="0">
              <a:solidFill>
                <a:schemeClr val="bg1"/>
              </a:solidFill>
              <a:latin typeface="Franklin Gothic Book" pitchFamily="34" charset="0"/>
            </a:endParaRPr>
          </a:p>
        </p:txBody>
      </p:sp>
    </p:spTree>
    <p:extLst>
      <p:ext uri="{BB962C8B-B14F-4D97-AF65-F5344CB8AC3E}">
        <p14:creationId xmlns:p14="http://schemas.microsoft.com/office/powerpoint/2010/main" val="140533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750"/>
                                        <p:tgtEl>
                                          <p:spTgt spid="13"/>
                                        </p:tgtEl>
                                      </p:cBhvr>
                                    </p:animEffect>
                                  </p:childTnLst>
                                </p:cTn>
                              </p:par>
                              <p:par>
                                <p:cTn id="11" presetID="53"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334064"/>
            <a:ext cx="8858250" cy="4293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33834"/>
            <a:ext cx="8858250" cy="50496"/>
          </a:xfrm>
          <a:prstGeom prst="rect">
            <a:avLst/>
          </a:prstGeom>
        </p:spPr>
      </p:pic>
      <p:sp>
        <p:nvSpPr>
          <p:cNvPr id="2" name="TextBox 1"/>
          <p:cNvSpPr txBox="1"/>
          <p:nvPr/>
        </p:nvSpPr>
        <p:spPr>
          <a:xfrm>
            <a:off x="381000" y="609600"/>
            <a:ext cx="8458200" cy="1015663"/>
          </a:xfrm>
          <a:prstGeom prst="rect">
            <a:avLst/>
          </a:prstGeom>
          <a:noFill/>
        </p:spPr>
        <p:txBody>
          <a:bodyPr wrap="square" rtlCol="0">
            <a:spAutoFit/>
          </a:bodyPr>
          <a:lstStyle/>
          <a:p>
            <a:endParaRPr lang="en-US" sz="2000" dirty="0" smtClean="0">
              <a:latin typeface="Franklin Gothic Book" pitchFamily="34" charset="0"/>
            </a:endParaRPr>
          </a:p>
          <a:p>
            <a:endParaRPr lang="en-US" sz="2000" dirty="0" smtClean="0">
              <a:latin typeface="Franklin Gothic Book" pitchFamily="34" charset="0"/>
            </a:endParaRPr>
          </a:p>
          <a:p>
            <a:endParaRPr lang="en-US" sz="2000" dirty="0">
              <a:latin typeface="Franklin Gothic Book"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281" y="6271793"/>
            <a:ext cx="3344487" cy="558943"/>
          </a:xfrm>
          <a:prstGeom prst="rect">
            <a:avLst/>
          </a:prstGeom>
        </p:spPr>
      </p:pic>
      <p:sp>
        <p:nvSpPr>
          <p:cNvPr id="11" name="Rectangle 10"/>
          <p:cNvSpPr/>
          <p:nvPr/>
        </p:nvSpPr>
        <p:spPr>
          <a:xfrm>
            <a:off x="457200" y="838200"/>
            <a:ext cx="8153400" cy="6401753"/>
          </a:xfrm>
          <a:prstGeom prst="rect">
            <a:avLst/>
          </a:prstGeom>
        </p:spPr>
        <p:txBody>
          <a:bodyPr wrap="square">
            <a:spAutoFit/>
          </a:bodyPr>
          <a:lstStyle/>
          <a:p>
            <a:r>
              <a:rPr lang="en-US" sz="2200" i="1" dirty="0" smtClean="0">
                <a:latin typeface="Franklin Gothic Book" pitchFamily="34" charset="0"/>
                <a:cs typeface="Arial" pitchFamily="34" charset="0"/>
              </a:rPr>
              <a:t>Jeff Gottlieb, Ruben </a:t>
            </a:r>
            <a:r>
              <a:rPr lang="en-US" sz="2200" i="1" dirty="0" err="1" smtClean="0">
                <a:latin typeface="Franklin Gothic Book" pitchFamily="34" charset="0"/>
                <a:cs typeface="Arial" pitchFamily="34" charset="0"/>
              </a:rPr>
              <a:t>Vives</a:t>
            </a:r>
            <a:r>
              <a:rPr lang="en-US" sz="2200" i="1" dirty="0" smtClean="0">
                <a:latin typeface="Franklin Gothic Book" pitchFamily="34" charset="0"/>
                <a:cs typeface="Arial" pitchFamily="34" charset="0"/>
              </a:rPr>
              <a:t> (Reporters) - </a:t>
            </a:r>
            <a:r>
              <a:rPr lang="en-US" sz="2200" b="1" i="1" dirty="0" smtClean="0">
                <a:latin typeface="Franklin Gothic Book" pitchFamily="34" charset="0"/>
                <a:cs typeface="Arial" pitchFamily="34" charset="0"/>
              </a:rPr>
              <a:t>High Ambivalence</a:t>
            </a:r>
          </a:p>
          <a:p>
            <a:endParaRPr lang="en-US" sz="2200" i="1" dirty="0" smtClean="0">
              <a:latin typeface="Franklin Gothic Book" pitchFamily="34" charset="0"/>
              <a:cs typeface="Arial" pitchFamily="34" charset="0"/>
            </a:endParaRPr>
          </a:p>
          <a:p>
            <a:r>
              <a:rPr lang="en-US" sz="2200" i="1" dirty="0" smtClean="0">
                <a:latin typeface="Franklin Gothic Book" pitchFamily="34" charset="0"/>
                <a:cs typeface="Arial" pitchFamily="34" charset="0"/>
              </a:rPr>
              <a:t>- </a:t>
            </a:r>
            <a:r>
              <a:rPr lang="en-US" i="1" dirty="0" smtClean="0">
                <a:latin typeface="Franklin Gothic Book" pitchFamily="34" charset="0"/>
                <a:cs typeface="Arial" pitchFamily="34" charset="0"/>
              </a:rPr>
              <a:t>These two reporters are compared to Bassanio because they both chose the lead casket which is worth nothing in monetarily. They are more high ambivalent thinkers because they are thinkers who carefully and evaluate both sides of decision and made the right decision.</a:t>
            </a:r>
          </a:p>
          <a:p>
            <a:r>
              <a:rPr lang="en-US" i="1" dirty="0" smtClean="0">
                <a:latin typeface="Franklin Gothic Book" pitchFamily="34" charset="0"/>
                <a:cs typeface="Arial" pitchFamily="34" charset="0"/>
              </a:rPr>
              <a:t/>
            </a:r>
            <a:br>
              <a:rPr lang="en-US" i="1" dirty="0" smtClean="0">
                <a:latin typeface="Franklin Gothic Book" pitchFamily="34" charset="0"/>
                <a:cs typeface="Arial" pitchFamily="34" charset="0"/>
              </a:rPr>
            </a:br>
            <a:r>
              <a:rPr lang="en-US" i="1" dirty="0" smtClean="0">
                <a:latin typeface="Franklin Gothic Book" pitchFamily="34" charset="0"/>
                <a:cs typeface="Arial" pitchFamily="34" charset="0"/>
              </a:rPr>
              <a:t>- They could have either threatened these city of bell officials for money by threatening them to blackmail them however they sought out the truth avoiding the temptation of gold and silver casket. Thus showing that they are high ambivalent thinkers. </a:t>
            </a:r>
          </a:p>
          <a:p>
            <a:endParaRPr lang="en-US" i="1" dirty="0" smtClean="0">
              <a:latin typeface="Franklin Gothic Book" pitchFamily="34" charset="0"/>
              <a:cs typeface="Arial" pitchFamily="34" charset="0"/>
            </a:endParaRPr>
          </a:p>
          <a:p>
            <a:r>
              <a:rPr lang="en-US" sz="2200" dirty="0" smtClean="0">
                <a:latin typeface="Franklin Gothic Book" pitchFamily="34" charset="0"/>
                <a:cs typeface="Arial" pitchFamily="34" charset="0"/>
              </a:rPr>
              <a:t>The City of Bell officials – </a:t>
            </a:r>
            <a:r>
              <a:rPr lang="en-US" sz="2200" b="1" i="1" dirty="0" smtClean="0">
                <a:latin typeface="Franklin Gothic Book" pitchFamily="34" charset="0"/>
                <a:cs typeface="Arial" pitchFamily="34" charset="0"/>
              </a:rPr>
              <a:t>Low Ambivalence </a:t>
            </a:r>
          </a:p>
          <a:p>
            <a:endParaRPr lang="en-US" sz="2200" i="1" dirty="0" smtClean="0">
              <a:latin typeface="Franklin Gothic Book" pitchFamily="34" charset="0"/>
              <a:cs typeface="Arial" pitchFamily="34" charset="0"/>
            </a:endParaRPr>
          </a:p>
          <a:p>
            <a:r>
              <a:rPr lang="en-US" i="1" dirty="0" smtClean="0">
                <a:latin typeface="Franklin Gothic Book" pitchFamily="34" charset="0"/>
                <a:cs typeface="Arial" pitchFamily="34" charset="0"/>
              </a:rPr>
              <a:t>- We will relate these city of bell officials to two princes who chose the gold and silver casket because they are low ambivalent thinkers who don’t think about the gray area of making the decision. The gold and silver symbolizes money and greed and city officials did not think of the consequences of stealing money.</a:t>
            </a:r>
          </a:p>
          <a:p>
            <a:endParaRPr lang="en-US" sz="2200" i="1" dirty="0" smtClean="0">
              <a:latin typeface="Franklin Gothic Book" pitchFamily="34" charset="0"/>
              <a:cs typeface="Arial" pitchFamily="34" charset="0"/>
            </a:endParaRPr>
          </a:p>
          <a:p>
            <a:endParaRPr lang="en-US" sz="2200" i="1" dirty="0" smtClean="0">
              <a:latin typeface="Franklin Gothic Book" pitchFamily="34" charset="0"/>
              <a:cs typeface="Arial" pitchFamily="34" charset="0"/>
            </a:endParaRPr>
          </a:p>
          <a:p>
            <a:endParaRPr lang="en-US" dirty="0" smtClean="0">
              <a:solidFill>
                <a:srgbClr val="383E4A"/>
              </a:solidFill>
              <a:latin typeface="Arial" pitchFamily="34" charset="0"/>
              <a:cs typeface="Arial" pitchFamily="34" charset="0"/>
            </a:endParaRPr>
          </a:p>
        </p:txBody>
      </p:sp>
      <p:sp>
        <p:nvSpPr>
          <p:cNvPr id="12" name="Title 8"/>
          <p:cNvSpPr>
            <a:spLocks noGrp="1"/>
          </p:cNvSpPr>
          <p:nvPr>
            <p:ph type="title"/>
          </p:nvPr>
        </p:nvSpPr>
        <p:spPr>
          <a:xfrm>
            <a:off x="314325" y="133784"/>
            <a:ext cx="8534400" cy="342900"/>
          </a:xfrm>
        </p:spPr>
        <p:txBody>
          <a:bodyPr>
            <a:noAutofit/>
          </a:bodyPr>
          <a:lstStyle/>
          <a:p>
            <a:r>
              <a:rPr lang="en-US" sz="2400" dirty="0" smtClean="0"/>
              <a:t>Business Relation</a:t>
            </a:r>
          </a:p>
        </p:txBody>
      </p:sp>
      <p:sp>
        <p:nvSpPr>
          <p:cNvPr id="14" name="Slide Number Placeholder 9"/>
          <p:cNvSpPr>
            <a:spLocks noGrp="1"/>
          </p:cNvSpPr>
          <p:nvPr>
            <p:ph type="sldNum" sz="quarter" idx="12"/>
          </p:nvPr>
        </p:nvSpPr>
        <p:spPr>
          <a:xfrm>
            <a:off x="7620000" y="6356350"/>
            <a:ext cx="1066800" cy="365125"/>
          </a:xfrm>
        </p:spPr>
        <p:txBody>
          <a:bodyPr/>
          <a:lstStyle/>
          <a:p>
            <a:r>
              <a:rPr lang="en-US" sz="1400" dirty="0" smtClean="0">
                <a:solidFill>
                  <a:schemeClr val="bg1"/>
                </a:solidFill>
                <a:latin typeface="Franklin Gothic Book" pitchFamily="34" charset="0"/>
              </a:rPr>
              <a:t>Kevin</a:t>
            </a:r>
            <a:endParaRPr lang="en-US" sz="1400" dirty="0">
              <a:solidFill>
                <a:schemeClr val="bg1"/>
              </a:solidFill>
              <a:latin typeface="Franklin Gothic Book" pitchFamily="34" charset="0"/>
            </a:endParaRPr>
          </a:p>
        </p:txBody>
      </p:sp>
    </p:spTree>
    <p:extLst>
      <p:ext uri="{BB962C8B-B14F-4D97-AF65-F5344CB8AC3E}">
        <p14:creationId xmlns:p14="http://schemas.microsoft.com/office/powerpoint/2010/main" val="203618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lvl1pPr defTabSz="914400">
              <a:defRPr i="1">
                <a:solidFill>
                  <a:srgbClr val="000000"/>
                </a:solidFill>
              </a:defRPr>
            </a:lvl1pPr>
          </a:lstStyle>
          <a:p>
            <a:pPr>
              <a:defRPr>
                <a:effectLst/>
              </a:defRPr>
            </a:pPr>
            <a:r>
              <a:t>Current Event</a:t>
            </a:r>
          </a:p>
        </p:txBody>
      </p:sp>
      <p:sp>
        <p:nvSpPr>
          <p:cNvPr id="233" name="Shape 233"/>
          <p:cNvSpPr>
            <a:spLocks noGrp="1"/>
          </p:cNvSpPr>
          <p:nvPr>
            <p:ph type="body" sz="half" idx="1"/>
          </p:nvPr>
        </p:nvSpPr>
        <p:spPr>
          <a:xfrm>
            <a:off x="535781" y="1247357"/>
            <a:ext cx="4287462" cy="4717675"/>
          </a:xfrm>
          <a:prstGeom prst="rect">
            <a:avLst/>
          </a:prstGeom>
        </p:spPr>
        <p:txBody>
          <a:bodyPr/>
          <a:lstStyle/>
          <a:p>
            <a:pPr marL="285740" indent="-285740" defTabSz="642915">
              <a:lnSpc>
                <a:spcPct val="115000"/>
              </a:lnSpc>
              <a:spcBef>
                <a:spcPts val="0"/>
              </a:spcBef>
              <a:defRPr sz="3200">
                <a:solidFill>
                  <a:srgbClr val="000000"/>
                </a:solidFill>
              </a:defRPr>
            </a:pPr>
            <a:r>
              <a:rPr sz="2800" dirty="0"/>
              <a:t>Managers taking shortcuts to fill jobs as fast as possible</a:t>
            </a:r>
          </a:p>
          <a:p>
            <a:pPr marL="285740" indent="-285740" defTabSz="642915">
              <a:lnSpc>
                <a:spcPct val="115000"/>
              </a:lnSpc>
              <a:spcBef>
                <a:spcPts val="0"/>
              </a:spcBef>
              <a:defRPr sz="3200">
                <a:solidFill>
                  <a:srgbClr val="000000"/>
                </a:solidFill>
              </a:defRPr>
            </a:pPr>
            <a:endParaRPr sz="2800" dirty="0"/>
          </a:p>
          <a:p>
            <a:pPr marL="285740" indent="-285740" defTabSz="642915">
              <a:lnSpc>
                <a:spcPct val="115000"/>
              </a:lnSpc>
              <a:spcBef>
                <a:spcPts val="0"/>
              </a:spcBef>
              <a:defRPr sz="3200">
                <a:solidFill>
                  <a:srgbClr val="000000"/>
                </a:solidFill>
              </a:defRPr>
            </a:pPr>
            <a:r>
              <a:rPr sz="2800" dirty="0"/>
              <a:t>DHI Group’s time-to-hire index averages 29 days</a:t>
            </a:r>
          </a:p>
          <a:p>
            <a:pPr marL="285740" indent="-285740" defTabSz="642915">
              <a:lnSpc>
                <a:spcPct val="115000"/>
              </a:lnSpc>
              <a:spcBef>
                <a:spcPts val="0"/>
              </a:spcBef>
              <a:defRPr sz="3200">
                <a:solidFill>
                  <a:srgbClr val="000000"/>
                </a:solidFill>
              </a:defRPr>
            </a:pPr>
            <a:endParaRPr sz="2800" dirty="0"/>
          </a:p>
          <a:p>
            <a:pPr marL="285740" indent="-285740" defTabSz="642915">
              <a:lnSpc>
                <a:spcPct val="115000"/>
              </a:lnSpc>
              <a:spcBef>
                <a:spcPts val="0"/>
              </a:spcBef>
              <a:defRPr sz="3200">
                <a:solidFill>
                  <a:srgbClr val="000000"/>
                </a:solidFill>
              </a:defRPr>
            </a:pPr>
            <a:r>
              <a:rPr sz="2800" dirty="0"/>
              <a:t>Chipotle’s National Career Day </a:t>
            </a:r>
          </a:p>
        </p:txBody>
      </p:sp>
      <p:pic>
        <p:nvPicPr>
          <p:cNvPr id="234" name="image9.png"/>
          <p:cNvPicPr>
            <a:picLocks noChangeAspect="1"/>
          </p:cNvPicPr>
          <p:nvPr/>
        </p:nvPicPr>
        <p:blipFill>
          <a:blip r:embed="rId2">
            <a:alphaModFix amt="82000"/>
            <a:extLst/>
          </a:blip>
          <a:stretch>
            <a:fillRect/>
          </a:stretch>
        </p:blipFill>
        <p:spPr>
          <a:xfrm>
            <a:off x="5100689" y="2161054"/>
            <a:ext cx="3589595" cy="3589595"/>
          </a:xfrm>
          <a:prstGeom prst="rect">
            <a:avLst/>
          </a:prstGeom>
          <a:ln w="12700">
            <a:miter lim="400000"/>
          </a:ln>
        </p:spPr>
      </p:pic>
      <p:sp>
        <p:nvSpPr>
          <p:cNvPr id="235" name="Shape 235"/>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Tree>
    <p:extLst>
      <p:ext uri="{BB962C8B-B14F-4D97-AF65-F5344CB8AC3E}">
        <p14:creationId xmlns:p14="http://schemas.microsoft.com/office/powerpoint/2010/main" val="2393025202"/>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title"/>
          </p:nvPr>
        </p:nvSpPr>
        <p:spPr>
          <a:prstGeom prst="rect">
            <a:avLst/>
          </a:prstGeom>
        </p:spPr>
        <p:txBody>
          <a:bodyPr/>
          <a:lstStyle>
            <a:lvl1pPr defTabSz="914400">
              <a:defRPr i="1">
                <a:solidFill>
                  <a:srgbClr val="000000"/>
                </a:solidFill>
              </a:defRPr>
            </a:lvl1pPr>
          </a:lstStyle>
          <a:p>
            <a:pPr>
              <a:defRPr>
                <a:effectLst/>
              </a:defRPr>
            </a:pPr>
            <a:r>
              <a:t>Strategic Barriers</a:t>
            </a:r>
          </a:p>
        </p:txBody>
      </p:sp>
      <p:sp>
        <p:nvSpPr>
          <p:cNvPr id="243" name="Shape 243"/>
          <p:cNvSpPr>
            <a:spLocks noGrp="1"/>
          </p:cNvSpPr>
          <p:nvPr>
            <p:ph type="body" sz="half" idx="1"/>
          </p:nvPr>
        </p:nvSpPr>
        <p:spPr>
          <a:xfrm>
            <a:off x="4116918" y="1946672"/>
            <a:ext cx="4491301" cy="4018359"/>
          </a:xfrm>
          <a:prstGeom prst="rect">
            <a:avLst/>
          </a:prstGeom>
        </p:spPr>
        <p:txBody>
          <a:bodyPr/>
          <a:lstStyle/>
          <a:p>
            <a:pPr marL="0" indent="142870" defTabSz="642915">
              <a:spcBef>
                <a:spcPts val="2812"/>
              </a:spcBef>
              <a:buNone/>
              <a:defRPr sz="3200">
                <a:solidFill>
                  <a:srgbClr val="000000"/>
                </a:solidFill>
              </a:defRPr>
            </a:pPr>
            <a:r>
              <a:rPr sz="2400" dirty="0" err="1"/>
              <a:t>Runco’s</a:t>
            </a:r>
            <a:r>
              <a:rPr sz="2400" dirty="0"/>
              <a:t> </a:t>
            </a:r>
            <a:r>
              <a:rPr sz="2400" i="1" dirty="0"/>
              <a:t>Creativity: Theories and Themes: Research, Development, and Practice:</a:t>
            </a:r>
          </a:p>
          <a:p>
            <a:pPr marL="285740" indent="-285740" defTabSz="642915">
              <a:lnSpc>
                <a:spcPct val="115000"/>
              </a:lnSpc>
              <a:spcBef>
                <a:spcPts val="2812"/>
              </a:spcBef>
              <a:defRPr sz="3200">
                <a:solidFill>
                  <a:srgbClr val="000000"/>
                </a:solidFill>
              </a:defRPr>
            </a:pPr>
            <a:r>
              <a:rPr sz="2400" dirty="0"/>
              <a:t>Tendency to rely on past experience</a:t>
            </a:r>
          </a:p>
          <a:p>
            <a:pPr marL="285740" indent="-285740" defTabSz="642915">
              <a:lnSpc>
                <a:spcPct val="115000"/>
              </a:lnSpc>
              <a:spcBef>
                <a:spcPts val="0"/>
              </a:spcBef>
              <a:defRPr sz="3200">
                <a:solidFill>
                  <a:srgbClr val="000000"/>
                </a:solidFill>
              </a:defRPr>
            </a:pPr>
            <a:r>
              <a:rPr sz="2400" dirty="0"/>
              <a:t>Focus on narrow range of options</a:t>
            </a:r>
          </a:p>
          <a:p>
            <a:pPr marL="285740" indent="-285740" defTabSz="642915">
              <a:lnSpc>
                <a:spcPct val="115000"/>
              </a:lnSpc>
              <a:spcBef>
                <a:spcPts val="0"/>
              </a:spcBef>
              <a:defRPr sz="3200">
                <a:solidFill>
                  <a:srgbClr val="000000"/>
                </a:solidFill>
              </a:defRPr>
            </a:pPr>
            <a:r>
              <a:rPr sz="2400" dirty="0"/>
              <a:t>Adapt an over-serious approach to problems</a:t>
            </a:r>
          </a:p>
        </p:txBody>
      </p:sp>
      <p:pic>
        <p:nvPicPr>
          <p:cNvPr id="244" name="image11.png"/>
          <p:cNvPicPr>
            <a:picLocks noChangeAspect="1"/>
          </p:cNvPicPr>
          <p:nvPr/>
        </p:nvPicPr>
        <p:blipFill>
          <a:blip r:embed="rId2">
            <a:extLst/>
          </a:blip>
          <a:stretch>
            <a:fillRect/>
          </a:stretch>
        </p:blipFill>
        <p:spPr>
          <a:xfrm>
            <a:off x="275688" y="1649799"/>
            <a:ext cx="3591581" cy="4347070"/>
          </a:xfrm>
          <a:prstGeom prst="rect">
            <a:avLst/>
          </a:prstGeom>
          <a:ln w="12700">
            <a:miter lim="400000"/>
          </a:ln>
        </p:spPr>
      </p:pic>
      <p:sp>
        <p:nvSpPr>
          <p:cNvPr id="245" name="Shape 245"/>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Tree>
    <p:extLst>
      <p:ext uri="{BB962C8B-B14F-4D97-AF65-F5344CB8AC3E}">
        <p14:creationId xmlns:p14="http://schemas.microsoft.com/office/powerpoint/2010/main" val="23989453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914400">
              <a:defRPr i="1">
                <a:solidFill>
                  <a:srgbClr val="000000"/>
                </a:solidFill>
              </a:defRPr>
            </a:lvl1pPr>
          </a:lstStyle>
          <a:p>
            <a:pPr>
              <a:defRPr>
                <a:effectLst/>
              </a:defRPr>
            </a:pPr>
            <a:r>
              <a:t>Application</a:t>
            </a:r>
          </a:p>
        </p:txBody>
      </p:sp>
      <p:sp>
        <p:nvSpPr>
          <p:cNvPr id="248" name="Shape 248"/>
          <p:cNvSpPr>
            <a:spLocks noGrp="1"/>
          </p:cNvSpPr>
          <p:nvPr>
            <p:ph type="body" sz="half" idx="1"/>
          </p:nvPr>
        </p:nvSpPr>
        <p:spPr>
          <a:xfrm>
            <a:off x="535780" y="1946672"/>
            <a:ext cx="4032453" cy="4018359"/>
          </a:xfrm>
          <a:prstGeom prst="rect">
            <a:avLst/>
          </a:prstGeom>
        </p:spPr>
        <p:txBody>
          <a:bodyPr/>
          <a:lstStyle/>
          <a:p>
            <a:pPr marL="285740" indent="-285740" defTabSz="642915">
              <a:spcBef>
                <a:spcPts val="0"/>
              </a:spcBef>
              <a:defRPr sz="3200">
                <a:solidFill>
                  <a:srgbClr val="000000"/>
                </a:solidFill>
              </a:defRPr>
            </a:pPr>
            <a:r>
              <a:rPr lang="en-US" sz="2000" dirty="0"/>
              <a:t>Shylock and Antonio rush into their contract with poor understanding of Venetian law</a:t>
            </a:r>
          </a:p>
          <a:p>
            <a:pPr marL="285740" indent="-285740" defTabSz="642915">
              <a:spcBef>
                <a:spcPts val="0"/>
              </a:spcBef>
              <a:defRPr sz="3200">
                <a:solidFill>
                  <a:srgbClr val="000000"/>
                </a:solidFill>
              </a:defRPr>
            </a:pPr>
            <a:endParaRPr lang="en-US" sz="2000" dirty="0" smtClean="0"/>
          </a:p>
          <a:p>
            <a:pPr marL="285740" indent="-285740" defTabSz="642915">
              <a:spcBef>
                <a:spcPts val="0"/>
              </a:spcBef>
              <a:defRPr sz="3200">
                <a:solidFill>
                  <a:srgbClr val="000000"/>
                </a:solidFill>
              </a:defRPr>
            </a:pPr>
            <a:r>
              <a:rPr sz="2000" dirty="0" smtClean="0"/>
              <a:t>Chipotle </a:t>
            </a:r>
            <a:r>
              <a:rPr sz="2000" dirty="0"/>
              <a:t>and other companies desperate to get new hires as fast as possible</a:t>
            </a:r>
          </a:p>
          <a:p>
            <a:pPr marL="285740" indent="-285740" defTabSz="642915">
              <a:spcBef>
                <a:spcPts val="0"/>
              </a:spcBef>
              <a:defRPr sz="3200">
                <a:solidFill>
                  <a:srgbClr val="000000"/>
                </a:solidFill>
              </a:defRPr>
            </a:pPr>
            <a:endParaRPr lang="en-US" sz="2000" dirty="0" smtClean="0"/>
          </a:p>
          <a:p>
            <a:pPr marL="285740" indent="-285740" defTabSz="642915">
              <a:spcBef>
                <a:spcPts val="0"/>
              </a:spcBef>
              <a:defRPr sz="3200">
                <a:solidFill>
                  <a:srgbClr val="000000"/>
                </a:solidFill>
              </a:defRPr>
            </a:pPr>
            <a:r>
              <a:rPr sz="2000" dirty="0" smtClean="0"/>
              <a:t>Lack </a:t>
            </a:r>
            <a:r>
              <a:rPr sz="2000" dirty="0"/>
              <a:t>of alternatives; just using faster version of traditional hiring techniques </a:t>
            </a:r>
          </a:p>
        </p:txBody>
      </p:sp>
      <p:pic>
        <p:nvPicPr>
          <p:cNvPr id="249" name="image12.png"/>
          <p:cNvPicPr>
            <a:picLocks noChangeAspect="1"/>
          </p:cNvPicPr>
          <p:nvPr/>
        </p:nvPicPr>
        <p:blipFill>
          <a:blip r:embed="rId2">
            <a:extLst/>
          </a:blip>
          <a:stretch>
            <a:fillRect/>
          </a:stretch>
        </p:blipFill>
        <p:spPr>
          <a:xfrm>
            <a:off x="4841983" y="1701140"/>
            <a:ext cx="3536333" cy="4509423"/>
          </a:xfrm>
          <a:prstGeom prst="rect">
            <a:avLst/>
          </a:prstGeom>
          <a:ln w="12700">
            <a:miter lim="400000"/>
          </a:ln>
        </p:spPr>
      </p:pic>
      <p:sp>
        <p:nvSpPr>
          <p:cNvPr id="250" name="Shape 250"/>
          <p:cNvSpPr>
            <a:spLocks noGrp="1"/>
          </p:cNvSpPr>
          <p:nvPr>
            <p:ph type="sldNum" sz="quarter" idx="4294967295"/>
          </p:nvPr>
        </p:nvSpPr>
        <p:spPr>
          <a:xfrm>
            <a:off x="4446983" y="6340078"/>
            <a:ext cx="241102" cy="25003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Tree>
    <p:extLst>
      <p:ext uri="{BB962C8B-B14F-4D97-AF65-F5344CB8AC3E}">
        <p14:creationId xmlns:p14="http://schemas.microsoft.com/office/powerpoint/2010/main" val="45058395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smtClean="0">
                <a:ea typeface="Calibri" panose="020F0502020204030204" pitchFamily="34" charset="0"/>
              </a:rPr>
              <a:t>Current Event —</a:t>
            </a:r>
            <a:br>
              <a:rPr lang="en-US" altLang="en-US" dirty="0" smtClean="0">
                <a:ea typeface="Calibri" panose="020F0502020204030204" pitchFamily="34" charset="0"/>
              </a:rPr>
            </a:br>
            <a:r>
              <a:rPr lang="en-US" altLang="en-US" dirty="0" smtClean="0">
                <a:ea typeface="Calibri" panose="020F0502020204030204" pitchFamily="34" charset="0"/>
              </a:rPr>
              <a:t>Apple </a:t>
            </a:r>
            <a:r>
              <a:rPr lang="en-US" altLang="en-US" i="1" dirty="0" smtClean="0">
                <a:ea typeface="Calibri" panose="020F0502020204030204" pitchFamily="34" charset="0"/>
              </a:rPr>
              <a:t>v.</a:t>
            </a:r>
            <a:r>
              <a:rPr lang="en-US" altLang="en-US" dirty="0" smtClean="0">
                <a:ea typeface="Calibri" panose="020F0502020204030204" pitchFamily="34" charset="0"/>
              </a:rPr>
              <a:t> Samsung lawsuit </a:t>
            </a:r>
          </a:p>
        </p:txBody>
      </p:sp>
      <p:sp>
        <p:nvSpPr>
          <p:cNvPr id="3" name="Content Placeholder 2"/>
          <p:cNvSpPr>
            <a:spLocks noGrp="1"/>
          </p:cNvSpPr>
          <p:nvPr>
            <p:ph idx="1"/>
          </p:nvPr>
        </p:nvSpPr>
        <p:spPr/>
        <p:txBody>
          <a:bodyPr/>
          <a:lstStyle/>
          <a:p>
            <a:pPr eaLnBrk="1" hangingPunct="1"/>
            <a:r>
              <a:rPr lang="en-US" altLang="en-US" dirty="0" smtClean="0">
                <a:ea typeface="Calibri" panose="020F0502020204030204" pitchFamily="34" charset="0"/>
              </a:rPr>
              <a:t>Overconfidence Trap – Shylock is too confident about the trial outcome</a:t>
            </a:r>
          </a:p>
          <a:p>
            <a:pPr eaLnBrk="1" hangingPunct="1"/>
            <a:endParaRPr lang="en-US" altLang="en-US" dirty="0">
              <a:ea typeface="Calibri" panose="020F0502020204030204" pitchFamily="34" charset="0"/>
            </a:endParaRPr>
          </a:p>
          <a:p>
            <a:pPr eaLnBrk="1" hangingPunct="1"/>
            <a:r>
              <a:rPr lang="en-US" altLang="en-US" dirty="0" smtClean="0">
                <a:ea typeface="Calibri" panose="020F0502020204030204" pitchFamily="34" charset="0"/>
              </a:rPr>
              <a:t>Failure to be lenient becomes his unexpected weakness</a:t>
            </a:r>
          </a:p>
          <a:p>
            <a:pPr eaLnBrk="1" hangingPunct="1"/>
            <a:endParaRPr lang="en-US" altLang="en-US" dirty="0">
              <a:ea typeface="Calibri" panose="020F0502020204030204" pitchFamily="34" charset="0"/>
            </a:endParaRPr>
          </a:p>
          <a:p>
            <a:pPr eaLnBrk="1" hangingPunct="1"/>
            <a:r>
              <a:rPr lang="en-US" altLang="en-US" dirty="0" smtClean="0">
                <a:ea typeface="Calibri" panose="020F0502020204030204" pitchFamily="34" charset="0"/>
              </a:rPr>
              <a:t>Outcome is one that represents what he has fought against</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35</a:t>
            </a:fld>
            <a:endParaRPr lang="en-US" altLang="en-US"/>
          </a:p>
        </p:txBody>
      </p:sp>
    </p:spTree>
    <p:extLst>
      <p:ext uri="{BB962C8B-B14F-4D97-AF65-F5344CB8AC3E}">
        <p14:creationId xmlns:p14="http://schemas.microsoft.com/office/powerpoint/2010/main" val="36225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smtClean="0">
                <a:ea typeface="Calibri" panose="020F0502020204030204" pitchFamily="34" charset="0"/>
              </a:rPr>
              <a:t>Current Event —</a:t>
            </a:r>
            <a:br>
              <a:rPr lang="en-US" altLang="en-US" dirty="0" smtClean="0">
                <a:ea typeface="Calibri" panose="020F0502020204030204" pitchFamily="34" charset="0"/>
              </a:rPr>
            </a:br>
            <a:r>
              <a:rPr lang="en-US" altLang="en-US" dirty="0" smtClean="0">
                <a:ea typeface="Calibri" panose="020F0502020204030204" pitchFamily="34" charset="0"/>
              </a:rPr>
              <a:t>Apple </a:t>
            </a:r>
            <a:r>
              <a:rPr lang="en-US" altLang="en-US" i="1" dirty="0" smtClean="0">
                <a:ea typeface="Calibri" panose="020F0502020204030204" pitchFamily="34" charset="0"/>
              </a:rPr>
              <a:t>v.</a:t>
            </a:r>
            <a:r>
              <a:rPr lang="en-US" altLang="en-US" dirty="0" smtClean="0">
                <a:ea typeface="Calibri" panose="020F0502020204030204" pitchFamily="34" charset="0"/>
              </a:rPr>
              <a:t> Samsung lawsuit </a:t>
            </a:r>
          </a:p>
        </p:txBody>
      </p:sp>
      <p:sp>
        <p:nvSpPr>
          <p:cNvPr id="3" name="Content Placeholder 2"/>
          <p:cNvSpPr>
            <a:spLocks noGrp="1"/>
          </p:cNvSpPr>
          <p:nvPr>
            <p:ph idx="1"/>
          </p:nvPr>
        </p:nvSpPr>
        <p:spPr/>
        <p:txBody>
          <a:bodyPr/>
          <a:lstStyle/>
          <a:p>
            <a:pPr eaLnBrk="1" hangingPunct="1"/>
            <a:r>
              <a:rPr lang="en-US" altLang="en-US" dirty="0" smtClean="0">
                <a:ea typeface="Calibri" panose="020F0502020204030204" pitchFamily="34" charset="0"/>
              </a:rPr>
              <a:t>Prospect Theory – Apple is risk-seeking</a:t>
            </a:r>
          </a:p>
          <a:p>
            <a:pPr eaLnBrk="1" hangingPunct="1"/>
            <a:endParaRPr lang="en-US" altLang="en-US" dirty="0">
              <a:ea typeface="Calibri" panose="020F0502020204030204" pitchFamily="34" charset="0"/>
            </a:endParaRPr>
          </a:p>
          <a:p>
            <a:pPr eaLnBrk="1" hangingPunct="1"/>
            <a:r>
              <a:rPr lang="en-US" altLang="en-US" dirty="0" smtClean="0">
                <a:ea typeface="Calibri" panose="020F0502020204030204" pitchFamily="34" charset="0"/>
              </a:rPr>
              <a:t>Court not taking into consideration the complexity of the patent system</a:t>
            </a:r>
          </a:p>
          <a:p>
            <a:pPr eaLnBrk="1" hangingPunct="1"/>
            <a:endParaRPr lang="en-US" altLang="en-US" dirty="0">
              <a:ea typeface="Calibri" panose="020F0502020204030204" pitchFamily="34" charset="0"/>
            </a:endParaRPr>
          </a:p>
          <a:p>
            <a:pPr eaLnBrk="1" hangingPunct="1"/>
            <a:r>
              <a:rPr lang="en-US" altLang="en-US" dirty="0" smtClean="0">
                <a:ea typeface="Calibri" panose="020F0502020204030204" pitchFamily="34" charset="0"/>
              </a:rPr>
              <a:t>Companies have to play by Apple’s rules</a:t>
            </a:r>
          </a:p>
          <a:p>
            <a:pPr eaLnBrk="1" hangingPunct="1"/>
            <a:endParaRPr lang="en-US" altLang="en-US" dirty="0" smtClean="0">
              <a:ea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36</a:t>
            </a:fld>
            <a:endParaRPr lang="en-US" altLang="en-US"/>
          </a:p>
        </p:txBody>
      </p:sp>
    </p:spTree>
    <p:extLst>
      <p:ext uri="{BB962C8B-B14F-4D97-AF65-F5344CB8AC3E}">
        <p14:creationId xmlns:p14="http://schemas.microsoft.com/office/powerpoint/2010/main" val="6524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Epilogue</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sz="2400" i="1" dirty="0" smtClean="0"/>
              <a:t>A </a:t>
            </a:r>
            <a:r>
              <a:rPr lang="en-US" sz="2400" i="1" dirty="0"/>
              <a:t>Noise Within</a:t>
            </a:r>
            <a:r>
              <a:rPr lang="en-US" sz="2400" dirty="0"/>
              <a:t> (“classics” playhouse in Pasadena—CPE credit for teachers and “persuasive voice” for attorneys) [ </a:t>
            </a:r>
            <a:r>
              <a:rPr lang="en-US" sz="2000" dirty="0">
                <a:latin typeface="Consolas" panose="020B0609020204030204" pitchFamily="49" charset="0"/>
                <a:cs typeface="Consolas" panose="020B0609020204030204" pitchFamily="49" charset="0"/>
                <a:hlinkClick r:id="rId2"/>
              </a:rPr>
              <a:t>http://www.anoisewithin.org/education/conservatory/#tabs-2</a:t>
            </a:r>
            <a:r>
              <a:rPr lang="en-US" sz="2400" dirty="0">
                <a:latin typeface="Consolas" panose="020B0609020204030204" pitchFamily="49" charset="0"/>
                <a:cs typeface="Consolas" panose="020B0609020204030204" pitchFamily="49" charset="0"/>
              </a:rPr>
              <a:t> ]</a:t>
            </a:r>
          </a:p>
          <a:p>
            <a:pPr marL="571500" indent="-571500">
              <a:buFont typeface="Arial" panose="020B0604020202020204" pitchFamily="34" charset="0"/>
              <a:buChar char="•"/>
            </a:pPr>
            <a:endParaRPr lang="en-US" sz="2400" i="1" dirty="0" smtClean="0"/>
          </a:p>
          <a:p>
            <a:pPr marL="571500" indent="-571500">
              <a:buFont typeface="Arial" panose="020B0604020202020204" pitchFamily="34" charset="0"/>
              <a:buChar char="•"/>
            </a:pPr>
            <a:r>
              <a:rPr lang="en-US" sz="2400" i="1" dirty="0" smtClean="0"/>
              <a:t>Movers </a:t>
            </a:r>
            <a:r>
              <a:rPr lang="en-US" sz="2400" i="1" dirty="0"/>
              <a:t>and </a:t>
            </a:r>
            <a:r>
              <a:rPr lang="en-US" sz="2400" i="1" dirty="0" err="1"/>
              <a:t>Shakespeares</a:t>
            </a:r>
            <a:r>
              <a:rPr lang="en-US" sz="2400" dirty="0"/>
              <a:t> (Corporate/Executive Training) [ </a:t>
            </a:r>
            <a:r>
              <a:rPr lang="en-US" sz="2000" dirty="0">
                <a:latin typeface="Consolas" panose="020B0609020204030204" pitchFamily="49" charset="0"/>
                <a:cs typeface="Consolas" panose="020B0609020204030204" pitchFamily="49" charset="0"/>
                <a:hlinkClick r:id="rId3"/>
              </a:rPr>
              <a:t>http://www.moversandshakespeares.com/</a:t>
            </a:r>
            <a:r>
              <a:rPr lang="en-US" sz="2400" dirty="0">
                <a:latin typeface="Consolas" panose="020B0609020204030204" pitchFamily="49" charset="0"/>
                <a:cs typeface="Consolas" panose="020B0609020204030204" pitchFamily="49" charset="0"/>
              </a:rPr>
              <a:t> ]</a:t>
            </a:r>
          </a:p>
          <a:p>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37</a:t>
            </a:fld>
            <a:endParaRPr lang="en-US" altLang="en-US"/>
          </a:p>
        </p:txBody>
      </p:sp>
    </p:spTree>
    <p:extLst>
      <p:ext uri="{BB962C8B-B14F-4D97-AF65-F5344CB8AC3E}">
        <p14:creationId xmlns:p14="http://schemas.microsoft.com/office/powerpoint/2010/main" val="25456747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Epilogue</a:t>
            </a:r>
            <a:endParaRPr lang="en-US" dirty="0"/>
          </a:p>
        </p:txBody>
      </p:sp>
      <p:sp>
        <p:nvSpPr>
          <p:cNvPr id="3" name="Content Placeholder 2"/>
          <p:cNvSpPr>
            <a:spLocks noGrp="1"/>
          </p:cNvSpPr>
          <p:nvPr>
            <p:ph idx="1"/>
          </p:nvPr>
        </p:nvSpPr>
        <p:spPr/>
        <p:txBody>
          <a:bodyPr/>
          <a:lstStyle/>
          <a:p>
            <a:r>
              <a:rPr lang="en-US" sz="2400" dirty="0" smtClean="0"/>
              <a:t>Heath</a:t>
            </a:r>
            <a:r>
              <a:rPr lang="en-US" sz="2400" dirty="0"/>
              <a:t>, T. (Apr 8, 2013), “They Teach Business Lessons, Courtesy of the Bard”</a:t>
            </a:r>
            <a:r>
              <a:rPr lang="en-US" sz="2400" i="1" dirty="0"/>
              <a:t>, The Washington Post.</a:t>
            </a:r>
          </a:p>
          <a:p>
            <a:endParaRPr lang="en-US" sz="2400" dirty="0" smtClean="0"/>
          </a:p>
          <a:p>
            <a:r>
              <a:rPr lang="en-US" sz="2400" dirty="0" smtClean="0"/>
              <a:t>Rubin</a:t>
            </a:r>
            <a:r>
              <a:rPr lang="en-US" sz="2400" dirty="0"/>
              <a:t>, H. (Nov 10, 2007), “Lessons in Shakespeare, from Stage to Boardroom”</a:t>
            </a:r>
            <a:r>
              <a:rPr lang="en-US" sz="2400" i="1" dirty="0"/>
              <a:t>, The New York </a:t>
            </a:r>
            <a:r>
              <a:rPr lang="en-US" sz="2400" i="1" dirty="0" smtClean="0"/>
              <a:t>Times.</a:t>
            </a:r>
          </a:p>
          <a:p>
            <a:endParaRPr lang="en-US" sz="2400" i="1" dirty="0"/>
          </a:p>
          <a:p>
            <a:r>
              <a:rPr lang="en-US" sz="2400" dirty="0" smtClean="0"/>
              <a:t>Weber</a:t>
            </a:r>
            <a:r>
              <a:rPr lang="en-US" sz="2400" dirty="0"/>
              <a:t>, B. (Jan 31, 2005), “Power Plays: Friends, Generals and Captains of Industry, Lend Me Your Ears”</a:t>
            </a:r>
            <a:r>
              <a:rPr lang="en-US" sz="2400" i="1" dirty="0"/>
              <a:t>, The New York Times.</a:t>
            </a:r>
          </a:p>
          <a:p>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38</a:t>
            </a:fld>
            <a:endParaRPr lang="en-US" altLang="en-US"/>
          </a:p>
        </p:txBody>
      </p:sp>
    </p:spTree>
    <p:extLst>
      <p:ext uri="{BB962C8B-B14F-4D97-AF65-F5344CB8AC3E}">
        <p14:creationId xmlns:p14="http://schemas.microsoft.com/office/powerpoint/2010/main" val="1741607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Patron’s Epilogue</a:t>
            </a:r>
            <a:endParaRPr lang="en-US" dirty="0"/>
          </a:p>
        </p:txBody>
      </p:sp>
      <p:sp>
        <p:nvSpPr>
          <p:cNvPr id="3" name="Content Placeholder 2"/>
          <p:cNvSpPr>
            <a:spLocks noGrp="1"/>
          </p:cNvSpPr>
          <p:nvPr>
            <p:ph idx="1"/>
          </p:nvPr>
        </p:nvSpPr>
        <p:spPr/>
        <p:txBody>
          <a:bodyPr/>
          <a:lstStyle/>
          <a:p>
            <a:pPr indent="-457200"/>
            <a:r>
              <a:rPr lang="en-US" sz="2400" dirty="0" err="1" smtClean="0"/>
              <a:t>Badaracco</a:t>
            </a:r>
            <a:r>
              <a:rPr lang="en-US" sz="2400" dirty="0"/>
              <a:t>, J. (2006), “Leadership in Literature”</a:t>
            </a:r>
            <a:r>
              <a:rPr lang="en-US" sz="2400" i="1" dirty="0"/>
              <a:t>, Harvard Business Review, Mar.</a:t>
            </a:r>
          </a:p>
          <a:p>
            <a:pPr indent="-457200"/>
            <a:r>
              <a:rPr lang="en-US" sz="2400" dirty="0" err="1"/>
              <a:t>Barsade</a:t>
            </a:r>
            <a:r>
              <a:rPr lang="en-US" sz="2400" dirty="0"/>
              <a:t>, S., and Gibson, D. (2007), “Why Does Affect Matter in Organizations?”</a:t>
            </a:r>
            <a:r>
              <a:rPr lang="en-US" sz="2400" i="1" dirty="0"/>
              <a:t>, Academy of Management Perspectives, Feb. 21(1), 36-59.</a:t>
            </a:r>
          </a:p>
          <a:p>
            <a:pPr indent="-457200"/>
            <a:r>
              <a:rPr lang="en-US" sz="2400" i="1" dirty="0"/>
              <a:t>Clemens, J. (1999), The Classic Touch</a:t>
            </a:r>
            <a:r>
              <a:rPr lang="en-US" sz="2400" dirty="0"/>
              <a:t>, Contemporary Books.</a:t>
            </a:r>
          </a:p>
          <a:p>
            <a:pPr indent="-457200"/>
            <a:r>
              <a:rPr lang="en-US" sz="2400" dirty="0"/>
              <a:t>Corrigan, P. (1999), </a:t>
            </a:r>
            <a:r>
              <a:rPr lang="en-US" sz="2400" i="1" dirty="0"/>
              <a:t>Shakespeare on Management</a:t>
            </a:r>
            <a:r>
              <a:rPr lang="en-US" sz="2400" dirty="0"/>
              <a:t>, </a:t>
            </a:r>
            <a:r>
              <a:rPr lang="en-US" sz="2400" dirty="0" err="1"/>
              <a:t>Kogan</a:t>
            </a:r>
            <a:r>
              <a:rPr lang="en-US" sz="2400" dirty="0"/>
              <a:t> Page.</a:t>
            </a:r>
          </a:p>
          <a:p>
            <a:pPr indent="-457200"/>
            <a:r>
              <a:rPr lang="en-US" sz="2400" dirty="0"/>
              <a:t>Coutu, D. (2001), “A Conversation with Literary Critic Harold Bloom”</a:t>
            </a:r>
            <a:r>
              <a:rPr lang="en-US" sz="2400" i="1" dirty="0"/>
              <a:t>, Harvard Business Review, May.</a:t>
            </a:r>
          </a:p>
          <a:p>
            <a:pPr indent="-457200"/>
            <a:r>
              <a:rPr lang="en-US" sz="2400" dirty="0" err="1"/>
              <a:t>DeMott</a:t>
            </a:r>
            <a:r>
              <a:rPr lang="en-US" sz="2400" dirty="0"/>
              <a:t>, B. (1989), “Reading Fiction to the Bottom Line”</a:t>
            </a:r>
            <a:r>
              <a:rPr lang="en-US" sz="2400" i="1" dirty="0"/>
              <a:t>, Harvard Business Review, May-Jun</a:t>
            </a:r>
            <a:r>
              <a:rPr lang="en-US" sz="2400" i="1" dirty="0" smtClean="0"/>
              <a:t>.</a:t>
            </a:r>
            <a:endParaRPr lang="en-US" sz="2400" i="1"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39</a:t>
            </a:fld>
            <a:endParaRPr lang="en-US" altLang="en-US"/>
          </a:p>
        </p:txBody>
      </p:sp>
    </p:spTree>
    <p:extLst>
      <p:ext uri="{BB962C8B-B14F-4D97-AF65-F5344CB8AC3E}">
        <p14:creationId xmlns:p14="http://schemas.microsoft.com/office/powerpoint/2010/main" val="3618336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Playwright’s Motivation</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smtClean="0"/>
              <a:t>S-t-r-e-t-c-h </a:t>
            </a:r>
            <a:r>
              <a:rPr lang="en-US" dirty="0"/>
              <a:t>Reading, Writing, and Critical Thinking throughout entire matriculation</a:t>
            </a:r>
          </a:p>
          <a:p>
            <a:pPr marL="571500" indent="-571500">
              <a:buFont typeface="Arial" panose="020B0604020202020204" pitchFamily="34" charset="0"/>
              <a:buChar char="•"/>
            </a:pPr>
            <a:endParaRPr lang="en-US" i="1" dirty="0" smtClean="0"/>
          </a:p>
          <a:p>
            <a:pPr marL="571500" indent="-571500">
              <a:buFont typeface="Arial" panose="020B0604020202020204" pitchFamily="34" charset="0"/>
              <a:buChar char="•"/>
            </a:pPr>
            <a:r>
              <a:rPr lang="en-US" i="1" dirty="0" smtClean="0"/>
              <a:t>Integrate</a:t>
            </a:r>
            <a:r>
              <a:rPr lang="en-US" dirty="0" smtClean="0"/>
              <a:t> </a:t>
            </a:r>
            <a:r>
              <a:rPr lang="en-US" dirty="0"/>
              <a:t>GE breadth with discipline depth</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Preparing </a:t>
            </a:r>
            <a:r>
              <a:rPr lang="en-US" i="1" dirty="0"/>
              <a:t>leaders</a:t>
            </a:r>
            <a:r>
              <a:rPr lang="en-US" dirty="0"/>
              <a:t>, not just employees—the best executives are “T-shaped” managers</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Link </a:t>
            </a:r>
            <a:r>
              <a:rPr lang="en-US" dirty="0"/>
              <a:t>to ongoing, campus activities—e.g., </a:t>
            </a:r>
            <a:r>
              <a:rPr lang="en-US" i="1" dirty="0"/>
              <a:t>The Tempest</a:t>
            </a:r>
            <a:r>
              <a:rPr lang="en-US" dirty="0"/>
              <a:t> (Plaza Del Sol; Fall, 2014)</a:t>
            </a:r>
          </a:p>
          <a:p>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3115010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Patron’s Epilogue</a:t>
            </a:r>
            <a:endParaRPr lang="en-US" dirty="0"/>
          </a:p>
        </p:txBody>
      </p:sp>
      <p:sp>
        <p:nvSpPr>
          <p:cNvPr id="3" name="Content Placeholder 2"/>
          <p:cNvSpPr>
            <a:spLocks noGrp="1"/>
          </p:cNvSpPr>
          <p:nvPr>
            <p:ph idx="1"/>
          </p:nvPr>
        </p:nvSpPr>
        <p:spPr/>
        <p:txBody>
          <a:bodyPr/>
          <a:lstStyle/>
          <a:p>
            <a:pPr indent="-457200"/>
            <a:r>
              <a:rPr lang="en-US" sz="2400" dirty="0" smtClean="0"/>
              <a:t>Engle</a:t>
            </a:r>
            <a:r>
              <a:rPr lang="en-US" sz="2400" dirty="0"/>
              <a:t>, L. (1993), </a:t>
            </a:r>
            <a:r>
              <a:rPr lang="en-US" sz="2400" i="1" dirty="0"/>
              <a:t>Shakespearean Pragmatism</a:t>
            </a:r>
            <a:r>
              <a:rPr lang="en-US" sz="2400" dirty="0"/>
              <a:t>, Univ. of Chicago.</a:t>
            </a:r>
          </a:p>
          <a:p>
            <a:pPr indent="-457200"/>
            <a:r>
              <a:rPr lang="en-US" sz="2400" dirty="0"/>
              <a:t>Garber, M. (2009), </a:t>
            </a:r>
            <a:r>
              <a:rPr lang="en-US" sz="2400" i="1" dirty="0"/>
              <a:t>Shakespeare and Modern Culture</a:t>
            </a:r>
            <a:r>
              <a:rPr lang="en-US" sz="2400" dirty="0"/>
              <a:t>, Anchor.</a:t>
            </a:r>
          </a:p>
          <a:p>
            <a:pPr indent="-457200"/>
            <a:r>
              <a:rPr lang="en-US" sz="2400" dirty="0"/>
              <a:t>Morse, G. (2006), “Decisions and Desire”</a:t>
            </a:r>
            <a:r>
              <a:rPr lang="en-US" sz="2400" i="1" dirty="0"/>
              <a:t>, Harvard Business Review, Jan.</a:t>
            </a:r>
          </a:p>
          <a:p>
            <a:pPr indent="-457200"/>
            <a:r>
              <a:rPr lang="en-US" sz="2400" dirty="0"/>
              <a:t>Romero, E., and </a:t>
            </a:r>
            <a:r>
              <a:rPr lang="en-US" sz="2400" dirty="0" err="1"/>
              <a:t>Cruthirds</a:t>
            </a:r>
            <a:r>
              <a:rPr lang="en-US" sz="2400" dirty="0"/>
              <a:t>, W. (2006), “The Use of Humor in the Workplace”</a:t>
            </a:r>
            <a:r>
              <a:rPr lang="en-US" sz="2400" i="1" dirty="0"/>
              <a:t>, Academy of Management Perspectives, May 20(2), 58-69.</a:t>
            </a:r>
          </a:p>
          <a:p>
            <a:pPr indent="-457200"/>
            <a:r>
              <a:rPr lang="en-US" sz="2400" dirty="0"/>
              <a:t>Searle, J. (1975), “The Logical Status of Fictional Discourse”</a:t>
            </a:r>
            <a:r>
              <a:rPr lang="en-US" sz="2400" i="1" dirty="0"/>
              <a:t>, New Literary History, 6(2), 59-74.</a:t>
            </a:r>
          </a:p>
          <a:p>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40</a:t>
            </a:fld>
            <a:endParaRPr lang="en-US" altLang="en-US"/>
          </a:p>
        </p:txBody>
      </p:sp>
    </p:spTree>
    <p:extLst>
      <p:ext uri="{BB962C8B-B14F-4D97-AF65-F5344CB8AC3E}">
        <p14:creationId xmlns:p14="http://schemas.microsoft.com/office/powerpoint/2010/main" val="4043412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41</a:t>
            </a:fld>
            <a:endParaRPr lang="en-US" altLang="en-US"/>
          </a:p>
        </p:txBody>
      </p:sp>
      <p:pic>
        <p:nvPicPr>
          <p:cNvPr id="5" name="Picture 2" descr="http://upload.wikimedia.org/wikipedia/commons/thumb/8/8c/Title_page_William_Shakespeare%27s_First_Folio_1623.jpg/220px-Title_page_William_Shakespeare%27s_First_Folio_16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966" y="1417638"/>
            <a:ext cx="3228068" cy="513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2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Director’s Cut</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sz="2400" dirty="0" smtClean="0"/>
              <a:t>Lecture with background reading on the relationship between literature and management (see “Patron’s Epilogue”) </a:t>
            </a:r>
          </a:p>
          <a:p>
            <a:pPr marL="571500" indent="-571500">
              <a:buFont typeface="Arial" panose="020B0604020202020204" pitchFamily="34" charset="0"/>
              <a:buChar char="•"/>
            </a:pPr>
            <a:endParaRPr lang="en-US" sz="2400" dirty="0" smtClean="0"/>
          </a:p>
          <a:p>
            <a:pPr marL="571500" indent="-571500">
              <a:buFont typeface="Arial" panose="020B0604020202020204" pitchFamily="34" charset="0"/>
              <a:buChar char="•"/>
            </a:pPr>
            <a:r>
              <a:rPr lang="en-US" sz="2400" dirty="0" smtClean="0"/>
              <a:t>Start with a team-selected movie first</a:t>
            </a:r>
          </a:p>
          <a:p>
            <a:pPr marL="571500" indent="-571500">
              <a:buFont typeface="Arial" panose="020B0604020202020204" pitchFamily="34" charset="0"/>
              <a:buChar char="•"/>
            </a:pPr>
            <a:r>
              <a:rPr lang="en-US" sz="2400" dirty="0" smtClean="0"/>
              <a:t>This helps with understanding literary analysis, using decision-making and creativity theories, and applying lessons learned to a current event (it’s a written deliverable)</a:t>
            </a:r>
          </a:p>
          <a:p>
            <a:pPr marL="571500" indent="-571500">
              <a:buFont typeface="Arial" panose="020B0604020202020204" pitchFamily="34" charset="0"/>
              <a:buChar char="•"/>
            </a:pPr>
            <a:r>
              <a:rPr lang="en-US" sz="2400" dirty="0"/>
              <a:t>This </a:t>
            </a:r>
            <a:r>
              <a:rPr lang="en-US" sz="2400" dirty="0" smtClean="0"/>
              <a:t>also helps </a:t>
            </a:r>
            <a:r>
              <a:rPr lang="en-US" sz="2400" dirty="0"/>
              <a:t>with motivation</a:t>
            </a:r>
          </a:p>
          <a:p>
            <a:pPr marL="571500" indent="-571500">
              <a:buFont typeface="Arial" panose="020B0604020202020204" pitchFamily="34" charset="0"/>
              <a:buChar char="•"/>
            </a:pPr>
            <a:r>
              <a:rPr lang="en-US" sz="2400" dirty="0" smtClean="0"/>
              <a:t>For Fall, 2015, the students selected:</a:t>
            </a:r>
          </a:p>
          <a:p>
            <a:pPr marL="971550" lvl="1" indent="-571500">
              <a:buFont typeface="Arial" panose="020B0604020202020204" pitchFamily="34" charset="0"/>
              <a:buChar char="•"/>
            </a:pPr>
            <a:r>
              <a:rPr lang="en-US" sz="2000" dirty="0" smtClean="0"/>
              <a:t>Karate Kid, 12 Angry Men, The Mighty Ducks, The Hunger Games, Sherlock Holmes, Draft Day</a:t>
            </a:r>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294773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Director’s Cut</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sz="2400" dirty="0" smtClean="0"/>
              <a:t>Assign one play to six teams of 5-6 students</a:t>
            </a:r>
          </a:p>
          <a:p>
            <a:pPr marL="971550" lvl="1" indent="-571500">
              <a:buFont typeface="Arial" panose="020B0604020202020204" pitchFamily="34" charset="0"/>
              <a:buChar char="•"/>
            </a:pPr>
            <a:r>
              <a:rPr lang="en-US" sz="2000" dirty="0" smtClean="0"/>
              <a:t>For Fall, 2015: Merchant of Venice, Othello, Hamlet, Julius Caesar, Antony and Cleopatra, King Lear</a:t>
            </a:r>
            <a:endParaRPr lang="en-US" sz="2000" dirty="0" smtClean="0"/>
          </a:p>
          <a:p>
            <a:pPr marL="571500" indent="-571500">
              <a:buFont typeface="Arial" panose="020B0604020202020204" pitchFamily="34" charset="0"/>
              <a:buChar char="•"/>
            </a:pPr>
            <a:r>
              <a:rPr lang="en-US" sz="2400" dirty="0" smtClean="0"/>
              <a:t>Use elementary “side-by-side” texts</a:t>
            </a:r>
          </a:p>
          <a:p>
            <a:pPr marL="971550" lvl="1" indent="-571500">
              <a:buFont typeface="Arial" panose="020B0604020202020204" pitchFamily="34" charset="0"/>
              <a:buChar char="•"/>
            </a:pPr>
            <a:r>
              <a:rPr lang="en-US" sz="2000" dirty="0" smtClean="0"/>
              <a:t>e.g., “Easy Shakespeare”</a:t>
            </a:r>
          </a:p>
          <a:p>
            <a:pPr marL="571500" indent="-571500">
              <a:buFont typeface="Arial" panose="020B0604020202020204" pitchFamily="34" charset="0"/>
              <a:buChar char="•"/>
            </a:pPr>
            <a:r>
              <a:rPr lang="en-US" sz="2400" dirty="0" smtClean="0"/>
              <a:t>CSUN Library has DVDs of all (BBC) plays</a:t>
            </a:r>
          </a:p>
          <a:p>
            <a:pPr marL="571500" indent="-571500">
              <a:buFont typeface="Arial" panose="020B0604020202020204" pitchFamily="34" charset="0"/>
              <a:buChar char="•"/>
            </a:pPr>
            <a:r>
              <a:rPr lang="en-US" sz="2400" dirty="0" smtClean="0"/>
              <a:t>Emma Smith’s (Oxford) “Approach Shakespeare” series on iTunes (2010)</a:t>
            </a:r>
          </a:p>
          <a:p>
            <a:pPr marL="971550" lvl="1" indent="-571500">
              <a:buFont typeface="Arial" panose="020B0604020202020204" pitchFamily="34" charset="0"/>
              <a:buChar char="•"/>
            </a:pPr>
            <a:r>
              <a:rPr lang="en-US" sz="2000" dirty="0" smtClean="0"/>
              <a:t>This focuses on one or two key questions, evidence, and developing an argument</a:t>
            </a:r>
            <a:endParaRPr lang="en-US" sz="2000" dirty="0" smtClean="0"/>
          </a:p>
          <a:p>
            <a:pPr marL="571500" indent="-571500">
              <a:buFont typeface="Arial" panose="020B0604020202020204" pitchFamily="34" charset="0"/>
              <a:buChar char="•"/>
            </a:pPr>
            <a:r>
              <a:rPr lang="en-US" sz="2400" dirty="0" smtClean="0"/>
              <a:t>Help students with a few sonnets to practice</a:t>
            </a:r>
          </a:p>
          <a:p>
            <a:pPr marL="971550" lvl="1" indent="-571500">
              <a:buFont typeface="Arial" panose="020B0604020202020204" pitchFamily="34" charset="0"/>
              <a:buChar char="•"/>
            </a:pPr>
            <a:r>
              <a:rPr lang="en-US" sz="2000" dirty="0" smtClean="0"/>
              <a:t>E.g., 18</a:t>
            </a:r>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6</a:t>
            </a:fld>
            <a:endParaRPr lang="en-US" altLang="en-US"/>
          </a:p>
        </p:txBody>
      </p:sp>
    </p:spTree>
    <p:extLst>
      <p:ext uri="{BB962C8B-B14F-4D97-AF65-F5344CB8AC3E}">
        <p14:creationId xmlns:p14="http://schemas.microsoft.com/office/powerpoint/2010/main" val="366645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Director’s Cut</a:t>
            </a:r>
            <a:endParaRPr lang="en-US"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smtClean="0"/>
              <a:t>Link </a:t>
            </a:r>
            <a:r>
              <a:rPr lang="en-US" dirty="0"/>
              <a:t>Play themes to contemporary </a:t>
            </a:r>
            <a:r>
              <a:rPr lang="en-US" dirty="0" smtClean="0"/>
              <a:t>mgt.</a:t>
            </a:r>
          </a:p>
          <a:p>
            <a:pPr marL="971550" lvl="1" indent="-571500">
              <a:buFont typeface="Arial" panose="020B0604020202020204" pitchFamily="34" charset="0"/>
              <a:buChar char="•"/>
            </a:pPr>
            <a:r>
              <a:rPr lang="en-US" dirty="0" smtClean="0"/>
              <a:t>e.g</a:t>
            </a:r>
            <a:r>
              <a:rPr lang="en-US" dirty="0"/>
              <a:t>., “war” &lt;—&gt; “</a:t>
            </a:r>
            <a:r>
              <a:rPr lang="en-US" dirty="0" smtClean="0"/>
              <a:t>competition”</a:t>
            </a:r>
          </a:p>
          <a:p>
            <a:pPr marL="971550" lvl="1" indent="-571500">
              <a:buFont typeface="Arial" panose="020B0604020202020204" pitchFamily="34" charset="0"/>
              <a:buChar char="•"/>
            </a:pPr>
            <a:r>
              <a:rPr lang="en-US" sz="2400" dirty="0" smtClean="0"/>
              <a:t>e.g</a:t>
            </a:r>
            <a:r>
              <a:rPr lang="en-US" sz="2400" dirty="0"/>
              <a:t>., “freedom” &lt;—&gt; “agency”</a:t>
            </a:r>
          </a:p>
          <a:p>
            <a:pPr marL="571500" indent="-571500">
              <a:buFont typeface="Arial" panose="020B0604020202020204" pitchFamily="34" charset="0"/>
              <a:buChar char="•"/>
            </a:pPr>
            <a:r>
              <a:rPr lang="en-US" dirty="0"/>
              <a:t>Link Speeches/Soliloquies to contemp. mgt</a:t>
            </a:r>
            <a:r>
              <a:rPr lang="en-US" dirty="0" smtClean="0"/>
              <a:t>.</a:t>
            </a:r>
          </a:p>
          <a:p>
            <a:pPr marL="971550" lvl="1" indent="-571500">
              <a:buFont typeface="Arial" panose="020B0604020202020204" pitchFamily="34" charset="0"/>
              <a:buChar char="•"/>
            </a:pPr>
            <a:r>
              <a:rPr lang="en-US" dirty="0" smtClean="0"/>
              <a:t>e.g</a:t>
            </a:r>
            <a:r>
              <a:rPr lang="en-US" dirty="0"/>
              <a:t>., King Henry V leading troops &lt;—&gt; </a:t>
            </a:r>
            <a:r>
              <a:rPr lang="en-US" dirty="0" smtClean="0"/>
              <a:t>CEO</a:t>
            </a:r>
          </a:p>
          <a:p>
            <a:pPr marL="971550" lvl="1" indent="-571500">
              <a:buFont typeface="Arial" panose="020B0604020202020204" pitchFamily="34" charset="0"/>
              <a:buChar char="•"/>
            </a:pPr>
            <a:r>
              <a:rPr lang="en-US" sz="2400" dirty="0" smtClean="0"/>
              <a:t>e.g</a:t>
            </a:r>
            <a:r>
              <a:rPr lang="en-US" sz="2400" dirty="0"/>
              <a:t>., “St. Crispin’s Day” speech &lt;—&gt; entrepreneur</a:t>
            </a:r>
            <a:endParaRPr lang="en-US" dirty="0"/>
          </a:p>
          <a:p>
            <a:pPr marL="571500" indent="-571500">
              <a:buFont typeface="Arial" panose="020B0604020202020204" pitchFamily="34" charset="0"/>
              <a:buChar char="•"/>
            </a:pPr>
            <a:r>
              <a:rPr lang="en-US" dirty="0"/>
              <a:t>Link sentence-level to contemporary </a:t>
            </a:r>
            <a:r>
              <a:rPr lang="en-US" dirty="0" smtClean="0"/>
              <a:t>mgt.</a:t>
            </a:r>
          </a:p>
          <a:p>
            <a:pPr marL="971550" lvl="1" indent="-571500">
              <a:buFont typeface="Arial" panose="020B0604020202020204" pitchFamily="34" charset="0"/>
              <a:buChar char="•"/>
            </a:pPr>
            <a:r>
              <a:rPr lang="en-US" dirty="0" smtClean="0"/>
              <a:t>e.g</a:t>
            </a:r>
            <a:r>
              <a:rPr lang="en-US" dirty="0"/>
              <a:t>., Antony and </a:t>
            </a:r>
            <a:r>
              <a:rPr lang="en-US" dirty="0" smtClean="0"/>
              <a:t>Cleopatra</a:t>
            </a:r>
          </a:p>
          <a:p>
            <a:pPr marL="1371600" lvl="2" indent="-571500">
              <a:buFont typeface="Arial" panose="020B0604020202020204" pitchFamily="34" charset="0"/>
              <a:buChar char="•"/>
            </a:pPr>
            <a:r>
              <a:rPr lang="en-US" sz="2000" dirty="0" smtClean="0"/>
              <a:t>“To </a:t>
            </a:r>
            <a:r>
              <a:rPr lang="en-US" sz="2000" dirty="0"/>
              <a:t>business that we love we rise </a:t>
            </a:r>
            <a:r>
              <a:rPr lang="en-US" sz="2000" dirty="0" err="1" smtClean="0"/>
              <a:t>betime</a:t>
            </a:r>
            <a:r>
              <a:rPr lang="en-US" sz="2000" dirty="0" smtClean="0"/>
              <a:t>;</a:t>
            </a:r>
          </a:p>
          <a:p>
            <a:pPr marL="1371600" lvl="2" indent="-571500">
              <a:buFont typeface="Arial" panose="020B0604020202020204" pitchFamily="34" charset="0"/>
              <a:buChar char="•"/>
            </a:pPr>
            <a:r>
              <a:rPr lang="en-US" dirty="0" smtClean="0"/>
              <a:t>and </a:t>
            </a:r>
            <a:r>
              <a:rPr lang="en-US" dirty="0"/>
              <a:t>go </a:t>
            </a:r>
            <a:r>
              <a:rPr lang="en-US" dirty="0" err="1"/>
              <a:t>to’t</a:t>
            </a:r>
            <a:r>
              <a:rPr lang="en-US" dirty="0"/>
              <a:t> with delight” &lt;—&gt; </a:t>
            </a:r>
            <a:r>
              <a:rPr lang="en-US" dirty="0" smtClean="0"/>
              <a:t>specialization/career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7</a:t>
            </a:fld>
            <a:endParaRPr lang="en-US" altLang="en-US"/>
          </a:p>
        </p:txBody>
      </p:sp>
    </p:spTree>
    <p:extLst>
      <p:ext uri="{BB962C8B-B14F-4D97-AF65-F5344CB8AC3E}">
        <p14:creationId xmlns:p14="http://schemas.microsoft.com/office/powerpoint/2010/main" val="3016621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Director’s Cut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Each </a:t>
            </a:r>
            <a:r>
              <a:rPr lang="en-US" dirty="0"/>
              <a:t>team presents (15-20 minutes w/ Q&amp;A</a:t>
            </a:r>
            <a:r>
              <a:rPr lang="en-US" dirty="0" smtClean="0"/>
              <a:t>)</a:t>
            </a: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Explicate </a:t>
            </a:r>
            <a:r>
              <a:rPr lang="en-US" dirty="0"/>
              <a:t>the classroom theories of decision-making and creativity in the play, and then link those theories to a current mgt. event.</a:t>
            </a:r>
          </a:p>
          <a:p>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
        <p:nvSpPr>
          <p:cNvPr id="5" name="Rectangle 4"/>
          <p:cNvSpPr/>
          <p:nvPr/>
        </p:nvSpPr>
        <p:spPr>
          <a:xfrm>
            <a:off x="4415547" y="3244334"/>
            <a:ext cx="312906"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1733921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Example — The Merchant of Venice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9</a:t>
            </a:fld>
            <a:endParaRPr lang="en-US" altLang="en-US"/>
          </a:p>
        </p:txBody>
      </p:sp>
    </p:spTree>
    <p:extLst>
      <p:ext uri="{BB962C8B-B14F-4D97-AF65-F5344CB8AC3E}">
        <p14:creationId xmlns:p14="http://schemas.microsoft.com/office/powerpoint/2010/main" val="410610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TotalTime>
  <Words>2185</Words>
  <Application>Microsoft Office PowerPoint</Application>
  <PresentationFormat>On-screen Show (4:3)</PresentationFormat>
  <Paragraphs>325</Paragraphs>
  <Slides>41</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Malgun Gothic</vt:lpstr>
      <vt:lpstr>Adobe Caslon Pro</vt:lpstr>
      <vt:lpstr>Arial</vt:lpstr>
      <vt:lpstr>Baskerville</vt:lpstr>
      <vt:lpstr>Baskerville SemiBold</vt:lpstr>
      <vt:lpstr>Calibri</vt:lpstr>
      <vt:lpstr>Cambria</vt:lpstr>
      <vt:lpstr>Consolas</vt:lpstr>
      <vt:lpstr>Corbel</vt:lpstr>
      <vt:lpstr>Franklin Gothic Book</vt:lpstr>
      <vt:lpstr>Franklin Gothic Medium</vt:lpstr>
      <vt:lpstr>Old English Text MT</vt:lpstr>
      <vt:lpstr>Times New Roman</vt:lpstr>
      <vt:lpstr>Default Design</vt:lpstr>
      <vt:lpstr>From First Folio to First Principles: A Role for Shakespeare in an Undergraduate, Management Course </vt:lpstr>
      <vt:lpstr>Play Context</vt:lpstr>
      <vt:lpstr>Playwright’s Motivation</vt:lpstr>
      <vt:lpstr>Playwright’s Motivation</vt:lpstr>
      <vt:lpstr>Director’s Cut</vt:lpstr>
      <vt:lpstr>Director’s Cut</vt:lpstr>
      <vt:lpstr>Director’s Cut</vt:lpstr>
      <vt:lpstr>Director’s Cut</vt:lpstr>
      <vt:lpstr>Example — The Merchant of Venice</vt:lpstr>
      <vt:lpstr>Character Map</vt:lpstr>
      <vt:lpstr>Dialogue</vt:lpstr>
      <vt:lpstr>Themes</vt:lpstr>
      <vt:lpstr>Symbolism</vt:lpstr>
      <vt:lpstr>Irony</vt:lpstr>
      <vt:lpstr>Plot One </vt:lpstr>
      <vt:lpstr>Logical Fallacies: Equivocation</vt:lpstr>
      <vt:lpstr>Portia’s Structuring of The Trial</vt:lpstr>
      <vt:lpstr>Philosophy of Language</vt:lpstr>
      <vt:lpstr>Plot Two </vt:lpstr>
      <vt:lpstr>Decision Tree [sic]</vt:lpstr>
      <vt:lpstr>Aha Moment: Just Walk Away</vt:lpstr>
      <vt:lpstr>Example — Applications</vt:lpstr>
      <vt:lpstr>Focusing on the Dramatic Events Decision Making Model</vt:lpstr>
      <vt:lpstr>System Dynamics</vt:lpstr>
      <vt:lpstr>“BIG 5” O.C.E.A.N. Personality Profile</vt:lpstr>
      <vt:lpstr>Portia’s Aha Moment</vt:lpstr>
      <vt:lpstr>Scene #3 – Shakespeare and the City of Bell</vt:lpstr>
      <vt:lpstr>The City of Bell Controversy</vt:lpstr>
      <vt:lpstr>The City of Bell Controversy</vt:lpstr>
      <vt:lpstr>PowerPoint Presentation</vt:lpstr>
      <vt:lpstr>Business Relation</vt:lpstr>
      <vt:lpstr>Current Event</vt:lpstr>
      <vt:lpstr>Strategic Barriers</vt:lpstr>
      <vt:lpstr>Application</vt:lpstr>
      <vt:lpstr>Current Event — Apple v. Samsung lawsuit </vt:lpstr>
      <vt:lpstr>Current Event — Apple v. Samsung lawsuit </vt:lpstr>
      <vt:lpstr>Player’s Epilogue</vt:lpstr>
      <vt:lpstr>Player’s Epilogue</vt:lpstr>
      <vt:lpstr>Patron’s Epilogue</vt:lpstr>
      <vt:lpstr>Patron’s Epilogue</vt:lpstr>
      <vt:lpstr>Questions?</vt:lpstr>
    </vt:vector>
  </TitlesOfParts>
  <Company>CSU, Northridge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First Folio to First Principles</dc:title>
  <dc:creator>wsmith</dc:creator>
  <cp:lastModifiedBy>Smith, Wayne W</cp:lastModifiedBy>
  <cp:revision>267</cp:revision>
  <cp:lastPrinted>2013-12-28T01:30:23Z</cp:lastPrinted>
  <dcterms:created xsi:type="dcterms:W3CDTF">2010-10-28T16:48:55Z</dcterms:created>
  <dcterms:modified xsi:type="dcterms:W3CDTF">2015-12-22T17:38:31Z</dcterms:modified>
</cp:coreProperties>
</file>