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64" r:id="rId2"/>
    <p:sldId id="393" r:id="rId3"/>
    <p:sldId id="474" r:id="rId4"/>
    <p:sldId id="504" r:id="rId5"/>
    <p:sldId id="505" r:id="rId6"/>
    <p:sldId id="450" r:id="rId7"/>
    <p:sldId id="477" r:id="rId8"/>
    <p:sldId id="489" r:id="rId9"/>
    <p:sldId id="502" r:id="rId10"/>
    <p:sldId id="506" r:id="rId11"/>
    <p:sldId id="488" r:id="rId12"/>
    <p:sldId id="500" r:id="rId13"/>
    <p:sldId id="501" r:id="rId14"/>
    <p:sldId id="479" r:id="rId15"/>
    <p:sldId id="508" r:id="rId16"/>
    <p:sldId id="482" r:id="rId17"/>
    <p:sldId id="499" r:id="rId18"/>
    <p:sldId id="503" r:id="rId19"/>
    <p:sldId id="483" r:id="rId20"/>
    <p:sldId id="493" r:id="rId21"/>
    <p:sldId id="480" r:id="rId22"/>
    <p:sldId id="476" r:id="rId23"/>
    <p:sldId id="490" r:id="rId24"/>
    <p:sldId id="468" r:id="rId25"/>
    <p:sldId id="460" r:id="rId26"/>
    <p:sldId id="461" r:id="rId27"/>
    <p:sldId id="462" r:id="rId28"/>
    <p:sldId id="463" r:id="rId29"/>
    <p:sldId id="471" r:id="rId30"/>
    <p:sldId id="475" r:id="rId31"/>
    <p:sldId id="473" r:id="rId3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51" autoAdjust="0"/>
    <p:restoredTop sz="92153" autoAdjust="0"/>
  </p:normalViewPr>
  <p:slideViewPr>
    <p:cSldViewPr>
      <p:cViewPr varScale="1">
        <p:scale>
          <a:sx n="67" d="100"/>
          <a:sy n="67" d="100"/>
        </p:scale>
        <p:origin x="10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46" tIns="46223" rIns="92446" bIns="46223" numCol="1" anchor="b" anchorCtr="0" compatLnSpc="1">
            <a:prstTxWarp prst="textNoShape">
              <a:avLst/>
            </a:prstTxWarp>
          </a:bodyPr>
          <a:lstStyle>
            <a:lvl1pPr algn="r" eaLnBrk="1" hangingPunct="1">
              <a:defRPr sz="1200"/>
            </a:lvl1pPr>
          </a:lstStyle>
          <a:p>
            <a:pPr>
              <a:defRPr/>
            </a:pPr>
            <a:fld id="{6A707E59-0719-4846-9723-44EDE2BB4251}" type="slidenum">
              <a:rPr lang="en-US" altLang="en-US"/>
              <a:pPr>
                <a:defRPr/>
              </a:pPr>
              <a:t>‹#›</a:t>
            </a:fld>
            <a:endParaRPr lang="en-US" altLang="en-US"/>
          </a:p>
        </p:txBody>
      </p:sp>
    </p:spTree>
    <p:extLst>
      <p:ext uri="{BB962C8B-B14F-4D97-AF65-F5344CB8AC3E}">
        <p14:creationId xmlns:p14="http://schemas.microsoft.com/office/powerpoint/2010/main" val="449870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C011DC-FDC0-4848-9423-D3C218CC6F79}" type="slidenum">
              <a:rPr lang="en-US" altLang="en-US" smtClean="0"/>
              <a:pPr>
                <a:spcBef>
                  <a:spcPct val="0"/>
                </a:spcBef>
              </a:pPr>
              <a:t>1</a:t>
            </a:fld>
            <a:endParaRPr lang="en-US" altLang="en-US"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7372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CCBAB0-CE34-47EA-B7C4-A6DA84D2C178}" type="slidenum">
              <a:rPr lang="en-US" altLang="en-US"/>
              <a:pPr>
                <a:defRPr/>
              </a:pPr>
              <a:t>‹#›</a:t>
            </a:fld>
            <a:endParaRPr lang="en-US" altLang="en-US"/>
          </a:p>
        </p:txBody>
      </p:sp>
    </p:spTree>
    <p:extLst>
      <p:ext uri="{BB962C8B-B14F-4D97-AF65-F5344CB8AC3E}">
        <p14:creationId xmlns:p14="http://schemas.microsoft.com/office/powerpoint/2010/main" val="26693418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9D7830F-B73D-483A-86F5-DAF23BD0356C}" type="slidenum">
              <a:rPr lang="en-US" altLang="en-US"/>
              <a:pPr>
                <a:defRPr/>
              </a:pPr>
              <a:t>‹#›</a:t>
            </a:fld>
            <a:endParaRPr lang="en-US" altLang="en-US"/>
          </a:p>
        </p:txBody>
      </p:sp>
    </p:spTree>
    <p:extLst>
      <p:ext uri="{BB962C8B-B14F-4D97-AF65-F5344CB8AC3E}">
        <p14:creationId xmlns:p14="http://schemas.microsoft.com/office/powerpoint/2010/main" val="666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D81A6B-9175-45F3-89B4-E45E20E3E81D}" type="slidenum">
              <a:rPr lang="en-US" altLang="en-US"/>
              <a:pPr>
                <a:defRPr/>
              </a:pPr>
              <a:t>‹#›</a:t>
            </a:fld>
            <a:endParaRPr lang="en-US" altLang="en-US"/>
          </a:p>
        </p:txBody>
      </p:sp>
    </p:spTree>
    <p:extLst>
      <p:ext uri="{BB962C8B-B14F-4D97-AF65-F5344CB8AC3E}">
        <p14:creationId xmlns:p14="http://schemas.microsoft.com/office/powerpoint/2010/main" val="212567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804C801-21FA-4E3D-81B2-BD15D7697D48}" type="slidenum">
              <a:rPr lang="en-US" altLang="en-US"/>
              <a:pPr>
                <a:defRPr/>
              </a:pPr>
              <a:t>‹#›</a:t>
            </a:fld>
            <a:endParaRPr lang="en-US" altLang="en-US"/>
          </a:p>
        </p:txBody>
      </p:sp>
    </p:spTree>
    <p:extLst>
      <p:ext uri="{BB962C8B-B14F-4D97-AF65-F5344CB8AC3E}">
        <p14:creationId xmlns:p14="http://schemas.microsoft.com/office/powerpoint/2010/main" val="13670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atin typeface="Corbel"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Corbel" pitchFamily="34" charset="0"/>
                <a:cs typeface="Calibri" pitchFamily="34" charset="0"/>
              </a:defRPr>
            </a:lvl1pPr>
            <a:lvl2pPr>
              <a:defRPr sz="2400">
                <a:latin typeface="Corbel" pitchFamily="34" charset="0"/>
                <a:cs typeface="Calibri" pitchFamily="34" charset="0"/>
              </a:defRPr>
            </a:lvl2pPr>
            <a:lvl3pPr>
              <a:defRPr sz="2000">
                <a:latin typeface="Corbel" pitchFamily="34" charset="0"/>
                <a:cs typeface="Calibri" pitchFamily="34" charset="0"/>
              </a:defRPr>
            </a:lvl3pPr>
            <a:lvl4pPr>
              <a:defRPr sz="1800">
                <a:latin typeface="Corbel" pitchFamily="34" charset="0"/>
                <a:cs typeface="Calibri" pitchFamily="34" charset="0"/>
              </a:defRPr>
            </a:lvl4pPr>
            <a:lvl5pPr>
              <a:defRPr sz="1800">
                <a:latin typeface="Corbel"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61FD94-992F-4CB2-AF3E-ECFB9D8DC22A}" type="slidenum">
              <a:rPr lang="en-US" altLang="en-US"/>
              <a:pPr>
                <a:defRPr/>
              </a:pPr>
              <a:t>‹#›</a:t>
            </a:fld>
            <a:endParaRPr lang="en-US" altLang="en-US"/>
          </a:p>
        </p:txBody>
      </p:sp>
    </p:spTree>
    <p:extLst>
      <p:ext uri="{BB962C8B-B14F-4D97-AF65-F5344CB8AC3E}">
        <p14:creationId xmlns:p14="http://schemas.microsoft.com/office/powerpoint/2010/main" val="727433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820D13-0C7E-4176-AF4E-A80D235ECB4B}" type="slidenum">
              <a:rPr lang="en-US" altLang="en-US"/>
              <a:pPr>
                <a:defRPr/>
              </a:pPr>
              <a:t>‹#›</a:t>
            </a:fld>
            <a:endParaRPr lang="en-US" altLang="en-US"/>
          </a:p>
        </p:txBody>
      </p:sp>
    </p:spTree>
    <p:extLst>
      <p:ext uri="{BB962C8B-B14F-4D97-AF65-F5344CB8AC3E}">
        <p14:creationId xmlns:p14="http://schemas.microsoft.com/office/powerpoint/2010/main" val="179514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109E26-7464-4969-87B3-84FFF5B4D0EA}" type="slidenum">
              <a:rPr lang="en-US" altLang="en-US"/>
              <a:pPr>
                <a:defRPr/>
              </a:pPr>
              <a:t>‹#›</a:t>
            </a:fld>
            <a:endParaRPr lang="en-US" altLang="en-US"/>
          </a:p>
        </p:txBody>
      </p:sp>
    </p:spTree>
    <p:extLst>
      <p:ext uri="{BB962C8B-B14F-4D97-AF65-F5344CB8AC3E}">
        <p14:creationId xmlns:p14="http://schemas.microsoft.com/office/powerpoint/2010/main" val="18011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59D0AD-D9CE-413E-9FFC-A4E976296C5E}" type="slidenum">
              <a:rPr lang="en-US" altLang="en-US"/>
              <a:pPr>
                <a:defRPr/>
              </a:pPr>
              <a:t>‹#›</a:t>
            </a:fld>
            <a:endParaRPr lang="en-US" altLang="en-US"/>
          </a:p>
        </p:txBody>
      </p:sp>
    </p:spTree>
    <p:extLst>
      <p:ext uri="{BB962C8B-B14F-4D97-AF65-F5344CB8AC3E}">
        <p14:creationId xmlns:p14="http://schemas.microsoft.com/office/powerpoint/2010/main" val="17448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76476F3-F43D-4D70-A385-98C5C6032B08}" type="slidenum">
              <a:rPr lang="en-US" altLang="en-US"/>
              <a:pPr>
                <a:defRPr/>
              </a:pPr>
              <a:t>‹#›</a:t>
            </a:fld>
            <a:endParaRPr lang="en-US" altLang="en-US"/>
          </a:p>
        </p:txBody>
      </p:sp>
    </p:spTree>
    <p:extLst>
      <p:ext uri="{BB962C8B-B14F-4D97-AF65-F5344CB8AC3E}">
        <p14:creationId xmlns:p14="http://schemas.microsoft.com/office/powerpoint/2010/main" val="223340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B0227E-D10F-4E2A-B5AC-D5BF48B4FF1C}" type="slidenum">
              <a:rPr lang="en-US" altLang="en-US"/>
              <a:pPr>
                <a:defRPr/>
              </a:pPr>
              <a:t>‹#›</a:t>
            </a:fld>
            <a:endParaRPr lang="en-US" altLang="en-US"/>
          </a:p>
        </p:txBody>
      </p:sp>
    </p:spTree>
    <p:extLst>
      <p:ext uri="{BB962C8B-B14F-4D97-AF65-F5344CB8AC3E}">
        <p14:creationId xmlns:p14="http://schemas.microsoft.com/office/powerpoint/2010/main" val="365721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76370C-A1D6-4B3C-B3D0-37B2F68B879F}" type="slidenum">
              <a:rPr lang="en-US" altLang="en-US"/>
              <a:pPr>
                <a:defRPr/>
              </a:pPr>
              <a:t>‹#›</a:t>
            </a:fld>
            <a:endParaRPr lang="en-US" altLang="en-US"/>
          </a:p>
        </p:txBody>
      </p:sp>
    </p:spTree>
    <p:extLst>
      <p:ext uri="{BB962C8B-B14F-4D97-AF65-F5344CB8AC3E}">
        <p14:creationId xmlns:p14="http://schemas.microsoft.com/office/powerpoint/2010/main" val="16344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0C3465-24EF-4284-939A-A18884C8011A}" type="slidenum">
              <a:rPr lang="en-US" altLang="en-US"/>
              <a:pPr>
                <a:defRPr/>
              </a:pPr>
              <a:t>‹#›</a:t>
            </a:fld>
            <a:endParaRPr lang="en-US" altLang="en-US"/>
          </a:p>
        </p:txBody>
      </p:sp>
    </p:spTree>
    <p:extLst>
      <p:ext uri="{BB962C8B-B14F-4D97-AF65-F5344CB8AC3E}">
        <p14:creationId xmlns:p14="http://schemas.microsoft.com/office/powerpoint/2010/main" val="3781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DE3E01-F121-44FA-B027-0C6BFC0CB4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tutorials.iq.harvard.edu/R/Rintro/Rintro.html" TargetMode="External"/><Relationship Id="rId2" Type="http://schemas.openxmlformats.org/officeDocument/2006/relationships/hyperlink" Target="https://www.analyticsvidhya.com/blog/2018/01/10-data-science-machine-learning-ai-podcasts-must-listen/" TargetMode="External"/><Relationship Id="rId1" Type="http://schemas.openxmlformats.org/officeDocument/2006/relationships/slideLayout" Target="../slideLayouts/slideLayout2.xml"/><Relationship Id="rId4" Type="http://schemas.openxmlformats.org/officeDocument/2006/relationships/hyperlink" Target="https://smithw.org/dataja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ws.amazon.com/free/" TargetMode="External"/><Relationship Id="rId2" Type="http://schemas.openxmlformats.org/officeDocument/2006/relationships/hyperlink" Target="https://console.bluemix.net/registration/free/" TargetMode="External"/><Relationship Id="rId1" Type="http://schemas.openxmlformats.org/officeDocument/2006/relationships/slideLayout" Target="../slideLayouts/slideLayout2.xml"/><Relationship Id="rId6" Type="http://schemas.openxmlformats.org/officeDocument/2006/relationships/hyperlink" Target="https://www.csun.edu/it/ibm-cloud-services-csun" TargetMode="External"/><Relationship Id="rId5" Type="http://schemas.openxmlformats.org/officeDocument/2006/relationships/hyperlink" Target="https://azure.microsoft.com/en-us/free/" TargetMode="External"/><Relationship Id="rId4" Type="http://schemas.openxmlformats.org/officeDocument/2006/relationships/hyperlink" Target="https://cloud.google.com/fre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_ygjn7x4z4onr"/><Relationship Id="rId3" Type="http://schemas.openxmlformats.org/officeDocument/2006/relationships/hyperlink" Target="#_fk1f9se7vqy9"/><Relationship Id="rId7" Type="http://schemas.openxmlformats.org/officeDocument/2006/relationships/hyperlink" Target="#_hojed6hknng2"/><Relationship Id="rId2" Type="http://schemas.openxmlformats.org/officeDocument/2006/relationships/hyperlink" Target="#_ct5dutthzh8c"/><Relationship Id="rId1" Type="http://schemas.openxmlformats.org/officeDocument/2006/relationships/slideLayout" Target="../slideLayouts/slideLayout2.xml"/><Relationship Id="rId6" Type="http://schemas.openxmlformats.org/officeDocument/2006/relationships/hyperlink" Target="#_j3jn5ujo7rdw"/><Relationship Id="rId5" Type="http://schemas.openxmlformats.org/officeDocument/2006/relationships/hyperlink" Target="#_29hfwmuhejuq"/><Relationship Id="rId10" Type="http://schemas.openxmlformats.org/officeDocument/2006/relationships/hyperlink" Target="#_mbknz8kszq45"/><Relationship Id="rId4" Type="http://schemas.openxmlformats.org/officeDocument/2006/relationships/hyperlink" Target="#_1uer55kid3gb"/><Relationship Id="rId9" Type="http://schemas.openxmlformats.org/officeDocument/2006/relationships/hyperlink" Target="#_dzn0824a9r4t"/></Relationships>
</file>

<file path=ppt/slides/_rels/slide26.xml.rels><?xml version="1.0" encoding="UTF-8" standalone="yes"?>
<Relationships xmlns="http://schemas.openxmlformats.org/package/2006/relationships"><Relationship Id="rId8" Type="http://schemas.openxmlformats.org/officeDocument/2006/relationships/hyperlink" Target="#_5nsj3ncjy5h"/><Relationship Id="rId3" Type="http://schemas.openxmlformats.org/officeDocument/2006/relationships/hyperlink" Target="#_ssdgpyib8gef"/><Relationship Id="rId7" Type="http://schemas.openxmlformats.org/officeDocument/2006/relationships/hyperlink" Target="#_48ut2w59043g"/><Relationship Id="rId2" Type="http://schemas.openxmlformats.org/officeDocument/2006/relationships/hyperlink" Target="#_6s9hxtia691x"/><Relationship Id="rId1" Type="http://schemas.openxmlformats.org/officeDocument/2006/relationships/slideLayout" Target="../slideLayouts/slideLayout2.xml"/><Relationship Id="rId6" Type="http://schemas.openxmlformats.org/officeDocument/2006/relationships/hyperlink" Target="#_m9f0zk2p69ev"/><Relationship Id="rId11" Type="http://schemas.openxmlformats.org/officeDocument/2006/relationships/hyperlink" Target="#_c15saocj4kdg"/><Relationship Id="rId5" Type="http://schemas.openxmlformats.org/officeDocument/2006/relationships/hyperlink" Target="#_maux3n1h4jpe"/><Relationship Id="rId10" Type="http://schemas.openxmlformats.org/officeDocument/2006/relationships/hyperlink" Target="#_jcdxgxy9h8hs"/><Relationship Id="rId4" Type="http://schemas.openxmlformats.org/officeDocument/2006/relationships/hyperlink" Target="#_c6hmyfetz6d"/><Relationship Id="rId9" Type="http://schemas.openxmlformats.org/officeDocument/2006/relationships/hyperlink" Target="#_bjdd6auxuhzu"/></Relationships>
</file>

<file path=ppt/slides/_rels/slide27.xml.rels><?xml version="1.0" encoding="UTF-8" standalone="yes"?>
<Relationships xmlns="http://schemas.openxmlformats.org/package/2006/relationships"><Relationship Id="rId2" Type="http://schemas.openxmlformats.org/officeDocument/2006/relationships/hyperlink" Target="http://dsf.lacity.org/great-streets-pedestrian-and-bicycle-count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stat.berkeley.edu/~nolan/Papers/Data.Science.Guidelines.16.9.25.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7350" y="255588"/>
            <a:ext cx="8070850" cy="1079500"/>
          </a:xfrm>
        </p:spPr>
        <p:txBody>
          <a:bodyPr/>
          <a:lstStyle/>
          <a:p>
            <a:pPr algn="r" eaLnBrk="1" hangingPunct="1"/>
            <a:r>
              <a:rPr lang="en-US" altLang="en-US" sz="3200" dirty="0" smtClean="0">
                <a:latin typeface="Corbel" panose="020B0503020204020204" pitchFamily="34" charset="0"/>
              </a:rPr>
              <a:t>Resources, Capabilities, and Strategies for Data Science Learners</a:t>
            </a:r>
            <a:endParaRPr lang="en-US" altLang="en-US" sz="3200" b="1" dirty="0" smtClean="0">
              <a:latin typeface="Corbel" panose="020B0503020204020204" pitchFamily="34" charset="0"/>
              <a:ea typeface="Calibri" panose="020F0502020204030204" pitchFamily="34" charset="0"/>
              <a:cs typeface="Calibri" panose="020F0502020204030204" pitchFamily="34" charset="0"/>
            </a:endParaRPr>
          </a:p>
        </p:txBody>
      </p:sp>
      <p:sp>
        <p:nvSpPr>
          <p:cNvPr id="3075" name="Rectangle 3"/>
          <p:cNvSpPr>
            <a:spLocks noGrp="1" noChangeArrowheads="1"/>
          </p:cNvSpPr>
          <p:nvPr>
            <p:ph type="subTitle" idx="1"/>
          </p:nvPr>
        </p:nvSpPr>
        <p:spPr>
          <a:xfrm>
            <a:off x="2762250" y="3722688"/>
            <a:ext cx="5715000" cy="1676400"/>
          </a:xfrm>
        </p:spPr>
        <p:txBody>
          <a:bodyPr/>
          <a:lstStyle/>
          <a:p>
            <a:pPr algn="r" eaLnBrk="1" hangingPunct="1">
              <a:lnSpc>
                <a:spcPct val="90000"/>
              </a:lnSpc>
            </a:pPr>
            <a:r>
              <a:rPr lang="en-US" altLang="en-US" sz="2400" i="1" dirty="0" smtClean="0">
                <a:latin typeface="Corbel" panose="020B0503020204020204" pitchFamily="34" charset="0"/>
                <a:ea typeface="Calibri" panose="020F0502020204030204" pitchFamily="34" charset="0"/>
                <a:cs typeface="Calibri" panose="020F0502020204030204" pitchFamily="34" charset="0"/>
              </a:rPr>
              <a:t>Wayne Smith, Ph.D</a:t>
            </a:r>
            <a:r>
              <a:rPr lang="en-US" altLang="en-US" sz="2400" dirty="0" smtClean="0">
                <a:latin typeface="Corbel" panose="020B0503020204020204" pitchFamily="34" charset="0"/>
                <a:ea typeface="Calibri" panose="020F0502020204030204" pitchFamily="34" charset="0"/>
                <a:cs typeface="Calibri" panose="020F0502020204030204" pitchFamily="34" charset="0"/>
              </a:rPr>
              <a: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Department of Management</a:t>
            </a:r>
          </a:p>
          <a:p>
            <a:pPr algn="r" eaLnBrk="1" hangingPunct="1">
              <a:lnSpc>
                <a:spcPct val="90000"/>
              </a:lnSpc>
            </a:pPr>
            <a:r>
              <a:rPr lang="en-US" altLang="en-US" sz="2400" dirty="0" smtClean="0">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lnSpc>
                <a:spcPct val="90000"/>
              </a:lnSpc>
            </a:pPr>
            <a:r>
              <a:rPr lang="en-US" altLang="en-US" sz="2400" dirty="0" smtClean="0">
                <a:latin typeface="Consolas" panose="020B0609020204030204" pitchFamily="49" charset="0"/>
                <a:cs typeface="Consolas" panose="020B0609020204030204" pitchFamily="49" charset="0"/>
              </a:rPr>
              <a:t>ws@csun.edu</a:t>
            </a:r>
          </a:p>
        </p:txBody>
      </p:sp>
      <p:sp>
        <p:nvSpPr>
          <p:cNvPr id="3076" name="Rectangle 2"/>
          <p:cNvSpPr txBox="1">
            <a:spLocks noChangeArrowheads="1"/>
          </p:cNvSpPr>
          <p:nvPr/>
        </p:nvSpPr>
        <p:spPr bwMode="auto">
          <a:xfrm>
            <a:off x="684213" y="1784350"/>
            <a:ext cx="777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2018 CSUN </a:t>
            </a:r>
            <a:r>
              <a:rPr lang="en-US" altLang="en-US" sz="2800" dirty="0" err="1" smtClean="0">
                <a:solidFill>
                  <a:schemeClr val="tx2"/>
                </a:solidFill>
                <a:latin typeface="Corbel" panose="020B0503020204020204" pitchFamily="34" charset="0"/>
                <a:ea typeface="Calibri" panose="020F0502020204030204" pitchFamily="34" charset="0"/>
                <a:cs typeface="Calibri" panose="020F0502020204030204" pitchFamily="34" charset="0"/>
              </a:rPr>
              <a:t>DataJam</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a:p>
            <a:pPr algn="r" eaLnBrk="1" hangingPunct="1">
              <a:spcBef>
                <a:spcPct val="0"/>
              </a:spcBef>
              <a:buFontTx/>
              <a:buNone/>
            </a:pPr>
            <a:r>
              <a:rPr lang="en-US" altLang="en-US" sz="2800" i="1" dirty="0">
                <a:solidFill>
                  <a:schemeClr val="tx2"/>
                </a:solidFill>
                <a:latin typeface="Corbel" panose="020B0503020204020204" pitchFamily="34" charset="0"/>
                <a:ea typeface="Calibri" panose="020F0502020204030204" pitchFamily="34" charset="0"/>
                <a:cs typeface="Calibri" panose="020F0502020204030204" pitchFamily="34" charset="0"/>
              </a:rPr>
              <a:t>CSU Northridge</a:t>
            </a:r>
          </a:p>
          <a:p>
            <a:pPr algn="r" eaLnBrk="1" hangingPunct="1">
              <a:spcBef>
                <a:spcPct val="0"/>
              </a:spcBef>
              <a:buFontTx/>
              <a:buNone/>
            </a:pPr>
            <a:r>
              <a:rPr lang="en-US" altLang="en-US" sz="2800" dirty="0" smtClean="0">
                <a:solidFill>
                  <a:schemeClr val="tx2"/>
                </a:solidFill>
                <a:latin typeface="Corbel" panose="020B0503020204020204" pitchFamily="34" charset="0"/>
                <a:ea typeface="Calibri" panose="020F0502020204030204" pitchFamily="34" charset="0"/>
                <a:cs typeface="Calibri" panose="020F0502020204030204" pitchFamily="34" charset="0"/>
              </a:rPr>
              <a:t>Friday, September 28, 2018</a:t>
            </a:r>
            <a:endParaRPr lang="en-US" altLang="en-US" sz="2800" dirty="0">
              <a:solidFill>
                <a:schemeClr val="tx2"/>
              </a:solidFill>
              <a:latin typeface="Corbel" panose="020B0503020204020204" pitchFamily="34" charset="0"/>
              <a:ea typeface="Calibri" panose="020F0502020204030204" pitchFamily="34" charset="0"/>
              <a:cs typeface="Calibri" panose="020F0502020204030204" pitchFamily="34" charset="0"/>
            </a:endParaRPr>
          </a:p>
        </p:txBody>
      </p:sp>
      <p:sp>
        <p:nvSpPr>
          <p:cNvPr id="3077" name="Rectangle 2"/>
          <p:cNvSpPr txBox="1">
            <a:spLocks noChangeArrowheads="1"/>
          </p:cNvSpPr>
          <p:nvPr/>
        </p:nvSpPr>
        <p:spPr bwMode="auto">
          <a:xfrm>
            <a:off x="387350" y="5817915"/>
            <a:ext cx="8382000" cy="80010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This p</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resentation is </a:t>
            </a:r>
            <a:r>
              <a:rPr lang="en-US" altLang="en-US" sz="2000" dirty="0">
                <a:solidFill>
                  <a:schemeClr val="tx2"/>
                </a:solidFill>
                <a:latin typeface="Consolas" panose="020B0609020204030204" pitchFamily="49" charset="0"/>
                <a:ea typeface="Calibri" panose="020F0502020204030204" pitchFamily="34" charset="0"/>
                <a:cs typeface="Calibri" panose="020F0502020204030204" pitchFamily="34" charset="0"/>
              </a:rPr>
              <a:t>available </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odp</a:t>
            </a:r>
            <a:r>
              <a:rPr lang="en-US" altLang="en-US" sz="2000" smtClean="0">
                <a:solidFill>
                  <a:schemeClr val="tx2"/>
                </a:solidFill>
                <a:latin typeface="Consolas" panose="020B0609020204030204" pitchFamily="49" charset="0"/>
                <a:ea typeface="Calibri" panose="020F0502020204030204" pitchFamily="34" charset="0"/>
                <a:cs typeface="Calibri" panose="020F0502020204030204" pitchFamily="34" charset="0"/>
              </a:rPr>
              <a:t>, .</a:t>
            </a:r>
            <a:r>
              <a:rPr lang="en-US" altLang="en-US" sz="2000" dirty="0" err="1" smtClean="0">
                <a:solidFill>
                  <a:schemeClr val="tx2"/>
                </a:solidFill>
                <a:latin typeface="Consolas" panose="020B0609020204030204" pitchFamily="49" charset="0"/>
                <a:ea typeface="Calibri" panose="020F0502020204030204" pitchFamily="34" charset="0"/>
                <a:cs typeface="Calibri" panose="020F0502020204030204" pitchFamily="34" charset="0"/>
              </a:rPr>
              <a:t>pptx</a:t>
            </a:r>
            <a:r>
              <a:rPr lang="en-US" altLang="en-US" sz="2000" dirty="0" smtClean="0">
                <a:solidFill>
                  <a:schemeClr val="tx2"/>
                </a:solidFill>
                <a:latin typeface="Consolas" panose="020B0609020204030204" pitchFamily="49" charset="0"/>
                <a:ea typeface="Calibri" panose="020F0502020204030204" pitchFamily="34" charset="0"/>
                <a:cs typeface="Calibri" panose="020F0502020204030204" pitchFamily="34" charset="0"/>
              </a:rPr>
              <a:t>, .pdf):</a:t>
            </a:r>
          </a:p>
          <a:p>
            <a:pPr algn="ctr" eaLnBrk="1" hangingPunct="1">
              <a:spcBef>
                <a:spcPct val="0"/>
              </a:spcBef>
              <a:buFontTx/>
              <a:buNone/>
            </a:pPr>
            <a:r>
              <a:rPr lang="en-US" altLang="en-US" sz="2000" b="1" dirty="0">
                <a:solidFill>
                  <a:schemeClr val="tx2"/>
                </a:solidFill>
                <a:latin typeface="Consolas" panose="020B0609020204030204" pitchFamily="49" charset="0"/>
                <a:ea typeface="Calibri" panose="020F0502020204030204" pitchFamily="34" charset="0"/>
                <a:cs typeface="Calibri" panose="020F0502020204030204" pitchFamily="34" charset="0"/>
              </a:rPr>
              <a:t>https://github.com/wsphd/datajam2018</a:t>
            </a:r>
            <a:endParaRPr lang="en-US" altLang="en-US" sz="2000" b="1" dirty="0">
              <a:solidFill>
                <a:schemeClr val="tx2"/>
              </a:solidFill>
              <a:latin typeface="Consolas" panose="020B0609020204030204" pitchFamily="49" charset="0"/>
              <a:cs typeface="Consolas" panose="020B0609020204030204" pitchFamily="49" charset="0"/>
            </a:endParaRP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24000"/>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xEl>
                                              <p:pRg st="0" end="0"/>
                                            </p:txEl>
                                          </p:spTgt>
                                        </p:tgtEl>
                                        <p:attrNameLst>
                                          <p:attrName>style.visibility</p:attrName>
                                        </p:attrNameLst>
                                      </p:cBhvr>
                                      <p:to>
                                        <p:strVal val="visible"/>
                                      </p:to>
                                    </p:set>
                                    <p:animEffect transition="in" filter="fade">
                                      <p:cBhvr>
                                        <p:cTn id="10" dur="500"/>
                                        <p:tgtEl>
                                          <p:spTgt spid="307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Effect transition="in" filter="fade">
                                      <p:cBhvr>
                                        <p:cTn id="13" dur="500"/>
                                        <p:tgtEl>
                                          <p:spTgt spid="307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5">
                                            <p:txEl>
                                              <p:pRg st="2" end="2"/>
                                            </p:txEl>
                                          </p:spTgt>
                                        </p:tgtEl>
                                        <p:attrNameLst>
                                          <p:attrName>style.visibility</p:attrName>
                                        </p:attrNameLst>
                                      </p:cBhvr>
                                      <p:to>
                                        <p:strVal val="visible"/>
                                      </p:to>
                                    </p:set>
                                    <p:animEffect transition="in" filter="fade">
                                      <p:cBhvr>
                                        <p:cTn id="16" dur="500"/>
                                        <p:tgtEl>
                                          <p:spTgt spid="307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Effect transition="in" filter="fade">
                                      <p:cBhvr>
                                        <p:cTn id="19" dur="500"/>
                                        <p:tgtEl>
                                          <p:spTgt spid="307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76"/>
                                        </p:tgtEl>
                                        <p:attrNameLst>
                                          <p:attrName>style.visibility</p:attrName>
                                        </p:attrNameLst>
                                      </p:cBhvr>
                                      <p:to>
                                        <p:strVal val="visible"/>
                                      </p:to>
                                    </p:set>
                                    <p:animEffect transition="in" filter="fade">
                                      <p:cBhvr>
                                        <p:cTn id="22" dur="500"/>
                                        <p:tgtEl>
                                          <p:spTgt spid="30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77"/>
                                        </p:tgtEl>
                                        <p:attrNameLst>
                                          <p:attrName>style.visibility</p:attrName>
                                        </p:attrNameLst>
                                      </p:cBhvr>
                                      <p:to>
                                        <p:strVal val="visible"/>
                                      </p:to>
                                    </p:set>
                                    <p:animEffect transition="in" filter="fade">
                                      <p:cBhvr>
                                        <p:cTn id="25" dur="500"/>
                                        <p:tgtEl>
                                          <p:spTgt spid="3077"/>
                                        </p:tgtEl>
                                      </p:cBhvr>
                                    </p:animEffect>
                                  </p:childTnLst>
                                </p:cTn>
                              </p:par>
                              <p:par>
                                <p:cTn id="26" presetID="10" presetClass="entr" presetSubtype="0" fill="hold" nodeType="with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P spid="3076" grpId="0"/>
      <p:bldP spid="30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Tensions</a:t>
            </a:r>
            <a:endParaRPr lang="en-US" dirty="0"/>
          </a:p>
        </p:txBody>
      </p:sp>
      <p:sp>
        <p:nvSpPr>
          <p:cNvPr id="3" name="Content Placeholder 2"/>
          <p:cNvSpPr>
            <a:spLocks noGrp="1"/>
          </p:cNvSpPr>
          <p:nvPr>
            <p:ph idx="1"/>
          </p:nvPr>
        </p:nvSpPr>
        <p:spPr>
          <a:xfrm>
            <a:off x="838200" y="1600201"/>
            <a:ext cx="1752600" cy="457199"/>
          </a:xfrm>
        </p:spPr>
        <p:txBody>
          <a:bodyPr/>
          <a:lstStyle/>
          <a:p>
            <a:pPr marL="0" indent="0" algn="ctr">
              <a:buNone/>
            </a:pPr>
            <a:r>
              <a:rPr lang="en-US" sz="2400" dirty="0" smtClean="0"/>
              <a:t>Analytics</a:t>
            </a:r>
            <a:endParaRPr lang="en-US" sz="2000" dirty="0" smtClean="0"/>
          </a:p>
        </p:txBody>
      </p:sp>
      <p:sp>
        <p:nvSpPr>
          <p:cNvPr id="4" name="Slide Number Placeholder 3"/>
          <p:cNvSpPr>
            <a:spLocks noGrp="1"/>
          </p:cNvSpPr>
          <p:nvPr>
            <p:ph type="sldNum" sz="quarter" idx="12"/>
          </p:nvPr>
        </p:nvSpPr>
        <p:spPr/>
        <p:txBody>
          <a:bodyPr/>
          <a:lstStyle/>
          <a:p>
            <a:pPr algn="ctr">
              <a:defRPr/>
            </a:pPr>
            <a:fld id="{CD61FD94-992F-4CB2-AF3E-ECFB9D8DC22A}" type="slidenum">
              <a:rPr lang="en-US" altLang="en-US" smtClean="0"/>
              <a:pPr algn="ctr">
                <a:defRPr/>
              </a:pPr>
              <a:t>10</a:t>
            </a:fld>
            <a:endParaRPr lang="en-US" altLang="en-US" dirty="0"/>
          </a:p>
        </p:txBody>
      </p:sp>
      <p:cxnSp>
        <p:nvCxnSpPr>
          <p:cNvPr id="6" name="Straight Arrow Connector 5"/>
          <p:cNvCxnSpPr/>
          <p:nvPr/>
        </p:nvCxnSpPr>
        <p:spPr>
          <a:xfrm>
            <a:off x="3657600" y="1828800"/>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bwMode="auto">
          <a:xfrm>
            <a:off x="6286500" y="160020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Automation</a:t>
            </a:r>
            <a:endParaRPr lang="en-US" sz="2000" kern="0" dirty="0" smtClean="0"/>
          </a:p>
          <a:p>
            <a:pPr marL="0" indent="0" algn="ctr">
              <a:buFontTx/>
              <a:buNone/>
            </a:pPr>
            <a:r>
              <a:rPr lang="en-US" sz="2000" kern="0" dirty="0" smtClean="0"/>
              <a:t> </a:t>
            </a:r>
          </a:p>
        </p:txBody>
      </p:sp>
      <p:sp>
        <p:nvSpPr>
          <p:cNvPr id="9" name="Content Placeholder 2"/>
          <p:cNvSpPr txBox="1">
            <a:spLocks/>
          </p:cNvSpPr>
          <p:nvPr/>
        </p:nvSpPr>
        <p:spPr bwMode="auto">
          <a:xfrm>
            <a:off x="838200" y="206678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Explanation</a:t>
            </a:r>
            <a:endParaRPr lang="en-US" sz="2000" kern="0" dirty="0" smtClean="0"/>
          </a:p>
        </p:txBody>
      </p:sp>
      <p:cxnSp>
        <p:nvCxnSpPr>
          <p:cNvPr id="10" name="Straight Arrow Connector 9"/>
          <p:cNvCxnSpPr/>
          <p:nvPr/>
        </p:nvCxnSpPr>
        <p:spPr>
          <a:xfrm>
            <a:off x="3657600" y="2295380"/>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286500" y="2066781"/>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Prediction</a:t>
            </a:r>
            <a:endParaRPr lang="en-US" sz="2000" kern="0" dirty="0" smtClean="0"/>
          </a:p>
          <a:p>
            <a:pPr marL="0" indent="0" algn="ctr">
              <a:buFontTx/>
              <a:buNone/>
            </a:pPr>
            <a:r>
              <a:rPr lang="en-US" sz="2000" kern="0" dirty="0" smtClean="0"/>
              <a:t> </a:t>
            </a:r>
          </a:p>
        </p:txBody>
      </p:sp>
      <p:sp>
        <p:nvSpPr>
          <p:cNvPr id="12" name="Content Placeholder 2"/>
          <p:cNvSpPr txBox="1">
            <a:spLocks/>
          </p:cNvSpPr>
          <p:nvPr/>
        </p:nvSpPr>
        <p:spPr bwMode="auto">
          <a:xfrm>
            <a:off x="838200" y="2528185"/>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Desktop</a:t>
            </a:r>
            <a:endParaRPr lang="en-US" sz="2000" kern="0" dirty="0" smtClean="0"/>
          </a:p>
        </p:txBody>
      </p:sp>
      <p:cxnSp>
        <p:nvCxnSpPr>
          <p:cNvPr id="13" name="Straight Arrow Connector 12"/>
          <p:cNvCxnSpPr/>
          <p:nvPr/>
        </p:nvCxnSpPr>
        <p:spPr>
          <a:xfrm>
            <a:off x="3657600" y="2756784"/>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bwMode="auto">
          <a:xfrm>
            <a:off x="6286500" y="2528185"/>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Cloud</a:t>
            </a:r>
            <a:endParaRPr lang="en-US" sz="2000" kern="0" dirty="0" smtClean="0"/>
          </a:p>
          <a:p>
            <a:pPr marL="0" indent="0" algn="ctr">
              <a:buFontTx/>
              <a:buNone/>
            </a:pPr>
            <a:r>
              <a:rPr lang="en-US" sz="2000" kern="0" dirty="0" smtClean="0"/>
              <a:t> </a:t>
            </a:r>
          </a:p>
        </p:txBody>
      </p:sp>
      <p:sp>
        <p:nvSpPr>
          <p:cNvPr id="15" name="Content Placeholder 2"/>
          <p:cNvSpPr txBox="1">
            <a:spLocks/>
          </p:cNvSpPr>
          <p:nvPr/>
        </p:nvSpPr>
        <p:spPr bwMode="auto">
          <a:xfrm>
            <a:off x="838200" y="298958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Base R</a:t>
            </a:r>
            <a:endParaRPr lang="en-US" sz="2000" kern="0" dirty="0" smtClean="0"/>
          </a:p>
        </p:txBody>
      </p:sp>
      <p:cxnSp>
        <p:nvCxnSpPr>
          <p:cNvPr id="16" name="Straight Arrow Connector 15"/>
          <p:cNvCxnSpPr/>
          <p:nvPr/>
        </p:nvCxnSpPr>
        <p:spPr>
          <a:xfrm>
            <a:off x="3657600" y="3218188"/>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bwMode="auto">
          <a:xfrm>
            <a:off x="6286500" y="298958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err="1" smtClean="0"/>
              <a:t>Tidyverse</a:t>
            </a:r>
            <a:endParaRPr lang="en-US" sz="2000" kern="0" dirty="0" smtClean="0"/>
          </a:p>
          <a:p>
            <a:pPr marL="0" indent="0" algn="ctr">
              <a:buFontTx/>
              <a:buNone/>
            </a:pPr>
            <a:r>
              <a:rPr lang="en-US" sz="2000" kern="0" dirty="0" smtClean="0"/>
              <a:t> </a:t>
            </a:r>
          </a:p>
        </p:txBody>
      </p:sp>
      <p:sp>
        <p:nvSpPr>
          <p:cNvPr id="18" name="Content Placeholder 2"/>
          <p:cNvSpPr txBox="1">
            <a:spLocks/>
          </p:cNvSpPr>
          <p:nvPr/>
        </p:nvSpPr>
        <p:spPr bwMode="auto">
          <a:xfrm>
            <a:off x="838200" y="34278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SQL</a:t>
            </a:r>
            <a:endParaRPr lang="en-US" sz="2000" kern="0" dirty="0" smtClean="0"/>
          </a:p>
        </p:txBody>
      </p:sp>
      <p:cxnSp>
        <p:nvCxnSpPr>
          <p:cNvPr id="19" name="Straight Arrow Connector 18"/>
          <p:cNvCxnSpPr/>
          <p:nvPr/>
        </p:nvCxnSpPr>
        <p:spPr>
          <a:xfrm>
            <a:off x="3657600" y="365644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bwMode="auto">
          <a:xfrm>
            <a:off x="6286500" y="34278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Spark</a:t>
            </a:r>
            <a:endParaRPr lang="en-US" sz="2000" kern="0" dirty="0" smtClean="0"/>
          </a:p>
          <a:p>
            <a:pPr marL="0" indent="0" algn="ctr">
              <a:buFontTx/>
              <a:buNone/>
            </a:pPr>
            <a:r>
              <a:rPr lang="en-US" sz="2000" kern="0" dirty="0" smtClean="0"/>
              <a:t> </a:t>
            </a:r>
          </a:p>
        </p:txBody>
      </p:sp>
      <p:sp>
        <p:nvSpPr>
          <p:cNvPr id="21" name="Content Placeholder 2"/>
          <p:cNvSpPr txBox="1">
            <a:spLocks/>
          </p:cNvSpPr>
          <p:nvPr/>
        </p:nvSpPr>
        <p:spPr bwMode="auto">
          <a:xfrm>
            <a:off x="838200" y="386610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Equation</a:t>
            </a:r>
            <a:endParaRPr lang="en-US" sz="2000" kern="0" dirty="0" smtClean="0"/>
          </a:p>
        </p:txBody>
      </p:sp>
      <p:cxnSp>
        <p:nvCxnSpPr>
          <p:cNvPr id="22" name="Straight Arrow Connector 21"/>
          <p:cNvCxnSpPr/>
          <p:nvPr/>
        </p:nvCxnSpPr>
        <p:spPr>
          <a:xfrm>
            <a:off x="3657600" y="4094701"/>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bwMode="auto">
          <a:xfrm>
            <a:off x="6286500" y="386610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Algorithm</a:t>
            </a:r>
            <a:endParaRPr lang="en-US" sz="2000" kern="0" dirty="0" smtClean="0"/>
          </a:p>
          <a:p>
            <a:pPr marL="0" indent="0" algn="ctr">
              <a:buFontTx/>
              <a:buNone/>
            </a:pPr>
            <a:r>
              <a:rPr lang="en-US" sz="2000" kern="0" dirty="0" smtClean="0"/>
              <a:t> </a:t>
            </a:r>
          </a:p>
        </p:txBody>
      </p:sp>
      <p:sp>
        <p:nvSpPr>
          <p:cNvPr id="24" name="Content Placeholder 2"/>
          <p:cNvSpPr txBox="1">
            <a:spLocks/>
          </p:cNvSpPr>
          <p:nvPr/>
        </p:nvSpPr>
        <p:spPr bwMode="auto">
          <a:xfrm>
            <a:off x="457200" y="4285416"/>
            <a:ext cx="2514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Hypothesis-driven</a:t>
            </a:r>
            <a:endParaRPr lang="en-US" sz="2000" kern="0" dirty="0" smtClean="0"/>
          </a:p>
        </p:txBody>
      </p:sp>
      <p:cxnSp>
        <p:nvCxnSpPr>
          <p:cNvPr id="25" name="Straight Arrow Connector 24"/>
          <p:cNvCxnSpPr/>
          <p:nvPr/>
        </p:nvCxnSpPr>
        <p:spPr>
          <a:xfrm>
            <a:off x="3657600" y="451401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bwMode="auto">
          <a:xfrm>
            <a:off x="5981700" y="4285416"/>
            <a:ext cx="23622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Discovery-driven</a:t>
            </a:r>
            <a:endParaRPr lang="en-US" sz="2000" kern="0" dirty="0" smtClean="0"/>
          </a:p>
          <a:p>
            <a:pPr marL="0" indent="0" algn="ctr">
              <a:buFontTx/>
              <a:buNone/>
            </a:pPr>
            <a:r>
              <a:rPr lang="en-US" sz="2000" kern="0" dirty="0" smtClean="0"/>
              <a:t> </a:t>
            </a:r>
          </a:p>
        </p:txBody>
      </p:sp>
      <p:sp>
        <p:nvSpPr>
          <p:cNvPr id="27" name="Content Placeholder 2"/>
          <p:cNvSpPr txBox="1">
            <a:spLocks/>
          </p:cNvSpPr>
          <p:nvPr/>
        </p:nvSpPr>
        <p:spPr bwMode="auto">
          <a:xfrm>
            <a:off x="838200" y="473611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Bias</a:t>
            </a:r>
            <a:endParaRPr lang="en-US" sz="2000" kern="0" dirty="0" smtClean="0"/>
          </a:p>
        </p:txBody>
      </p:sp>
      <p:cxnSp>
        <p:nvCxnSpPr>
          <p:cNvPr id="28" name="Straight Arrow Connector 27"/>
          <p:cNvCxnSpPr/>
          <p:nvPr/>
        </p:nvCxnSpPr>
        <p:spPr>
          <a:xfrm>
            <a:off x="3657600" y="4964718"/>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bwMode="auto">
          <a:xfrm>
            <a:off x="6286500" y="4736119"/>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Variance</a:t>
            </a:r>
            <a:endParaRPr lang="en-US" sz="2000" kern="0" dirty="0" smtClean="0"/>
          </a:p>
          <a:p>
            <a:pPr marL="0" indent="0" algn="ctr">
              <a:buFontTx/>
              <a:buNone/>
            </a:pPr>
            <a:r>
              <a:rPr lang="en-US" sz="2000" kern="0" dirty="0" smtClean="0"/>
              <a:t> </a:t>
            </a:r>
          </a:p>
        </p:txBody>
      </p:sp>
      <p:sp>
        <p:nvSpPr>
          <p:cNvPr id="30" name="Content Placeholder 2"/>
          <p:cNvSpPr txBox="1">
            <a:spLocks/>
          </p:cNvSpPr>
          <p:nvPr/>
        </p:nvSpPr>
        <p:spPr bwMode="auto">
          <a:xfrm>
            <a:off x="647700" y="5174376"/>
            <a:ext cx="2133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i="1" kern="0" dirty="0" smtClean="0"/>
              <a:t>Precision/Recall</a:t>
            </a:r>
            <a:endParaRPr lang="en-US" sz="2000" kern="0" dirty="0" smtClean="0"/>
          </a:p>
        </p:txBody>
      </p:sp>
      <p:cxnSp>
        <p:nvCxnSpPr>
          <p:cNvPr id="31" name="Straight Arrow Connector 30"/>
          <p:cNvCxnSpPr/>
          <p:nvPr/>
        </p:nvCxnSpPr>
        <p:spPr>
          <a:xfrm>
            <a:off x="3657600" y="540297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bwMode="auto">
          <a:xfrm>
            <a:off x="5791200" y="5174376"/>
            <a:ext cx="27432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Specificity/Accuracy</a:t>
            </a:r>
            <a:endParaRPr lang="en-US" sz="2000" kern="0" dirty="0" smtClean="0"/>
          </a:p>
          <a:p>
            <a:pPr marL="0" indent="0" algn="ctr">
              <a:buFontTx/>
              <a:buNone/>
            </a:pPr>
            <a:r>
              <a:rPr lang="en-US" sz="2000" kern="0" dirty="0" smtClean="0"/>
              <a:t> </a:t>
            </a:r>
          </a:p>
        </p:txBody>
      </p:sp>
      <p:sp>
        <p:nvSpPr>
          <p:cNvPr id="33" name="Content Placeholder 2"/>
          <p:cNvSpPr txBox="1">
            <a:spLocks/>
          </p:cNvSpPr>
          <p:nvPr/>
        </p:nvSpPr>
        <p:spPr bwMode="auto">
          <a:xfrm>
            <a:off x="838200" y="561263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i="1" kern="0" dirty="0"/>
              <a:t>p</a:t>
            </a:r>
            <a:r>
              <a:rPr lang="en-US" sz="2400" kern="0" dirty="0" smtClean="0"/>
              <a:t>-value</a:t>
            </a:r>
            <a:endParaRPr lang="en-US" sz="2000" kern="0" dirty="0" smtClean="0"/>
          </a:p>
        </p:txBody>
      </p:sp>
      <p:cxnSp>
        <p:nvCxnSpPr>
          <p:cNvPr id="34" name="Straight Arrow Connector 33"/>
          <p:cNvCxnSpPr/>
          <p:nvPr/>
        </p:nvCxnSpPr>
        <p:spPr>
          <a:xfrm>
            <a:off x="3657600" y="5841231"/>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bwMode="auto">
          <a:xfrm>
            <a:off x="6286500" y="5612632"/>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smtClean="0"/>
              <a:t>fit</a:t>
            </a:r>
          </a:p>
          <a:p>
            <a:pPr marL="0" indent="0" algn="ctr">
              <a:buFontTx/>
              <a:buNone/>
            </a:pPr>
            <a:r>
              <a:rPr lang="en-US" sz="2000" kern="0" dirty="0" smtClean="0"/>
              <a:t> </a:t>
            </a:r>
          </a:p>
        </p:txBody>
      </p:sp>
      <p:sp>
        <p:nvSpPr>
          <p:cNvPr id="36" name="Content Placeholder 2"/>
          <p:cNvSpPr txBox="1">
            <a:spLocks/>
          </p:cNvSpPr>
          <p:nvPr/>
        </p:nvSpPr>
        <p:spPr bwMode="auto">
          <a:xfrm>
            <a:off x="838200" y="60319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2400" kern="0" dirty="0" smtClean="0"/>
              <a:t>Frequentist</a:t>
            </a:r>
            <a:endParaRPr lang="en-US" sz="2000" kern="0" dirty="0"/>
          </a:p>
          <a:p>
            <a:pPr marL="0" indent="0" algn="ctr">
              <a:buFontTx/>
              <a:buNone/>
            </a:pPr>
            <a:endParaRPr lang="en-US" sz="2000" kern="0" dirty="0" smtClean="0"/>
          </a:p>
        </p:txBody>
      </p:sp>
      <p:cxnSp>
        <p:nvCxnSpPr>
          <p:cNvPr id="37" name="Straight Arrow Connector 36"/>
          <p:cNvCxnSpPr/>
          <p:nvPr/>
        </p:nvCxnSpPr>
        <p:spPr>
          <a:xfrm>
            <a:off x="3657600" y="6260545"/>
            <a:ext cx="1828800" cy="0"/>
          </a:xfrm>
          <a:prstGeom prst="straightConnector1">
            <a:avLst/>
          </a:prstGeom>
          <a:ln w="25400">
            <a:solidFill>
              <a:schemeClr val="bg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bwMode="auto">
          <a:xfrm>
            <a:off x="6286500" y="6031946"/>
            <a:ext cx="1752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sz="2400" kern="0" dirty="0"/>
              <a:t>Bayesian</a:t>
            </a:r>
            <a:r>
              <a:rPr lang="en-US" sz="2000" kern="0" dirty="0" smtClean="0"/>
              <a:t> </a:t>
            </a:r>
          </a:p>
        </p:txBody>
      </p:sp>
    </p:spTree>
    <p:extLst>
      <p:ext uri="{BB962C8B-B14F-4D97-AF65-F5344CB8AC3E}">
        <p14:creationId xmlns:p14="http://schemas.microsoft.com/office/powerpoint/2010/main" val="10062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nodeType="withEffect">
                                  <p:stCondLst>
                                    <p:cond delay="100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100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100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nodeType="withEffect">
                                  <p:stCondLst>
                                    <p:cond delay="100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grpId="0" nodeType="withEffect">
                                  <p:stCondLst>
                                    <p:cond delay="100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100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100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100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grpId="0" nodeType="afterEffect">
                                  <p:stCondLst>
                                    <p:cond delay="100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100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1000"/>
                                  </p:stCondLst>
                                  <p:childTnLst>
                                    <p:set>
                                      <p:cBhvr>
                                        <p:cTn id="41" dur="1" fill="hold">
                                          <p:stCondLst>
                                            <p:cond delay="0"/>
                                          </p:stCondLst>
                                        </p:cTn>
                                        <p:tgtEl>
                                          <p:spTgt spid="20"/>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grpId="0" nodeType="afterEffect">
                                  <p:stCondLst>
                                    <p:cond delay="100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100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1000"/>
                                  </p:stCondLst>
                                  <p:childTnLst>
                                    <p:set>
                                      <p:cBhvr>
                                        <p:cTn id="48" dur="1" fill="hold">
                                          <p:stCondLst>
                                            <p:cond delay="0"/>
                                          </p:stCondLst>
                                        </p:cTn>
                                        <p:tgtEl>
                                          <p:spTgt spid="23"/>
                                        </p:tgtEl>
                                        <p:attrNameLst>
                                          <p:attrName>style.visibility</p:attrName>
                                        </p:attrNameLst>
                                      </p:cBhvr>
                                      <p:to>
                                        <p:strVal val="visible"/>
                                      </p:to>
                                    </p:set>
                                  </p:childTnLst>
                                </p:cTn>
                              </p:par>
                            </p:childTnLst>
                          </p:cTn>
                        </p:par>
                        <p:par>
                          <p:cTn id="49" fill="hold">
                            <p:stCondLst>
                              <p:cond delay="6000"/>
                            </p:stCondLst>
                            <p:childTnLst>
                              <p:par>
                                <p:cTn id="50" presetID="1" presetClass="entr" presetSubtype="0" fill="hold" grpId="0" nodeType="afterEffect">
                                  <p:stCondLst>
                                    <p:cond delay="100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nodeType="withEffect">
                                  <p:stCondLst>
                                    <p:cond delay="100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grpId="0" nodeType="withEffect">
                                  <p:stCondLst>
                                    <p:cond delay="1000"/>
                                  </p:stCondLst>
                                  <p:childTnLst>
                                    <p:set>
                                      <p:cBhvr>
                                        <p:cTn id="55" dur="1" fill="hold">
                                          <p:stCondLst>
                                            <p:cond delay="0"/>
                                          </p:stCondLst>
                                        </p:cTn>
                                        <p:tgtEl>
                                          <p:spTgt spid="26"/>
                                        </p:tgtEl>
                                        <p:attrNameLst>
                                          <p:attrName>style.visibility</p:attrName>
                                        </p:attrNameLst>
                                      </p:cBhvr>
                                      <p:to>
                                        <p:strVal val="visible"/>
                                      </p:to>
                                    </p:set>
                                  </p:childTnLst>
                                </p:cTn>
                              </p:par>
                            </p:childTnLst>
                          </p:cTn>
                        </p:par>
                        <p:par>
                          <p:cTn id="56" fill="hold">
                            <p:stCondLst>
                              <p:cond delay="7000"/>
                            </p:stCondLst>
                            <p:childTnLst>
                              <p:par>
                                <p:cTn id="57" presetID="1" presetClass="entr" presetSubtype="0" fill="hold" grpId="0" nodeType="afterEffect">
                                  <p:stCondLst>
                                    <p:cond delay="100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100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1000"/>
                                  </p:stCondLst>
                                  <p:childTnLst>
                                    <p:set>
                                      <p:cBhvr>
                                        <p:cTn id="62" dur="1" fill="hold">
                                          <p:stCondLst>
                                            <p:cond delay="0"/>
                                          </p:stCondLst>
                                        </p:cTn>
                                        <p:tgtEl>
                                          <p:spTgt spid="29"/>
                                        </p:tgtEl>
                                        <p:attrNameLst>
                                          <p:attrName>style.visibility</p:attrName>
                                        </p:attrNameLst>
                                      </p:cBhvr>
                                      <p:to>
                                        <p:strVal val="visible"/>
                                      </p:to>
                                    </p:set>
                                  </p:childTnLst>
                                </p:cTn>
                              </p:par>
                            </p:childTnLst>
                          </p:cTn>
                        </p:par>
                        <p:par>
                          <p:cTn id="63" fill="hold">
                            <p:stCondLst>
                              <p:cond delay="8000"/>
                            </p:stCondLst>
                            <p:childTnLst>
                              <p:par>
                                <p:cTn id="64" presetID="1" presetClass="entr" presetSubtype="0" fill="hold" grpId="0" nodeType="afterEffect">
                                  <p:stCondLst>
                                    <p:cond delay="1000"/>
                                  </p:stCondLst>
                                  <p:childTnLst>
                                    <p:set>
                                      <p:cBhvr>
                                        <p:cTn id="65" dur="1" fill="hold">
                                          <p:stCondLst>
                                            <p:cond delay="0"/>
                                          </p:stCondLst>
                                        </p:cTn>
                                        <p:tgtEl>
                                          <p:spTgt spid="30"/>
                                        </p:tgtEl>
                                        <p:attrNameLst>
                                          <p:attrName>style.visibility</p:attrName>
                                        </p:attrNameLst>
                                      </p:cBhvr>
                                      <p:to>
                                        <p:strVal val="visible"/>
                                      </p:to>
                                    </p:set>
                                  </p:childTnLst>
                                </p:cTn>
                              </p:par>
                              <p:par>
                                <p:cTn id="66" presetID="1" presetClass="entr" presetSubtype="0" fill="hold" nodeType="withEffect">
                                  <p:stCondLst>
                                    <p:cond delay="100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1000"/>
                                  </p:stCondLst>
                                  <p:childTnLst>
                                    <p:set>
                                      <p:cBhvr>
                                        <p:cTn id="69" dur="1" fill="hold">
                                          <p:stCondLst>
                                            <p:cond delay="0"/>
                                          </p:stCondLst>
                                        </p:cTn>
                                        <p:tgtEl>
                                          <p:spTgt spid="32"/>
                                        </p:tgtEl>
                                        <p:attrNameLst>
                                          <p:attrName>style.visibility</p:attrName>
                                        </p:attrNameLst>
                                      </p:cBhvr>
                                      <p:to>
                                        <p:strVal val="visible"/>
                                      </p:to>
                                    </p:set>
                                  </p:childTnLst>
                                </p:cTn>
                              </p:par>
                            </p:childTnLst>
                          </p:cTn>
                        </p:par>
                        <p:par>
                          <p:cTn id="70" fill="hold">
                            <p:stCondLst>
                              <p:cond delay="9000"/>
                            </p:stCondLst>
                            <p:childTnLst>
                              <p:par>
                                <p:cTn id="71" presetID="1" presetClass="entr" presetSubtype="0" fill="hold" grpId="0" nodeType="afterEffect">
                                  <p:stCondLst>
                                    <p:cond delay="100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100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1000"/>
                                  </p:stCondLst>
                                  <p:childTnLst>
                                    <p:set>
                                      <p:cBhvr>
                                        <p:cTn id="76" dur="1" fill="hold">
                                          <p:stCondLst>
                                            <p:cond delay="0"/>
                                          </p:stCondLst>
                                        </p:cTn>
                                        <p:tgtEl>
                                          <p:spTgt spid="35"/>
                                        </p:tgtEl>
                                        <p:attrNameLst>
                                          <p:attrName>style.visibility</p:attrName>
                                        </p:attrNameLst>
                                      </p:cBhvr>
                                      <p:to>
                                        <p:strVal val="visible"/>
                                      </p:to>
                                    </p:set>
                                  </p:childTnLst>
                                </p:cTn>
                              </p:par>
                            </p:childTnLst>
                          </p:cTn>
                        </p:par>
                        <p:par>
                          <p:cTn id="77" fill="hold">
                            <p:stCondLst>
                              <p:cond delay="10000"/>
                            </p:stCondLst>
                            <p:childTnLst>
                              <p:par>
                                <p:cTn id="78" presetID="1" presetClass="entr" presetSubtype="0" fill="hold" grpId="0" nodeType="afterEffect">
                                  <p:stCondLst>
                                    <p:cond delay="1000"/>
                                  </p:stCondLst>
                                  <p:childTnLst>
                                    <p:set>
                                      <p:cBhvr>
                                        <p:cTn id="79" dur="1" fill="hold">
                                          <p:stCondLst>
                                            <p:cond delay="0"/>
                                          </p:stCondLst>
                                        </p:cTn>
                                        <p:tgtEl>
                                          <p:spTgt spid="36"/>
                                        </p:tgtEl>
                                        <p:attrNameLst>
                                          <p:attrName>style.visibility</p:attrName>
                                        </p:attrNameLst>
                                      </p:cBhvr>
                                      <p:to>
                                        <p:strVal val="visible"/>
                                      </p:to>
                                    </p:set>
                                  </p:childTnLst>
                                </p:cTn>
                              </p:par>
                              <p:par>
                                <p:cTn id="80" presetID="1" presetClass="entr" presetSubtype="0" fill="hold" nodeType="withEffect">
                                  <p:stCondLst>
                                    <p:cond delay="1000"/>
                                  </p:stCondLst>
                                  <p:childTnLst>
                                    <p:set>
                                      <p:cBhvr>
                                        <p:cTn id="81" dur="1" fill="hold">
                                          <p:stCondLst>
                                            <p:cond delay="0"/>
                                          </p:stCondLst>
                                        </p:cTn>
                                        <p:tgtEl>
                                          <p:spTgt spid="37"/>
                                        </p:tgtEl>
                                        <p:attrNameLst>
                                          <p:attrName>style.visibility</p:attrName>
                                        </p:attrNameLst>
                                      </p:cBhvr>
                                      <p:to>
                                        <p:strVal val="visible"/>
                                      </p:to>
                                    </p:set>
                                  </p:childTnLst>
                                </p:cTn>
                              </p:par>
                              <p:par>
                                <p:cTn id="82" presetID="1" presetClass="entr" presetSubtype="0" fill="hold" grpId="0" nodeType="withEffect">
                                  <p:stCondLst>
                                    <p:cond delay="1000"/>
                                  </p:stCondLst>
                                  <p:childTnLst>
                                    <p:set>
                                      <p:cBhvr>
                                        <p:cTn id="8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P spid="11" grpId="0"/>
      <p:bldP spid="12" grpId="0"/>
      <p:bldP spid="14" grpId="0"/>
      <p:bldP spid="15" grpId="0"/>
      <p:bldP spid="17" grpId="0"/>
      <p:bldP spid="18" grpId="0"/>
      <p:bldP spid="20" grpId="0"/>
      <p:bldP spid="21" grpId="0"/>
      <p:bldP spid="23" grpId="0"/>
      <p:bldP spid="24" grpId="0"/>
      <p:bldP spid="26" grpId="0"/>
      <p:bldP spid="27" grpId="0"/>
      <p:bldP spid="29" grpId="0"/>
      <p:bldP spid="30" grpId="0"/>
      <p:bldP spid="32" grpId="0"/>
      <p:bldP spid="33" grpId="0"/>
      <p:bldP spid="35" grpId="0"/>
      <p:bldP spid="36"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Next-Generation Science Standards</a:t>
            </a:r>
            <a:endParaRPr lang="en-US" dirty="0"/>
          </a:p>
        </p:txBody>
      </p:sp>
      <p:sp>
        <p:nvSpPr>
          <p:cNvPr id="3" name="Content Placeholder 2"/>
          <p:cNvSpPr>
            <a:spLocks noGrp="1"/>
          </p:cNvSpPr>
          <p:nvPr>
            <p:ph idx="1"/>
          </p:nvPr>
        </p:nvSpPr>
        <p:spPr>
          <a:xfrm>
            <a:off x="457200" y="1600201"/>
            <a:ext cx="8229600" cy="723442"/>
          </a:xfrm>
        </p:spPr>
        <p:txBody>
          <a:bodyPr/>
          <a:lstStyle/>
          <a:p>
            <a:pPr marL="0" indent="0">
              <a:buNone/>
            </a:pPr>
            <a:r>
              <a:rPr lang="en-US" sz="2000" dirty="0" smtClean="0"/>
              <a:t>There are </a:t>
            </a:r>
            <a:r>
              <a:rPr lang="en-US" sz="2000" i="1" dirty="0" smtClean="0"/>
              <a:t>seven</a:t>
            </a:r>
            <a:r>
              <a:rPr lang="en-US" sz="2000" dirty="0" smtClean="0"/>
              <a:t> “cross-cutting” skills to support </a:t>
            </a:r>
            <a:r>
              <a:rPr lang="en-US" sz="2000" i="1" dirty="0" smtClean="0"/>
              <a:t>four</a:t>
            </a:r>
            <a:r>
              <a:rPr lang="en-US" sz="2000" dirty="0" smtClean="0"/>
              <a:t> core subject domains: Physical </a:t>
            </a:r>
            <a:r>
              <a:rPr lang="en-US" sz="2000" dirty="0"/>
              <a:t>Science, Life Science, Earth and Space Science, and </a:t>
            </a:r>
            <a:r>
              <a:rPr lang="en-US" sz="2000" dirty="0" smtClean="0"/>
              <a:t>Engineering.</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11</a:t>
            </a:fld>
            <a:endParaRPr lang="en-US" altLang="en-US"/>
          </a:p>
        </p:txBody>
      </p:sp>
      <p:sp>
        <p:nvSpPr>
          <p:cNvPr id="8" name="Slide Number Placeholder 3"/>
          <p:cNvSpPr txBox="1">
            <a:spLocks/>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CD61FD94-992F-4CB2-AF3E-ECFB9D8DC22A}" type="slidenum">
              <a:rPr lang="en-US" altLang="en-US" smtClean="0"/>
              <a:pPr>
                <a:defRPr/>
              </a:pPr>
              <a:t>11</a:t>
            </a:fld>
            <a:endParaRPr lang="en-US" altLang="en-US"/>
          </a:p>
        </p:txBody>
      </p:sp>
      <p:graphicFrame>
        <p:nvGraphicFramePr>
          <p:cNvPr id="9" name="Table 8"/>
          <p:cNvGraphicFramePr>
            <a:graphicFrameLocks noGrp="1"/>
          </p:cNvGraphicFramePr>
          <p:nvPr>
            <p:extLst>
              <p:ext uri="{D42A27DB-BD31-4B8C-83A1-F6EECF244321}">
                <p14:modId xmlns:p14="http://schemas.microsoft.com/office/powerpoint/2010/main" val="25164445"/>
              </p:ext>
            </p:extLst>
          </p:nvPr>
        </p:nvGraphicFramePr>
        <p:xfrm>
          <a:off x="436418" y="2667000"/>
          <a:ext cx="4125192" cy="3774440"/>
        </p:xfrm>
        <a:graphic>
          <a:graphicData uri="http://schemas.openxmlformats.org/drawingml/2006/table">
            <a:tbl>
              <a:tblPr firstRow="1" bandRow="1">
                <a:tableStyleId>{5940675A-B579-460E-94D1-54222C63F5DA}</a:tableStyleId>
              </a:tblPr>
              <a:tblGrid>
                <a:gridCol w="325582">
                  <a:extLst>
                    <a:ext uri="{9D8B030D-6E8A-4147-A177-3AD203B41FA5}">
                      <a16:colId xmlns:a16="http://schemas.microsoft.com/office/drawing/2014/main" val="895603078"/>
                    </a:ext>
                  </a:extLst>
                </a:gridCol>
                <a:gridCol w="3799610">
                  <a:extLst>
                    <a:ext uri="{9D8B030D-6E8A-4147-A177-3AD203B41FA5}">
                      <a16:colId xmlns:a16="http://schemas.microsoft.com/office/drawing/2014/main" val="358791916"/>
                    </a:ext>
                  </a:extLst>
                </a:gridCol>
              </a:tblGrid>
              <a:tr h="370840">
                <a:tc>
                  <a:txBody>
                    <a:bodyPr/>
                    <a:lstStyle/>
                    <a:p>
                      <a:endParaRPr lang="en-US" dirty="0"/>
                    </a:p>
                  </a:txBody>
                  <a:tcPr/>
                </a:tc>
                <a:tc>
                  <a:txBody>
                    <a:bodyPr/>
                    <a:lstStyle/>
                    <a:p>
                      <a:r>
                        <a:rPr lang="en-US" i="1" dirty="0" smtClean="0"/>
                        <a:t>Cross-cutting</a:t>
                      </a:r>
                      <a:r>
                        <a:rPr lang="en-US" dirty="0" smtClean="0"/>
                        <a:t> skill</a:t>
                      </a:r>
                      <a:endParaRPr lang="en-US" dirty="0"/>
                    </a:p>
                  </a:txBody>
                  <a:tcPr/>
                </a:tc>
                <a:extLst>
                  <a:ext uri="{0D108BD9-81ED-4DB2-BD59-A6C34878D82A}">
                    <a16:rowId xmlns:a16="http://schemas.microsoft.com/office/drawing/2014/main" val="3122374148"/>
                  </a:ext>
                </a:extLst>
              </a:tr>
              <a:tr h="370840">
                <a:tc>
                  <a:txBody>
                    <a:bodyPr/>
                    <a:lstStyle/>
                    <a:p>
                      <a:r>
                        <a:rPr lang="en-US" dirty="0" smtClean="0"/>
                        <a:t>1</a:t>
                      </a:r>
                      <a:endParaRPr lang="en-US" dirty="0"/>
                    </a:p>
                  </a:txBody>
                  <a:tcPr/>
                </a:tc>
                <a:tc>
                  <a:txBody>
                    <a:bodyPr/>
                    <a:lstStyle/>
                    <a:p>
                      <a:r>
                        <a:rPr lang="en-US" dirty="0" smtClean="0"/>
                        <a:t>Patterns</a:t>
                      </a:r>
                    </a:p>
                    <a:p>
                      <a:endParaRPr lang="en-US" dirty="0"/>
                    </a:p>
                  </a:txBody>
                  <a:tcPr/>
                </a:tc>
                <a:extLst>
                  <a:ext uri="{0D108BD9-81ED-4DB2-BD59-A6C34878D82A}">
                    <a16:rowId xmlns:a16="http://schemas.microsoft.com/office/drawing/2014/main" val="2913002989"/>
                  </a:ext>
                </a:extLst>
              </a:tr>
              <a:tr h="370840">
                <a:tc>
                  <a:txBody>
                    <a:bodyPr/>
                    <a:lstStyle/>
                    <a:p>
                      <a:r>
                        <a:rPr lang="en-US" dirty="0" smtClean="0"/>
                        <a:t>2</a:t>
                      </a:r>
                      <a:endParaRPr lang="en-US" dirty="0"/>
                    </a:p>
                  </a:txBody>
                  <a:tcPr/>
                </a:tc>
                <a:tc>
                  <a:txBody>
                    <a:bodyPr/>
                    <a:lstStyle/>
                    <a:p>
                      <a:r>
                        <a:rPr lang="en-US" dirty="0" smtClean="0"/>
                        <a:t>Cause and Effect</a:t>
                      </a:r>
                      <a:endParaRPr lang="en-US" dirty="0"/>
                    </a:p>
                  </a:txBody>
                  <a:tcPr/>
                </a:tc>
                <a:extLst>
                  <a:ext uri="{0D108BD9-81ED-4DB2-BD59-A6C34878D82A}">
                    <a16:rowId xmlns:a16="http://schemas.microsoft.com/office/drawing/2014/main" val="1904339343"/>
                  </a:ext>
                </a:extLst>
              </a:tr>
              <a:tr h="370840">
                <a:tc>
                  <a:txBody>
                    <a:bodyPr/>
                    <a:lstStyle/>
                    <a:p>
                      <a:r>
                        <a:rPr lang="en-US" dirty="0" smtClean="0"/>
                        <a:t>3</a:t>
                      </a:r>
                      <a:endParaRPr lang="en-US" dirty="0"/>
                    </a:p>
                  </a:txBody>
                  <a:tcPr/>
                </a:tc>
                <a:tc>
                  <a:txBody>
                    <a:bodyPr/>
                    <a:lstStyle/>
                    <a:p>
                      <a:r>
                        <a:rPr lang="en-US" dirty="0" smtClean="0"/>
                        <a:t>Scale,</a:t>
                      </a:r>
                      <a:r>
                        <a:rPr lang="en-US" baseline="0" dirty="0" smtClean="0"/>
                        <a:t> Proportion, and Quantity</a:t>
                      </a:r>
                      <a:endParaRPr lang="en-US" dirty="0"/>
                    </a:p>
                  </a:txBody>
                  <a:tcPr/>
                </a:tc>
                <a:extLst>
                  <a:ext uri="{0D108BD9-81ED-4DB2-BD59-A6C34878D82A}">
                    <a16:rowId xmlns:a16="http://schemas.microsoft.com/office/drawing/2014/main" val="166309021"/>
                  </a:ext>
                </a:extLst>
              </a:tr>
              <a:tr h="370840">
                <a:tc>
                  <a:txBody>
                    <a:bodyPr/>
                    <a:lstStyle/>
                    <a:p>
                      <a:r>
                        <a:rPr lang="en-US" dirty="0" smtClean="0"/>
                        <a:t>4</a:t>
                      </a:r>
                      <a:endParaRPr lang="en-US" dirty="0"/>
                    </a:p>
                  </a:txBody>
                  <a:tcPr/>
                </a:tc>
                <a:tc>
                  <a:txBody>
                    <a:bodyPr/>
                    <a:lstStyle/>
                    <a:p>
                      <a:r>
                        <a:rPr lang="en-US" dirty="0" smtClean="0"/>
                        <a:t>Systems and System Models</a:t>
                      </a:r>
                      <a:endParaRPr lang="en-US" dirty="0"/>
                    </a:p>
                  </a:txBody>
                  <a:tcPr/>
                </a:tc>
                <a:extLst>
                  <a:ext uri="{0D108BD9-81ED-4DB2-BD59-A6C34878D82A}">
                    <a16:rowId xmlns:a16="http://schemas.microsoft.com/office/drawing/2014/main" val="3388424581"/>
                  </a:ext>
                </a:extLst>
              </a:tr>
              <a:tr h="370840">
                <a:tc>
                  <a:txBody>
                    <a:bodyPr/>
                    <a:lstStyle/>
                    <a:p>
                      <a:r>
                        <a:rPr lang="en-US" dirty="0" smtClean="0"/>
                        <a:t>5</a:t>
                      </a:r>
                      <a:endParaRPr lang="en-US" dirty="0"/>
                    </a:p>
                  </a:txBody>
                  <a:tcPr/>
                </a:tc>
                <a:tc>
                  <a:txBody>
                    <a:bodyPr/>
                    <a:lstStyle/>
                    <a:p>
                      <a:r>
                        <a:rPr lang="en-US" dirty="0" smtClean="0"/>
                        <a:t>Energy and Matter</a:t>
                      </a:r>
                    </a:p>
                    <a:p>
                      <a:endParaRPr lang="en-US" dirty="0"/>
                    </a:p>
                  </a:txBody>
                  <a:tcPr/>
                </a:tc>
                <a:extLst>
                  <a:ext uri="{0D108BD9-81ED-4DB2-BD59-A6C34878D82A}">
                    <a16:rowId xmlns:a16="http://schemas.microsoft.com/office/drawing/2014/main" val="1844312879"/>
                  </a:ext>
                </a:extLst>
              </a:tr>
              <a:tr h="370840">
                <a:tc>
                  <a:txBody>
                    <a:bodyPr/>
                    <a:lstStyle/>
                    <a:p>
                      <a:r>
                        <a:rPr lang="en-US" dirty="0" smtClean="0"/>
                        <a:t>6</a:t>
                      </a:r>
                      <a:endParaRPr lang="en-US" dirty="0"/>
                    </a:p>
                  </a:txBody>
                  <a:tcPr/>
                </a:tc>
                <a:tc>
                  <a:txBody>
                    <a:bodyPr/>
                    <a:lstStyle/>
                    <a:p>
                      <a:r>
                        <a:rPr lang="en-US" dirty="0" smtClean="0"/>
                        <a:t>Structure and Function</a:t>
                      </a:r>
                    </a:p>
                    <a:p>
                      <a:endParaRPr lang="en-US" dirty="0"/>
                    </a:p>
                  </a:txBody>
                  <a:tcPr/>
                </a:tc>
                <a:extLst>
                  <a:ext uri="{0D108BD9-81ED-4DB2-BD59-A6C34878D82A}">
                    <a16:rowId xmlns:a16="http://schemas.microsoft.com/office/drawing/2014/main" val="2762189749"/>
                  </a:ext>
                </a:extLst>
              </a:tr>
              <a:tr h="370840">
                <a:tc>
                  <a:txBody>
                    <a:bodyPr/>
                    <a:lstStyle/>
                    <a:p>
                      <a:r>
                        <a:rPr lang="en-US" dirty="0" smtClean="0"/>
                        <a:t>7</a:t>
                      </a:r>
                      <a:endParaRPr lang="en-US" dirty="0"/>
                    </a:p>
                  </a:txBody>
                  <a:tcPr/>
                </a:tc>
                <a:tc>
                  <a:txBody>
                    <a:bodyPr/>
                    <a:lstStyle/>
                    <a:p>
                      <a:r>
                        <a:rPr lang="en-US" dirty="0" smtClean="0"/>
                        <a:t>Stability and Change</a:t>
                      </a:r>
                      <a:endParaRPr lang="en-US" dirty="0"/>
                    </a:p>
                  </a:txBody>
                  <a:tcPr/>
                </a:tc>
                <a:extLst>
                  <a:ext uri="{0D108BD9-81ED-4DB2-BD59-A6C34878D82A}">
                    <a16:rowId xmlns:a16="http://schemas.microsoft.com/office/drawing/2014/main" val="298792352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41884844"/>
              </p:ext>
            </p:extLst>
          </p:nvPr>
        </p:nvGraphicFramePr>
        <p:xfrm>
          <a:off x="4578927" y="2667000"/>
          <a:ext cx="4125191" cy="3774440"/>
        </p:xfrm>
        <a:graphic>
          <a:graphicData uri="http://schemas.openxmlformats.org/drawingml/2006/table">
            <a:tbl>
              <a:tblPr firstRow="1" bandRow="1">
                <a:tableStyleId>{5940675A-B579-460E-94D1-54222C63F5DA}</a:tableStyleId>
              </a:tblPr>
              <a:tblGrid>
                <a:gridCol w="4125191">
                  <a:extLst>
                    <a:ext uri="{9D8B030D-6E8A-4147-A177-3AD203B41FA5}">
                      <a16:colId xmlns:a16="http://schemas.microsoft.com/office/drawing/2014/main" val="1063865224"/>
                    </a:ext>
                  </a:extLst>
                </a:gridCol>
              </a:tblGrid>
              <a:tr h="370840">
                <a:tc>
                  <a:txBody>
                    <a:bodyPr/>
                    <a:lstStyle/>
                    <a:p>
                      <a:r>
                        <a:rPr lang="en-US" i="1" dirty="0" smtClean="0"/>
                        <a:t>Data Science </a:t>
                      </a:r>
                      <a:r>
                        <a:rPr lang="en-US" dirty="0" smtClean="0"/>
                        <a:t>analogue</a:t>
                      </a:r>
                      <a:endParaRPr lang="en-US" dirty="0"/>
                    </a:p>
                  </a:txBody>
                  <a:tcPr/>
                </a:tc>
                <a:extLst>
                  <a:ext uri="{0D108BD9-81ED-4DB2-BD59-A6C34878D82A}">
                    <a16:rowId xmlns:a16="http://schemas.microsoft.com/office/drawing/2014/main" val="611594211"/>
                  </a:ext>
                </a:extLst>
              </a:tr>
              <a:tr h="370840">
                <a:tc>
                  <a:txBody>
                    <a:bodyPr/>
                    <a:lstStyle/>
                    <a:p>
                      <a:r>
                        <a:rPr lang="en-US" dirty="0" smtClean="0"/>
                        <a:t>Observations, Variables, and Pattern Matching</a:t>
                      </a:r>
                      <a:endParaRPr lang="en-US" dirty="0"/>
                    </a:p>
                  </a:txBody>
                  <a:tcPr/>
                </a:tc>
                <a:extLst>
                  <a:ext uri="{0D108BD9-81ED-4DB2-BD59-A6C34878D82A}">
                    <a16:rowId xmlns:a16="http://schemas.microsoft.com/office/drawing/2014/main" val="2450213864"/>
                  </a:ext>
                </a:extLst>
              </a:tr>
              <a:tr h="370840">
                <a:tc>
                  <a:txBody>
                    <a:bodyPr/>
                    <a:lstStyle/>
                    <a:p>
                      <a:r>
                        <a:rPr lang="en-US" dirty="0" smtClean="0"/>
                        <a:t>Causality</a:t>
                      </a:r>
                      <a:endParaRPr lang="en-US" dirty="0"/>
                    </a:p>
                  </a:txBody>
                  <a:tcPr/>
                </a:tc>
                <a:extLst>
                  <a:ext uri="{0D108BD9-81ED-4DB2-BD59-A6C34878D82A}">
                    <a16:rowId xmlns:a16="http://schemas.microsoft.com/office/drawing/2014/main" val="3156924815"/>
                  </a:ext>
                </a:extLst>
              </a:tr>
              <a:tr h="370840">
                <a:tc>
                  <a:txBody>
                    <a:bodyPr/>
                    <a:lstStyle/>
                    <a:p>
                      <a:r>
                        <a:rPr lang="en-US" dirty="0" smtClean="0"/>
                        <a:t>Measure Theory</a:t>
                      </a:r>
                      <a:endParaRPr lang="en-US" dirty="0"/>
                    </a:p>
                  </a:txBody>
                  <a:tcPr/>
                </a:tc>
                <a:extLst>
                  <a:ext uri="{0D108BD9-81ED-4DB2-BD59-A6C34878D82A}">
                    <a16:rowId xmlns:a16="http://schemas.microsoft.com/office/drawing/2014/main" val="832588684"/>
                  </a:ext>
                </a:extLst>
              </a:tr>
              <a:tr h="370840">
                <a:tc>
                  <a:txBody>
                    <a:bodyPr/>
                    <a:lstStyle/>
                    <a:p>
                      <a:r>
                        <a:rPr lang="en-US" dirty="0" smtClean="0"/>
                        <a:t>Model Building</a:t>
                      </a:r>
                      <a:endParaRPr lang="en-US" dirty="0"/>
                    </a:p>
                  </a:txBody>
                  <a:tcPr/>
                </a:tc>
                <a:extLst>
                  <a:ext uri="{0D108BD9-81ED-4DB2-BD59-A6C34878D82A}">
                    <a16:rowId xmlns:a16="http://schemas.microsoft.com/office/drawing/2014/main" val="819483552"/>
                  </a:ext>
                </a:extLst>
              </a:tr>
              <a:tr h="370840">
                <a:tc>
                  <a:txBody>
                    <a:bodyPr/>
                    <a:lstStyle/>
                    <a:p>
                      <a:r>
                        <a:rPr lang="en-US" dirty="0" smtClean="0"/>
                        <a:t>Systems Dynamics, Moments,</a:t>
                      </a:r>
                      <a:r>
                        <a:rPr lang="en-US" baseline="0" dirty="0" smtClean="0"/>
                        <a:t> and Entropy</a:t>
                      </a:r>
                      <a:endParaRPr lang="en-US" dirty="0"/>
                    </a:p>
                  </a:txBody>
                  <a:tcPr/>
                </a:tc>
                <a:extLst>
                  <a:ext uri="{0D108BD9-81ED-4DB2-BD59-A6C34878D82A}">
                    <a16:rowId xmlns:a16="http://schemas.microsoft.com/office/drawing/2014/main" val="2671137952"/>
                  </a:ext>
                </a:extLst>
              </a:tr>
              <a:tr h="370840">
                <a:tc>
                  <a:txBody>
                    <a:bodyPr/>
                    <a:lstStyle/>
                    <a:p>
                      <a:r>
                        <a:rPr lang="en-US" dirty="0" smtClean="0"/>
                        <a:t>Hierarchical, Structural, and Latent Variable Analysis</a:t>
                      </a:r>
                      <a:endParaRPr lang="en-US" dirty="0"/>
                    </a:p>
                  </a:txBody>
                  <a:tcPr/>
                </a:tc>
                <a:extLst>
                  <a:ext uri="{0D108BD9-81ED-4DB2-BD59-A6C34878D82A}">
                    <a16:rowId xmlns:a16="http://schemas.microsoft.com/office/drawing/2014/main" val="4189872669"/>
                  </a:ext>
                </a:extLst>
              </a:tr>
              <a:tr h="370840">
                <a:tc>
                  <a:txBody>
                    <a:bodyPr/>
                    <a:lstStyle/>
                    <a:p>
                      <a:r>
                        <a:rPr lang="en-US" dirty="0" smtClean="0"/>
                        <a:t>Variation, Complexity, and Interactions</a:t>
                      </a:r>
                      <a:endParaRPr lang="en-US" dirty="0"/>
                    </a:p>
                  </a:txBody>
                  <a:tcPr/>
                </a:tc>
                <a:extLst>
                  <a:ext uri="{0D108BD9-81ED-4DB2-BD59-A6C34878D82A}">
                    <a16:rowId xmlns:a16="http://schemas.microsoft.com/office/drawing/2014/main" val="3181982486"/>
                  </a:ext>
                </a:extLst>
              </a:tr>
            </a:tbl>
          </a:graphicData>
        </a:graphic>
      </p:graphicFrame>
    </p:spTree>
    <p:extLst>
      <p:ext uri="{BB962C8B-B14F-4D97-AF65-F5344CB8AC3E}">
        <p14:creationId xmlns:p14="http://schemas.microsoft.com/office/powerpoint/2010/main" val="219488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Reproducibility (“academic” perspective)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12</a:t>
            </a:fld>
            <a:endParaRPr lang="en-US" altLang="en-US"/>
          </a:p>
        </p:txBody>
      </p:sp>
    </p:spTree>
    <p:extLst>
      <p:ext uri="{BB962C8B-B14F-4D97-AF65-F5344CB8AC3E}">
        <p14:creationId xmlns:p14="http://schemas.microsoft.com/office/powerpoint/2010/main" val="270416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(“professional” perspective)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13</a:t>
            </a:fld>
            <a:endParaRPr lang="en-US" altLang="en-US"/>
          </a:p>
        </p:txBody>
      </p:sp>
    </p:spTree>
    <p:extLst>
      <p:ext uri="{BB962C8B-B14F-4D97-AF65-F5344CB8AC3E}">
        <p14:creationId xmlns:p14="http://schemas.microsoft.com/office/powerpoint/2010/main" val="1192068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1FAA7C34-3C7D-4D12-BE01-CDC2A347586E}" type="slidenum">
              <a:rPr lang="en-US" altLang="en-US" sz="1400" smtClean="0">
                <a:latin typeface="Arial" panose="020B0604020202020204" pitchFamily="34" charset="0"/>
              </a:rPr>
              <a:pPr>
                <a:spcBef>
                  <a:spcPct val="0"/>
                </a:spcBef>
                <a:buFontTx/>
                <a:buNone/>
              </a:pPr>
              <a:t>14</a:t>
            </a:fld>
            <a:endParaRPr lang="en-US" altLang="en-US" sz="1400" smtClean="0">
              <a:latin typeface="Arial" panose="020B0604020202020204" pitchFamily="34" charset="0"/>
            </a:endParaRPr>
          </a:p>
        </p:txBody>
      </p:sp>
      <p:sp>
        <p:nvSpPr>
          <p:cNvPr id="12291" name="Rectangle 2"/>
          <p:cNvSpPr>
            <a:spLocks noGrp="1" noChangeArrowheads="1"/>
          </p:cNvSpPr>
          <p:nvPr>
            <p:ph type="title"/>
          </p:nvPr>
        </p:nvSpPr>
        <p:spPr/>
        <p:txBody>
          <a:bodyPr/>
          <a:lstStyle/>
          <a:p>
            <a:pPr eaLnBrk="1" hangingPunct="1"/>
            <a:r>
              <a:rPr lang="en-US" altLang="en-US" dirty="0"/>
              <a:t>Twitter, </a:t>
            </a:r>
            <a:r>
              <a:rPr lang="en-US" altLang="en-US" sz="4000" dirty="0" smtClean="0"/>
              <a:t>Podcasts, </a:t>
            </a:r>
            <a:r>
              <a:rPr lang="en-US" altLang="en-US" sz="3600" dirty="0" smtClean="0"/>
              <a:t>Tutorials</a:t>
            </a:r>
          </a:p>
        </p:txBody>
      </p:sp>
      <p:sp>
        <p:nvSpPr>
          <p:cNvPr id="2" name="Content Placeholder 1"/>
          <p:cNvSpPr>
            <a:spLocks noGrp="1"/>
          </p:cNvSpPr>
          <p:nvPr>
            <p:ph idx="1"/>
          </p:nvPr>
        </p:nvSpPr>
        <p:spPr/>
        <p:txBody>
          <a:bodyPr/>
          <a:lstStyle/>
          <a:p>
            <a:r>
              <a:rPr lang="en-US" dirty="0" smtClean="0"/>
              <a:t>Twitter</a:t>
            </a:r>
          </a:p>
          <a:p>
            <a:pPr lvl="1"/>
            <a:r>
              <a:rPr lang="en-US" dirty="0" smtClean="0"/>
              <a:t>#</a:t>
            </a:r>
            <a:r>
              <a:rPr lang="en-US" dirty="0" err="1" smtClean="0"/>
              <a:t>rstats</a:t>
            </a:r>
            <a:endParaRPr lang="en-US" dirty="0" smtClean="0"/>
          </a:p>
          <a:p>
            <a:r>
              <a:rPr lang="en-US" dirty="0" smtClean="0"/>
              <a:t>Podcasts</a:t>
            </a:r>
          </a:p>
          <a:p>
            <a:pPr lvl="1"/>
            <a:r>
              <a:rPr lang="en-US" dirty="0">
                <a:hlinkClick r:id="rId2"/>
              </a:rPr>
              <a:t>https://www.analyticsvidhya.com/blog/2018/01/10-data-science-machine-learning-ai-podcasts-must-listen/</a:t>
            </a:r>
            <a:endParaRPr lang="en-US" dirty="0" smtClean="0"/>
          </a:p>
          <a:p>
            <a:r>
              <a:rPr lang="en-US" dirty="0" smtClean="0"/>
              <a:t>Tutorials</a:t>
            </a:r>
          </a:p>
          <a:p>
            <a:pPr lvl="1"/>
            <a:r>
              <a:rPr lang="en-US" dirty="0">
                <a:hlinkClick r:id="rId3"/>
              </a:rPr>
              <a:t>http://</a:t>
            </a:r>
            <a:r>
              <a:rPr lang="en-US" dirty="0" smtClean="0">
                <a:hlinkClick r:id="rId3"/>
              </a:rPr>
              <a:t>tutorials.iq.harvard.edu/R/Rintro/Rintro.html</a:t>
            </a:r>
            <a:endParaRPr lang="en-US" dirty="0" smtClean="0"/>
          </a:p>
          <a:p>
            <a:pPr lvl="1"/>
            <a:endParaRPr lang="en-US" dirty="0"/>
          </a:p>
          <a:p>
            <a:r>
              <a:rPr lang="en-US" dirty="0" smtClean="0"/>
              <a:t>More references:</a:t>
            </a:r>
          </a:p>
          <a:p>
            <a:pPr lvl="1"/>
            <a:r>
              <a:rPr lang="en-US" dirty="0" smtClean="0">
                <a:hlinkClick r:id="rId4"/>
              </a:rPr>
              <a:t>https://smithw.org/datajam</a:t>
            </a:r>
            <a:endParaRPr lang="en-US" dirty="0" smtClean="0"/>
          </a:p>
          <a:p>
            <a:pPr lvl="1"/>
            <a:endParaRPr lang="en-US" dirty="0" smtClean="0"/>
          </a:p>
        </p:txBody>
      </p:sp>
    </p:spTree>
    <p:extLst>
      <p:ext uri="{BB962C8B-B14F-4D97-AF65-F5344CB8AC3E}">
        <p14:creationId xmlns:p14="http://schemas.microsoft.com/office/powerpoint/2010/main" val="234142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15</a:t>
            </a:fld>
            <a:endParaRPr lang="en-US" altLang="en-US"/>
          </a:p>
        </p:txBody>
      </p:sp>
      <p:pic>
        <p:nvPicPr>
          <p:cNvPr id="2" name="Picture 1"/>
          <p:cNvPicPr>
            <a:picLocks noChangeAspect="1"/>
          </p:cNvPicPr>
          <p:nvPr/>
        </p:nvPicPr>
        <p:blipFill>
          <a:blip r:embed="rId2"/>
          <a:stretch>
            <a:fillRect/>
          </a:stretch>
        </p:blipFill>
        <p:spPr>
          <a:xfrm>
            <a:off x="124704" y="685800"/>
            <a:ext cx="8790970" cy="4953000"/>
          </a:xfrm>
          <a:prstGeom prst="rect">
            <a:avLst/>
          </a:prstGeom>
        </p:spPr>
      </p:pic>
    </p:spTree>
    <p:extLst>
      <p:ext uri="{BB962C8B-B14F-4D97-AF65-F5344CB8AC3E}">
        <p14:creationId xmlns:p14="http://schemas.microsoft.com/office/powerpoint/2010/main" val="925179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16</a:t>
            </a:fld>
            <a:endParaRPr lang="en-US" altLang="en-US"/>
          </a:p>
        </p:txBody>
      </p:sp>
      <p:pic>
        <p:nvPicPr>
          <p:cNvPr id="5" name="Picture 4"/>
          <p:cNvPicPr>
            <a:picLocks noChangeAspect="1"/>
          </p:cNvPicPr>
          <p:nvPr/>
        </p:nvPicPr>
        <p:blipFill>
          <a:blip r:embed="rId2"/>
          <a:stretch>
            <a:fillRect/>
          </a:stretch>
        </p:blipFill>
        <p:spPr>
          <a:xfrm>
            <a:off x="228600" y="1143000"/>
            <a:ext cx="8758989" cy="4800600"/>
          </a:xfrm>
          <a:prstGeom prst="rect">
            <a:avLst/>
          </a:prstGeom>
        </p:spPr>
      </p:pic>
    </p:spTree>
    <p:extLst>
      <p:ext uri="{BB962C8B-B14F-4D97-AF65-F5344CB8AC3E}">
        <p14:creationId xmlns:p14="http://schemas.microsoft.com/office/powerpoint/2010/main" val="782070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CSUN Cloud Services? (e.g., IBM)</a:t>
            </a:r>
            <a:endParaRPr lang="en-US" dirty="0"/>
          </a:p>
        </p:txBody>
      </p:sp>
      <p:sp>
        <p:nvSpPr>
          <p:cNvPr id="3" name="Content Placeholder 2"/>
          <p:cNvSpPr>
            <a:spLocks noGrp="1"/>
          </p:cNvSpPr>
          <p:nvPr>
            <p:ph idx="1"/>
          </p:nvPr>
        </p:nvSpPr>
        <p:spPr/>
        <p:txBody>
          <a:bodyPr/>
          <a:lstStyle/>
          <a:p>
            <a:r>
              <a:rPr lang="en-US" sz="2400" dirty="0" smtClean="0"/>
              <a:t>Free-tier</a:t>
            </a:r>
          </a:p>
          <a:p>
            <a:pPr lvl="1"/>
            <a:r>
              <a:rPr lang="en-US" sz="2000" dirty="0" smtClean="0"/>
              <a:t>IBM Watson Cloud (you want the “no time restrictions” option)</a:t>
            </a:r>
          </a:p>
          <a:p>
            <a:pPr lvl="1"/>
            <a:r>
              <a:rPr lang="en-US" sz="2000" dirty="0">
                <a:hlinkClick r:id="rId2"/>
              </a:rPr>
              <a:t>https://console.bluemix.net/registration/free</a:t>
            </a:r>
            <a:r>
              <a:rPr lang="en-US" sz="2000" dirty="0" smtClean="0">
                <a:hlinkClick r:id="rId2"/>
              </a:rPr>
              <a:t>/</a:t>
            </a:r>
            <a:endParaRPr lang="en-US" sz="2000" dirty="0" smtClean="0"/>
          </a:p>
          <a:p>
            <a:pPr lvl="1"/>
            <a:endParaRPr lang="en-US" sz="2000" dirty="0"/>
          </a:p>
          <a:p>
            <a:pPr lvl="1"/>
            <a:r>
              <a:rPr lang="en-US" sz="2000" dirty="0" smtClean="0"/>
              <a:t>Amazon Web Services (you want the “non-expiring” offer)</a:t>
            </a:r>
            <a:endParaRPr lang="en-US" sz="2000" dirty="0"/>
          </a:p>
          <a:p>
            <a:pPr lvl="1"/>
            <a:r>
              <a:rPr lang="en-US" sz="2000" dirty="0" smtClean="0">
                <a:hlinkClick r:id="rId3"/>
              </a:rPr>
              <a:t>https</a:t>
            </a:r>
            <a:r>
              <a:rPr lang="en-US" sz="2000" dirty="0">
                <a:hlinkClick r:id="rId3"/>
              </a:rPr>
              <a:t>://aws.amazon.com/free</a:t>
            </a:r>
            <a:r>
              <a:rPr lang="en-US" sz="2000" dirty="0" smtClean="0">
                <a:hlinkClick r:id="rId3"/>
              </a:rPr>
              <a:t>/</a:t>
            </a:r>
            <a:endParaRPr lang="en-US" sz="2000" dirty="0" smtClean="0"/>
          </a:p>
          <a:p>
            <a:pPr lvl="1"/>
            <a:endParaRPr lang="en-US" sz="2000" dirty="0"/>
          </a:p>
          <a:p>
            <a:pPr lvl="1"/>
            <a:r>
              <a:rPr lang="en-US" sz="2000" dirty="0" smtClean="0"/>
              <a:t>Google Cloud (you want the “always free” </a:t>
            </a:r>
            <a:r>
              <a:rPr lang="en-US" sz="2000" dirty="0"/>
              <a:t>option</a:t>
            </a:r>
            <a:r>
              <a:rPr lang="en-US" sz="2000" dirty="0" smtClean="0"/>
              <a:t>)</a:t>
            </a:r>
          </a:p>
          <a:p>
            <a:pPr lvl="1"/>
            <a:r>
              <a:rPr lang="en-US" sz="2000" dirty="0" smtClean="0">
                <a:hlinkClick r:id="rId4"/>
              </a:rPr>
              <a:t>https</a:t>
            </a:r>
            <a:r>
              <a:rPr lang="en-US" sz="2000" dirty="0">
                <a:hlinkClick r:id="rId4"/>
              </a:rPr>
              <a:t>://cloud.google.com/free</a:t>
            </a:r>
            <a:r>
              <a:rPr lang="en-US" sz="2000" dirty="0" smtClean="0">
                <a:hlinkClick r:id="rId4"/>
              </a:rPr>
              <a:t>/</a:t>
            </a:r>
            <a:endParaRPr lang="en-US" sz="2000" dirty="0" smtClean="0"/>
          </a:p>
          <a:p>
            <a:pPr lvl="1"/>
            <a:endParaRPr lang="en-US" sz="2000" dirty="0"/>
          </a:p>
          <a:p>
            <a:pPr lvl="1"/>
            <a:r>
              <a:rPr lang="en-US" sz="2000" dirty="0" smtClean="0"/>
              <a:t>Microsoft Azure (you want the “start free” option)</a:t>
            </a:r>
          </a:p>
          <a:p>
            <a:pPr lvl="1"/>
            <a:r>
              <a:rPr lang="en-US" sz="2000" dirty="0" smtClean="0">
                <a:hlinkClick r:id="rId5"/>
              </a:rPr>
              <a:t>https</a:t>
            </a:r>
            <a:r>
              <a:rPr lang="en-US" sz="2000" dirty="0">
                <a:hlinkClick r:id="rId5"/>
              </a:rPr>
              <a:t>://azure.microsoft.com/en-us/free/</a:t>
            </a:r>
            <a:endParaRPr lang="en-US" sz="2000" dirty="0" smtClean="0"/>
          </a:p>
          <a:p>
            <a:pPr lvl="1"/>
            <a:endParaRPr lang="en-US" sz="2000" dirty="0"/>
          </a:p>
          <a:p>
            <a:pPr lvl="1"/>
            <a:r>
              <a:rPr lang="en-US" sz="2000" dirty="0" smtClean="0"/>
              <a:t>CSUN </a:t>
            </a:r>
            <a:r>
              <a:rPr lang="en-US" sz="2000" dirty="0"/>
              <a:t>too (</a:t>
            </a:r>
            <a:r>
              <a:rPr lang="en-US" sz="2000" dirty="0">
                <a:hlinkClick r:id="rId6"/>
              </a:rPr>
              <a:t>https://</a:t>
            </a:r>
            <a:r>
              <a:rPr lang="en-US" sz="2000" dirty="0" smtClean="0">
                <a:hlinkClick r:id="rId6"/>
              </a:rPr>
              <a:t>www.csun.edu/it/ibm-cloud-services-csun</a:t>
            </a:r>
            <a:r>
              <a:rPr lang="en-US" sz="2000" dirty="0" smtClean="0"/>
              <a:t>)</a:t>
            </a:r>
          </a:p>
          <a:p>
            <a:pPr lvl="1"/>
            <a:endParaRPr lang="en-US" sz="2000" dirty="0"/>
          </a:p>
          <a:p>
            <a:pPr lvl="1"/>
            <a:endParaRPr lang="en-US" sz="20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17</a:t>
            </a:fld>
            <a:endParaRPr lang="en-US" altLang="en-US"/>
          </a:p>
        </p:txBody>
      </p:sp>
    </p:spTree>
    <p:extLst>
      <p:ext uri="{BB962C8B-B14F-4D97-AF65-F5344CB8AC3E}">
        <p14:creationId xmlns:p14="http://schemas.microsoft.com/office/powerpoint/2010/main" val="3822990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 API Example</a:t>
            </a:r>
            <a:endParaRPr lang="en-US" dirty="0"/>
          </a:p>
        </p:txBody>
      </p:sp>
      <p:sp>
        <p:nvSpPr>
          <p:cNvPr id="3" name="Content Placeholder 2"/>
          <p:cNvSpPr>
            <a:spLocks noGrp="1"/>
          </p:cNvSpPr>
          <p:nvPr>
            <p:ph idx="1"/>
          </p:nvPr>
        </p:nvSpPr>
        <p:spPr/>
        <p:txBody>
          <a:bodyPr/>
          <a:lstStyle/>
          <a:p>
            <a:pPr marL="0" indent="0">
              <a:buNone/>
            </a:pPr>
            <a:r>
              <a:rPr lang="en-US" sz="1600" dirty="0" smtClean="0">
                <a:latin typeface="Consolas" panose="020B0609020204030204" pitchFamily="49" charset="0"/>
              </a:rPr>
              <a:t># do once</a:t>
            </a:r>
          </a:p>
          <a:p>
            <a:pPr marL="0" indent="0">
              <a:buNone/>
            </a:pPr>
            <a:r>
              <a:rPr lang="en-US" sz="1600" dirty="0" err="1" smtClean="0">
                <a:latin typeface="Consolas" panose="020B0609020204030204" pitchFamily="49" charset="0"/>
              </a:rPr>
              <a:t>install.packages</a:t>
            </a:r>
            <a:r>
              <a:rPr lang="en-US" sz="1600" dirty="0" smtClean="0">
                <a:latin typeface="Consolas" panose="020B0609020204030204" pitchFamily="49" charset="0"/>
              </a:rPr>
              <a:t>( “</a:t>
            </a:r>
            <a:r>
              <a:rPr lang="en-US" sz="1600" dirty="0" err="1" smtClean="0">
                <a:latin typeface="Consolas" panose="020B0609020204030204" pitchFamily="49" charset="0"/>
              </a:rPr>
              <a:t>devtools</a:t>
            </a:r>
            <a:r>
              <a:rPr lang="en-US" sz="1600" dirty="0" smtClean="0">
                <a:latin typeface="Consolas" panose="020B0609020204030204" pitchFamily="49" charset="0"/>
              </a:rPr>
              <a:t>” )</a:t>
            </a:r>
          </a:p>
          <a:p>
            <a:pPr marL="0" indent="0">
              <a:buNone/>
            </a:pPr>
            <a:r>
              <a:rPr lang="en-US" sz="1600" dirty="0">
                <a:latin typeface="Consolas" panose="020B0609020204030204" pitchFamily="49" charset="0"/>
              </a:rPr>
              <a:t>l</a:t>
            </a:r>
            <a:r>
              <a:rPr lang="en-US" sz="1600" dirty="0" smtClean="0">
                <a:latin typeface="Consolas" panose="020B0609020204030204" pitchFamily="49" charset="0"/>
              </a:rPr>
              <a:t>ibrary( </a:t>
            </a:r>
            <a:r>
              <a:rPr lang="en-US" sz="1600" dirty="0" err="1" smtClean="0">
                <a:latin typeface="Consolas" panose="020B0609020204030204" pitchFamily="49" charset="0"/>
              </a:rPr>
              <a:t>devtools</a:t>
            </a:r>
            <a:r>
              <a:rPr lang="en-US" sz="1600" dirty="0" smtClean="0">
                <a:latin typeface="Consolas" panose="020B0609020204030204" pitchFamily="49" charset="0"/>
              </a:rPr>
              <a:t> )</a:t>
            </a:r>
          </a:p>
          <a:p>
            <a:pPr marL="0" indent="0">
              <a:buNone/>
            </a:pPr>
            <a:r>
              <a:rPr lang="en-US" sz="1600" dirty="0" err="1" smtClean="0">
                <a:latin typeface="Consolas" panose="020B0609020204030204" pitchFamily="49" charset="0"/>
              </a:rPr>
              <a:t>install_github</a:t>
            </a:r>
            <a:r>
              <a:rPr lang="en-US" sz="1600" dirty="0" smtClean="0">
                <a:latin typeface="Consolas" panose="020B0609020204030204" pitchFamily="49" charset="0"/>
              </a:rPr>
              <a:t>( “</a:t>
            </a:r>
            <a:r>
              <a:rPr lang="en-US" sz="1600" dirty="0" err="1" smtClean="0">
                <a:latin typeface="Consolas" panose="020B0609020204030204" pitchFamily="49" charset="0"/>
              </a:rPr>
              <a:t>daranzolin</a:t>
            </a:r>
            <a:r>
              <a:rPr lang="en-US" sz="1600" dirty="0" smtClean="0">
                <a:latin typeface="Consolas" panose="020B0609020204030204" pitchFamily="49" charset="0"/>
              </a:rPr>
              <a:t>/</a:t>
            </a:r>
            <a:r>
              <a:rPr lang="en-US" sz="1600" dirty="0" err="1" smtClean="0">
                <a:latin typeface="Consolas" panose="020B0609020204030204" pitchFamily="49" charset="0"/>
              </a:rPr>
              <a:t>rcanvas</a:t>
            </a:r>
            <a:r>
              <a:rPr lang="en-US" sz="1600" dirty="0" smtClean="0">
                <a:latin typeface="Consolas" panose="020B0609020204030204" pitchFamily="49" charset="0"/>
              </a:rPr>
              <a:t>” )</a:t>
            </a:r>
          </a:p>
          <a:p>
            <a:pPr marL="0" indent="0">
              <a:buNone/>
            </a:pPr>
            <a:r>
              <a:rPr lang="en-US" sz="1600" dirty="0" smtClean="0">
                <a:latin typeface="Consolas" panose="020B0609020204030204" pitchFamily="49" charset="0"/>
              </a:rPr>
              <a:t>library( </a:t>
            </a:r>
            <a:r>
              <a:rPr lang="en-US" sz="1600" dirty="0" err="1" smtClean="0">
                <a:latin typeface="Consolas" panose="020B0609020204030204" pitchFamily="49" charset="0"/>
              </a:rPr>
              <a:t>rcanvas</a:t>
            </a:r>
            <a:r>
              <a:rPr lang="en-US" sz="1600" dirty="0" smtClean="0">
                <a:latin typeface="Consolas" panose="020B0609020204030204" pitchFamily="49" charset="0"/>
              </a:rPr>
              <a:t> )</a:t>
            </a:r>
          </a:p>
          <a:p>
            <a:pPr marL="0" indent="0">
              <a:buNone/>
            </a:pPr>
            <a:r>
              <a:rPr lang="en-US" sz="1600" dirty="0" err="1" smtClean="0">
                <a:latin typeface="Consolas" panose="020B0609020204030204" pitchFamily="49" charset="0"/>
              </a:rPr>
              <a:t>set_canvas_token</a:t>
            </a:r>
            <a:r>
              <a:rPr lang="en-US" sz="1600" dirty="0" smtClean="0">
                <a:latin typeface="Consolas" panose="020B0609020204030204" pitchFamily="49" charset="0"/>
              </a:rPr>
              <a:t>( “your-40-character-token-from-Account-Settings-here” )</a:t>
            </a:r>
          </a:p>
          <a:p>
            <a:pPr marL="0" indent="0">
              <a:buNone/>
            </a:pPr>
            <a:r>
              <a:rPr lang="en-US" sz="1600" dirty="0" err="1" smtClean="0">
                <a:latin typeface="Consolas" panose="020B0609020204030204" pitchFamily="49" charset="0"/>
              </a:rPr>
              <a:t>set_canvas_domain</a:t>
            </a:r>
            <a:r>
              <a:rPr lang="en-US" sz="1600" dirty="0" smtClean="0">
                <a:latin typeface="Consolas" panose="020B0609020204030204" pitchFamily="49" charset="0"/>
              </a:rPr>
              <a:t>( “https://canvas.csun.edu” )</a:t>
            </a:r>
          </a:p>
          <a:p>
            <a:pPr marL="0" indent="0">
              <a:buNone/>
            </a:pPr>
            <a:endParaRPr lang="en-US" sz="1600" dirty="0" smtClean="0">
              <a:latin typeface="Consolas" panose="020B0609020204030204" pitchFamily="49" charset="0"/>
            </a:endParaRPr>
          </a:p>
          <a:p>
            <a:pPr marL="0" indent="0">
              <a:buNone/>
            </a:pPr>
            <a:r>
              <a:rPr lang="en-US" sz="1600" dirty="0" smtClean="0">
                <a:latin typeface="Consolas" panose="020B0609020204030204" pitchFamily="49" charset="0"/>
              </a:rPr>
              <a:t># get course items</a:t>
            </a:r>
          </a:p>
          <a:p>
            <a:pPr marL="0" indent="0">
              <a:buNone/>
            </a:pPr>
            <a:r>
              <a:rPr lang="en-US" sz="1600" dirty="0" err="1" smtClean="0">
                <a:latin typeface="Consolas" panose="020B0609020204030204" pitchFamily="49" charset="0"/>
              </a:rPr>
              <a:t>get_user_items</a:t>
            </a:r>
            <a:r>
              <a:rPr lang="en-US" sz="1600" dirty="0" smtClean="0">
                <a:latin typeface="Consolas" panose="020B0609020204030204" pitchFamily="49" charset="0"/>
              </a:rPr>
              <a:t>( </a:t>
            </a:r>
            <a:r>
              <a:rPr lang="en-US" sz="1600" dirty="0" err="1" smtClean="0">
                <a:latin typeface="Consolas" panose="020B0609020204030204" pitchFamily="49" charset="0"/>
              </a:rPr>
              <a:t>course_id</a:t>
            </a:r>
            <a:r>
              <a:rPr lang="en-US" sz="1600" dirty="0" smtClean="0">
                <a:latin typeface="Consolas" panose="020B0609020204030204" pitchFamily="49" charset="0"/>
              </a:rPr>
              <a:t> = 12345, item = “assignments” )</a:t>
            </a:r>
          </a:p>
          <a:p>
            <a:pPr marL="0" indent="0">
              <a:buNone/>
            </a:pPr>
            <a:r>
              <a:rPr lang="en-US" sz="1600" dirty="0" err="1" smtClean="0">
                <a:latin typeface="Consolas" panose="020B0609020204030204" pitchFamily="49" charset="0"/>
              </a:rPr>
              <a:t>get_user_items</a:t>
            </a:r>
            <a:r>
              <a:rPr lang="en-US" sz="1600" dirty="0">
                <a:latin typeface="Consolas" panose="020B0609020204030204" pitchFamily="49" charset="0"/>
              </a:rPr>
              <a:t>( </a:t>
            </a:r>
            <a:r>
              <a:rPr lang="en-US" sz="1600" dirty="0" err="1">
                <a:latin typeface="Consolas" panose="020B0609020204030204" pitchFamily="49" charset="0"/>
              </a:rPr>
              <a:t>course_id</a:t>
            </a:r>
            <a:r>
              <a:rPr lang="en-US" sz="1600" dirty="0">
                <a:latin typeface="Consolas" panose="020B0609020204030204" pitchFamily="49" charset="0"/>
              </a:rPr>
              <a:t> = 12345, item = “</a:t>
            </a:r>
            <a:r>
              <a:rPr lang="en-US" sz="1600" dirty="0" err="1">
                <a:latin typeface="Consolas" panose="020B0609020204030204" pitchFamily="49" charset="0"/>
              </a:rPr>
              <a:t>missing_submissions</a:t>
            </a:r>
            <a:r>
              <a:rPr lang="en-US" sz="1600" dirty="0">
                <a:latin typeface="Consolas" panose="020B0609020204030204" pitchFamily="49" charset="0"/>
              </a:rPr>
              <a:t>” )</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get course </a:t>
            </a:r>
            <a:r>
              <a:rPr lang="en-US" sz="1600" dirty="0" smtClean="0">
                <a:latin typeface="Consolas" panose="020B0609020204030204" pitchFamily="49" charset="0"/>
              </a:rPr>
              <a:t>analytics</a:t>
            </a:r>
            <a:endParaRPr lang="en-US" sz="1600" dirty="0">
              <a:latin typeface="Consolas" panose="020B0609020204030204" pitchFamily="49" charset="0"/>
            </a:endParaRPr>
          </a:p>
          <a:p>
            <a:pPr marL="0" indent="0">
              <a:buNone/>
            </a:pPr>
            <a:r>
              <a:rPr lang="en-US" sz="1600" dirty="0" err="1" smtClean="0">
                <a:latin typeface="Consolas" panose="020B0609020204030204" pitchFamily="49" charset="0"/>
              </a:rPr>
              <a:t>get_user_items</a:t>
            </a:r>
            <a:r>
              <a:rPr lang="en-US" sz="1600" dirty="0">
                <a:latin typeface="Consolas" panose="020B0609020204030204" pitchFamily="49" charset="0"/>
              </a:rPr>
              <a:t>( </a:t>
            </a:r>
            <a:r>
              <a:rPr lang="en-US" sz="1600" dirty="0" err="1">
                <a:latin typeface="Consolas" panose="020B0609020204030204" pitchFamily="49" charset="0"/>
              </a:rPr>
              <a:t>course_id</a:t>
            </a:r>
            <a:r>
              <a:rPr lang="en-US" sz="1600" dirty="0">
                <a:latin typeface="Consolas" panose="020B0609020204030204" pitchFamily="49" charset="0"/>
              </a:rPr>
              <a:t> = 12345, item = </a:t>
            </a:r>
            <a:r>
              <a:rPr lang="en-US" sz="1600" dirty="0" smtClean="0">
                <a:latin typeface="Consolas" panose="020B0609020204030204" pitchFamily="49" charset="0"/>
              </a:rPr>
              <a:t>“activity” </a:t>
            </a:r>
            <a:r>
              <a:rPr lang="en-US" sz="1600" dirty="0">
                <a:latin typeface="Consolas" panose="020B0609020204030204" pitchFamily="49" charset="0"/>
              </a:rPr>
              <a:t>)</a:t>
            </a:r>
          </a:p>
          <a:p>
            <a:pPr marL="0" indent="0">
              <a:buNone/>
            </a:pPr>
            <a:endParaRPr lang="en-US" sz="1600" dirty="0" smtClean="0">
              <a:latin typeface="Consolas" panose="020B0609020204030204" pitchFamily="49" charset="0"/>
            </a:endParaRPr>
          </a:p>
          <a:p>
            <a:pPr marL="0" indent="0">
              <a:buNone/>
            </a:pPr>
            <a:r>
              <a:rPr lang="en-US" sz="1600" dirty="0">
                <a:latin typeface="Consolas" panose="020B0609020204030204" pitchFamily="49" charset="0"/>
              </a:rPr>
              <a:t># </a:t>
            </a:r>
            <a:r>
              <a:rPr lang="en-US" sz="1600" dirty="0" smtClean="0">
                <a:latin typeface="Consolas" panose="020B0609020204030204" pitchFamily="49" charset="0"/>
              </a:rPr>
              <a:t>upload a file (or files)</a:t>
            </a:r>
            <a:endParaRPr lang="en-US" sz="1600" dirty="0">
              <a:latin typeface="Consolas" panose="020B0609020204030204" pitchFamily="49" charset="0"/>
            </a:endParaRPr>
          </a:p>
          <a:p>
            <a:pPr marL="0" indent="0">
              <a:buNone/>
            </a:pPr>
            <a:r>
              <a:rPr lang="en-US" sz="1600" dirty="0" err="1" smtClean="0">
                <a:latin typeface="Consolas" panose="020B0609020204030204" pitchFamily="49" charset="0"/>
              </a:rPr>
              <a:t>upload_course_file</a:t>
            </a:r>
            <a:r>
              <a:rPr lang="en-US" sz="1600" dirty="0" smtClean="0">
                <a:latin typeface="Consolas" panose="020B0609020204030204" pitchFamily="49" charset="0"/>
              </a:rPr>
              <a:t>( </a:t>
            </a:r>
            <a:r>
              <a:rPr lang="en-US" sz="1600" dirty="0" err="1">
                <a:latin typeface="Consolas" panose="020B0609020204030204" pitchFamily="49" charset="0"/>
              </a:rPr>
              <a:t>course_id</a:t>
            </a:r>
            <a:r>
              <a:rPr lang="en-US" sz="1600" dirty="0">
                <a:latin typeface="Consolas" panose="020B0609020204030204" pitchFamily="49" charset="0"/>
              </a:rPr>
              <a:t> = 12345, </a:t>
            </a:r>
            <a:r>
              <a:rPr lang="en-US" sz="1600" dirty="0" err="1" smtClean="0">
                <a:latin typeface="Consolas" panose="020B0609020204030204" pitchFamily="49" charset="0"/>
              </a:rPr>
              <a:t>file_name</a:t>
            </a:r>
            <a:r>
              <a:rPr lang="en-US" sz="1600" dirty="0" smtClean="0">
                <a:latin typeface="Consolas" panose="020B0609020204030204" pitchFamily="49" charset="0"/>
              </a:rPr>
              <a:t> </a:t>
            </a:r>
            <a:r>
              <a:rPr lang="en-US" sz="1600" dirty="0">
                <a:latin typeface="Consolas" panose="020B0609020204030204" pitchFamily="49" charset="0"/>
              </a:rPr>
              <a:t>= </a:t>
            </a:r>
            <a:r>
              <a:rPr lang="en-US" sz="1600" dirty="0" smtClean="0">
                <a:latin typeface="Consolas" panose="020B0609020204030204" pitchFamily="49" charset="0"/>
              </a:rPr>
              <a:t>“testfile.docx” )</a:t>
            </a:r>
            <a:endParaRPr lang="en-US" sz="16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18</a:t>
            </a:fld>
            <a:endParaRPr lang="en-US" altLang="en-US"/>
          </a:p>
        </p:txBody>
      </p:sp>
    </p:spTree>
    <p:extLst>
      <p:ext uri="{BB962C8B-B14F-4D97-AF65-F5344CB8AC3E}">
        <p14:creationId xmlns:p14="http://schemas.microsoft.com/office/powerpoint/2010/main" val="311347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blog on LAPD arrests/crimes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19</a:t>
            </a:fld>
            <a:endParaRPr lang="en-US" altLang="en-US"/>
          </a:p>
        </p:txBody>
      </p:sp>
    </p:spTree>
    <p:extLst>
      <p:ext uri="{BB962C8B-B14F-4D97-AF65-F5344CB8AC3E}">
        <p14:creationId xmlns:p14="http://schemas.microsoft.com/office/powerpoint/2010/main" val="673674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i="1" dirty="0" smtClean="0"/>
              <a:t>Thinking</a:t>
            </a:r>
            <a:r>
              <a:rPr lang="en-US" dirty="0" smtClean="0"/>
              <a:t> as a Data Scientist</a:t>
            </a:r>
          </a:p>
          <a:p>
            <a:pPr lvl="1" indent="-342900">
              <a:buFont typeface="Arial" panose="020B0604020202020204" pitchFamily="34" charset="0"/>
              <a:buChar char="•"/>
            </a:pPr>
            <a:r>
              <a:rPr lang="en-US" dirty="0"/>
              <a:t>	</a:t>
            </a:r>
            <a:r>
              <a:rPr lang="en-US" dirty="0" smtClean="0"/>
              <a:t>Positioning Yourself in the Contemporary Paradigm</a:t>
            </a:r>
            <a:endParaRPr lang="en-US" dirty="0"/>
          </a:p>
          <a:p>
            <a:pPr>
              <a:buFont typeface="Arial" panose="020B0604020202020204" pitchFamily="34" charset="0"/>
              <a:buChar char="•"/>
            </a:pPr>
            <a:r>
              <a:rPr lang="en-US" i="1" dirty="0" smtClean="0"/>
              <a:t>Learning</a:t>
            </a:r>
            <a:r>
              <a:rPr lang="en-US" dirty="0" smtClean="0"/>
              <a:t> as a Data Scientist</a:t>
            </a:r>
          </a:p>
          <a:p>
            <a:pPr lvl="1" indent="-342900">
              <a:buFont typeface="Arial" panose="020B0604020202020204" pitchFamily="34" charset="0"/>
              <a:buChar char="•"/>
            </a:pPr>
            <a:r>
              <a:rPr lang="en-US" dirty="0"/>
              <a:t>	</a:t>
            </a:r>
            <a:r>
              <a:rPr lang="en-US" dirty="0" smtClean="0"/>
              <a:t>What the Best Autodidacts (self-learners) Know</a:t>
            </a:r>
          </a:p>
          <a:p>
            <a:pPr>
              <a:buFont typeface="Arial" panose="020B0604020202020204" pitchFamily="34" charset="0"/>
              <a:buChar char="•"/>
            </a:pPr>
            <a:r>
              <a:rPr lang="en-US" i="1" dirty="0" smtClean="0"/>
              <a:t>Acting</a:t>
            </a:r>
            <a:r>
              <a:rPr lang="en-US" dirty="0" smtClean="0"/>
              <a:t> as a Data Scientist</a:t>
            </a:r>
          </a:p>
          <a:p>
            <a:pPr lvl="1" indent="-342900">
              <a:buFont typeface="Arial" panose="020B0604020202020204" pitchFamily="34" charset="0"/>
              <a:buChar char="•"/>
            </a:pPr>
            <a:r>
              <a:rPr lang="en-US" dirty="0" smtClean="0"/>
              <a:t>	Earning Career Success</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Q&amp;A</a:t>
            </a:r>
          </a:p>
          <a:p>
            <a:pPr>
              <a:buFont typeface="Arial" panose="020B0604020202020204" pitchFamily="34" charset="0"/>
              <a:buChar char="•"/>
            </a:pPr>
            <a:r>
              <a:rPr lang="en-US" dirty="0" smtClean="0"/>
              <a:t>Give away some goodies…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a:t>
            </a:fld>
            <a:endParaRPr lang="en-US" altLang="en-US"/>
          </a:p>
        </p:txBody>
      </p:sp>
    </p:spTree>
    <p:extLst>
      <p:ext uri="{BB962C8B-B14F-4D97-AF65-F5344CB8AC3E}">
        <p14:creationId xmlns:p14="http://schemas.microsoft.com/office/powerpoint/2010/main" val="239872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Jobs/indeed.com</a:t>
            </a:r>
            <a:r>
              <a:rPr lang="en-US" smtClean="0"/>
              <a:t>, etc.</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20</a:t>
            </a:fld>
            <a:endParaRPr lang="en-US" altLang="en-US"/>
          </a:p>
        </p:txBody>
      </p:sp>
    </p:spTree>
    <p:extLst>
      <p:ext uri="{BB962C8B-B14F-4D97-AF65-F5344CB8AC3E}">
        <p14:creationId xmlns:p14="http://schemas.microsoft.com/office/powerpoint/2010/main" val="3473435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Conferences w/ videos (and convert to iTunes via VLC?)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21</a:t>
            </a:fld>
            <a:endParaRPr lang="en-US" altLang="en-US"/>
          </a:p>
        </p:txBody>
      </p:sp>
    </p:spTree>
    <p:extLst>
      <p:ext uri="{BB962C8B-B14F-4D97-AF65-F5344CB8AC3E}">
        <p14:creationId xmlns:p14="http://schemas.microsoft.com/office/powerpoint/2010/main" val="2831084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New Language for conversations</a:t>
            </a:r>
            <a:endParaRPr lang="en-US" dirty="0"/>
          </a:p>
        </p:txBody>
      </p:sp>
      <p:sp>
        <p:nvSpPr>
          <p:cNvPr id="3" name="Content Placeholder 2"/>
          <p:cNvSpPr>
            <a:spLocks noGrp="1"/>
          </p:cNvSpPr>
          <p:nvPr>
            <p:ph idx="1"/>
          </p:nvPr>
        </p:nvSpPr>
        <p:spPr/>
        <p:txBody>
          <a:bodyPr/>
          <a:lstStyle/>
          <a:p>
            <a:r>
              <a:rPr lang="en-US" dirty="0" smtClean="0"/>
              <a:t>Student peers</a:t>
            </a:r>
          </a:p>
          <a:p>
            <a:r>
              <a:rPr lang="en-US" dirty="0" smtClean="0"/>
              <a:t>Professional contacts</a:t>
            </a:r>
          </a:p>
          <a:p>
            <a:endParaRPr lang="en-US" dirty="0"/>
          </a:p>
          <a:p>
            <a:r>
              <a:rPr lang="en-US" dirty="0" smtClean="0"/>
              <a:t>Most important—Professors</a:t>
            </a:r>
          </a:p>
          <a:p>
            <a:pPr lvl="1"/>
            <a:r>
              <a:rPr lang="en-US" dirty="0"/>
              <a:t>What </a:t>
            </a:r>
            <a:r>
              <a:rPr lang="en-US" dirty="0" smtClean="0"/>
              <a:t>kinds of </a:t>
            </a:r>
            <a:r>
              <a:rPr lang="en-US" i="1" dirty="0" smtClean="0"/>
              <a:t>research questions </a:t>
            </a:r>
            <a:r>
              <a:rPr lang="en-US" dirty="0" smtClean="0"/>
              <a:t>have you worked on?</a:t>
            </a:r>
            <a:endParaRPr lang="en-US" dirty="0"/>
          </a:p>
          <a:p>
            <a:pPr lvl="1"/>
            <a:r>
              <a:rPr lang="en-US" dirty="0" smtClean="0"/>
              <a:t>What kinds of </a:t>
            </a:r>
            <a:r>
              <a:rPr lang="en-US" i="1" dirty="0" smtClean="0"/>
              <a:t>data</a:t>
            </a:r>
            <a:r>
              <a:rPr lang="en-US" dirty="0" smtClean="0"/>
              <a:t> have you used?</a:t>
            </a:r>
          </a:p>
          <a:p>
            <a:pPr lvl="1"/>
            <a:r>
              <a:rPr lang="en-US" dirty="0"/>
              <a:t>What </a:t>
            </a:r>
            <a:r>
              <a:rPr lang="en-US" dirty="0" smtClean="0"/>
              <a:t>kinds of </a:t>
            </a:r>
            <a:r>
              <a:rPr lang="en-US" i="1" dirty="0" smtClean="0"/>
              <a:t>analytical methods </a:t>
            </a:r>
            <a:r>
              <a:rPr lang="en-US" dirty="0"/>
              <a:t>have you used?</a:t>
            </a:r>
          </a:p>
          <a:p>
            <a:pPr lvl="1"/>
            <a:r>
              <a:rPr lang="en-US" dirty="0" smtClean="0"/>
              <a:t>What kinds of </a:t>
            </a:r>
            <a:r>
              <a:rPr lang="en-US" i="1" dirty="0" smtClean="0"/>
              <a:t>software tools</a:t>
            </a:r>
            <a:r>
              <a:rPr lang="en-US" dirty="0" smtClean="0"/>
              <a:t> have you used?</a:t>
            </a:r>
          </a:p>
          <a:p>
            <a:pPr lvl="1"/>
            <a:r>
              <a:rPr lang="en-US" dirty="0" smtClean="0"/>
              <a:t>What are you hoping to learn to do in the near future?</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22</a:t>
            </a:fld>
            <a:endParaRPr lang="en-US" altLang="en-US"/>
          </a:p>
        </p:txBody>
      </p:sp>
    </p:spTree>
    <p:extLst>
      <p:ext uri="{BB962C8B-B14F-4D97-AF65-F5344CB8AC3E}">
        <p14:creationId xmlns:p14="http://schemas.microsoft.com/office/powerpoint/2010/main" val="4167668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23</a:t>
            </a:fld>
            <a:endParaRPr lang="en-US" altLang="en-US"/>
          </a:p>
        </p:txBody>
      </p:sp>
    </p:spTree>
    <p:extLst>
      <p:ext uri="{BB962C8B-B14F-4D97-AF65-F5344CB8AC3E}">
        <p14:creationId xmlns:p14="http://schemas.microsoft.com/office/powerpoint/2010/main" val="3859015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What do real world data science needs look like?</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24</a:t>
            </a:fld>
            <a:endParaRPr lang="en-US" altLang="en-US"/>
          </a:p>
        </p:txBody>
      </p:sp>
    </p:spTree>
    <p:extLst>
      <p:ext uri="{BB962C8B-B14F-4D97-AF65-F5344CB8AC3E}">
        <p14:creationId xmlns:p14="http://schemas.microsoft.com/office/powerpoint/2010/main" val="3296712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Elected </a:t>
            </a:r>
            <a:r>
              <a:rPr lang="en-US" dirty="0">
                <a:hlinkClick r:id="rId2" action="ppaction://hlinkfile"/>
              </a:rPr>
              <a:t>Officials</a:t>
            </a:r>
            <a:endParaRPr lang="en-US" dirty="0"/>
          </a:p>
          <a:p>
            <a:pPr lvl="1"/>
            <a:r>
              <a:rPr lang="en-US" dirty="0">
                <a:hlinkClick r:id="rId3" action="ppaction://hlinkfile"/>
              </a:rPr>
              <a:t>Affordable Housing Risk Scoring and Covent Risk Scoring</a:t>
            </a:r>
            <a:endParaRPr lang="en-US" dirty="0"/>
          </a:p>
          <a:p>
            <a:pPr lvl="1"/>
            <a:r>
              <a:rPr lang="en-US" dirty="0">
                <a:hlinkClick r:id="rId4" action="ppaction://hlinkfile"/>
              </a:rPr>
              <a:t>Downtown Transportation Analysis</a:t>
            </a:r>
            <a:endParaRPr lang="en-US" dirty="0"/>
          </a:p>
          <a:p>
            <a:pPr lvl="1"/>
            <a:r>
              <a:rPr lang="en-US" dirty="0" smtClean="0">
                <a:hlinkClick r:id="rId5" action="ppaction://hlinkfile"/>
              </a:rPr>
              <a:t>Street </a:t>
            </a:r>
            <a:r>
              <a:rPr lang="en-US" dirty="0">
                <a:hlinkClick r:id="rId5" action="ppaction://hlinkfile"/>
              </a:rPr>
              <a:t>Pavement Prioritization and Early Warning System</a:t>
            </a:r>
            <a:endParaRPr lang="en-US" dirty="0"/>
          </a:p>
          <a:p>
            <a:pPr lvl="1"/>
            <a:r>
              <a:rPr lang="en-US" dirty="0">
                <a:hlinkClick r:id="rId6" action="ppaction://hlinkfile"/>
              </a:rPr>
              <a:t>Property Values and Affordable and Low Income Housing</a:t>
            </a:r>
            <a:endParaRPr lang="en-US" dirty="0"/>
          </a:p>
          <a:p>
            <a:pPr lvl="1"/>
            <a:r>
              <a:rPr lang="en-US" dirty="0">
                <a:hlinkClick r:id="rId7" action="ppaction://hlinkfile"/>
              </a:rPr>
              <a:t>LAPD Recruitment Performance Dashboard</a:t>
            </a:r>
            <a:endParaRPr lang="en-US" dirty="0"/>
          </a:p>
          <a:p>
            <a:pPr lvl="1"/>
            <a:r>
              <a:rPr lang="en-US" dirty="0">
                <a:hlinkClick r:id="rId8" action="ppaction://hlinkfile"/>
              </a:rPr>
              <a:t>CAP tracking enhancements, dashboards, and integration with other Personnel systems</a:t>
            </a:r>
            <a:endParaRPr lang="en-US" dirty="0"/>
          </a:p>
          <a:p>
            <a:pPr lvl="1"/>
            <a:r>
              <a:rPr lang="en-US" dirty="0" smtClean="0">
                <a:hlinkClick r:id="rId9" action="ppaction://hlinkfile"/>
              </a:rPr>
              <a:t>Attrition </a:t>
            </a:r>
            <a:r>
              <a:rPr lang="en-US" dirty="0">
                <a:hlinkClick r:id="rId9" action="ppaction://hlinkfile"/>
              </a:rPr>
              <a:t>prediction tool</a:t>
            </a:r>
            <a:endParaRPr lang="en-US" dirty="0"/>
          </a:p>
          <a:p>
            <a:pPr lvl="1"/>
            <a:r>
              <a:rPr lang="en-US" dirty="0">
                <a:hlinkClick r:id="rId10" action="ppaction://hlinkfile"/>
              </a:rPr>
              <a:t>Homelessness Services </a:t>
            </a:r>
            <a:r>
              <a:rPr lang="en-US" dirty="0" smtClean="0">
                <a:hlinkClick r:id="rId10" action="ppaction://hlinkfile"/>
              </a:rPr>
              <a:t>Matcher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25</a:t>
            </a:fld>
            <a:endParaRPr lang="en-US" altLang="en-US"/>
          </a:p>
        </p:txBody>
      </p:sp>
    </p:spTree>
    <p:extLst>
      <p:ext uri="{BB962C8B-B14F-4D97-AF65-F5344CB8AC3E}">
        <p14:creationId xmlns:p14="http://schemas.microsoft.com/office/powerpoint/2010/main" val="3851471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needs:  Current Examples from the City of LA</a:t>
            </a:r>
            <a:endParaRPr lang="en-US" dirty="0"/>
          </a:p>
        </p:txBody>
      </p:sp>
      <p:sp>
        <p:nvSpPr>
          <p:cNvPr id="3" name="Content Placeholder 2"/>
          <p:cNvSpPr>
            <a:spLocks noGrp="1"/>
          </p:cNvSpPr>
          <p:nvPr>
            <p:ph idx="1"/>
          </p:nvPr>
        </p:nvSpPr>
        <p:spPr/>
        <p:txBody>
          <a:bodyPr/>
          <a:lstStyle/>
          <a:p>
            <a:r>
              <a:rPr lang="en-US" u="sng" dirty="0" smtClean="0">
                <a:hlinkClick r:id="rId2" action="ppaction://hlinkfile"/>
              </a:rPr>
              <a:t>Information </a:t>
            </a:r>
            <a:r>
              <a:rPr lang="en-US" u="sng" dirty="0">
                <a:hlinkClick r:id="rId2" action="ppaction://hlinkfile"/>
              </a:rPr>
              <a:t>Technology Agency</a:t>
            </a:r>
            <a:endParaRPr lang="en-US" dirty="0"/>
          </a:p>
          <a:p>
            <a:pPr lvl="1"/>
            <a:r>
              <a:rPr lang="en-US" u="sng" dirty="0" err="1">
                <a:hlinkClick r:id="rId3" action="ppaction://hlinkfile"/>
              </a:rPr>
              <a:t>ServiceNow</a:t>
            </a:r>
            <a:r>
              <a:rPr lang="en-US" u="sng" dirty="0">
                <a:hlinkClick r:id="rId3" action="ppaction://hlinkfile"/>
              </a:rPr>
              <a:t> Analysis and Dashboard</a:t>
            </a:r>
            <a:endParaRPr lang="en-US" dirty="0"/>
          </a:p>
          <a:p>
            <a:r>
              <a:rPr lang="en-US" u="sng" dirty="0">
                <a:hlinkClick r:id="rId4" action="ppaction://hlinkfile"/>
              </a:rPr>
              <a:t>Office of Finance</a:t>
            </a:r>
            <a:endParaRPr lang="en-US" dirty="0"/>
          </a:p>
          <a:p>
            <a:pPr lvl="1"/>
            <a:r>
              <a:rPr lang="en-US" u="sng" dirty="0">
                <a:hlinkClick r:id="rId5" action="ppaction://hlinkfile"/>
              </a:rPr>
              <a:t>Call center operational improvements</a:t>
            </a:r>
            <a:endParaRPr lang="en-US" dirty="0"/>
          </a:p>
          <a:p>
            <a:pPr lvl="1"/>
            <a:r>
              <a:rPr lang="en-US" u="sng" dirty="0">
                <a:hlinkClick r:id="rId6" action="ppaction://hlinkfile"/>
              </a:rPr>
              <a:t>Bill Collections</a:t>
            </a:r>
            <a:endParaRPr lang="en-US" dirty="0"/>
          </a:p>
          <a:p>
            <a:pPr lvl="1"/>
            <a:r>
              <a:rPr lang="en-US" u="sng" dirty="0">
                <a:hlinkClick r:id="rId7" action="ppaction://hlinkfile"/>
              </a:rPr>
              <a:t>Revenue Forecasting</a:t>
            </a:r>
            <a:endParaRPr lang="en-US" dirty="0"/>
          </a:p>
          <a:p>
            <a:r>
              <a:rPr lang="en-US" u="sng" dirty="0">
                <a:hlinkClick r:id="rId8" action="ppaction://hlinkfile"/>
              </a:rPr>
              <a:t>Department of Transportation</a:t>
            </a:r>
            <a:endParaRPr lang="en-US" dirty="0"/>
          </a:p>
          <a:p>
            <a:pPr lvl="1"/>
            <a:r>
              <a:rPr lang="en-US" u="sng" dirty="0">
                <a:hlinkClick r:id="rId9" action="ppaction://hlinkfile"/>
              </a:rPr>
              <a:t>Projecting Parking Demand</a:t>
            </a:r>
            <a:endParaRPr lang="en-US" dirty="0"/>
          </a:p>
          <a:p>
            <a:r>
              <a:rPr lang="en-US" u="sng" dirty="0">
                <a:hlinkClick r:id="rId10" action="ppaction://hlinkfile"/>
              </a:rPr>
              <a:t>Department of Cultural Affairs</a:t>
            </a:r>
            <a:endParaRPr lang="en-US" dirty="0"/>
          </a:p>
          <a:p>
            <a:pPr lvl="1"/>
            <a:r>
              <a:rPr lang="en-US" u="sng" dirty="0">
                <a:hlinkClick r:id="rId11" action="ppaction://hlinkfile"/>
              </a:rPr>
              <a:t>Cultural Events Analytics, Neighborhood Arts Profile, and Cultural Desert Discovery</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26</a:t>
            </a:fld>
            <a:endParaRPr lang="en-US" altLang="en-US"/>
          </a:p>
        </p:txBody>
      </p:sp>
    </p:spTree>
    <p:extLst>
      <p:ext uri="{BB962C8B-B14F-4D97-AF65-F5344CB8AC3E}">
        <p14:creationId xmlns:p14="http://schemas.microsoft.com/office/powerpoint/2010/main" val="3153311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Downtown Transportation Analysis </a:t>
            </a:r>
          </a:p>
          <a:p>
            <a:pPr lvl="1"/>
            <a:r>
              <a:rPr lang="en-US" dirty="0"/>
              <a:t>Analysis of bicyclists and pedestrian use on Spring and Main both before and after Spring and Main Forward project. This will build on </a:t>
            </a:r>
            <a:r>
              <a:rPr lang="en-US" u="sng" dirty="0">
                <a:hlinkClick r:id="rId2"/>
              </a:rPr>
              <a:t>existing work</a:t>
            </a:r>
            <a:r>
              <a:rPr lang="en-US" dirty="0"/>
              <a:t> from CSULA and LADOT.  The Downtown configuration analysis for Project Downtown streets could show an ideal mix of various improvements and interventions. We hope to be able to project throughput for various streets downtown in different configurations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27</a:t>
            </a:fld>
            <a:endParaRPr lang="en-US" altLang="en-US"/>
          </a:p>
        </p:txBody>
      </p:sp>
    </p:spTree>
    <p:extLst>
      <p:ext uri="{BB962C8B-B14F-4D97-AF65-F5344CB8AC3E}">
        <p14:creationId xmlns:p14="http://schemas.microsoft.com/office/powerpoint/2010/main" val="319892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of LA: Specific Examples</a:t>
            </a:r>
            <a:endParaRPr lang="en-US" dirty="0"/>
          </a:p>
        </p:txBody>
      </p:sp>
      <p:sp>
        <p:nvSpPr>
          <p:cNvPr id="3" name="Content Placeholder 2"/>
          <p:cNvSpPr>
            <a:spLocks noGrp="1"/>
          </p:cNvSpPr>
          <p:nvPr>
            <p:ph idx="1"/>
          </p:nvPr>
        </p:nvSpPr>
        <p:spPr/>
        <p:txBody>
          <a:bodyPr/>
          <a:lstStyle/>
          <a:p>
            <a:r>
              <a:rPr lang="en-US" b="1" dirty="0"/>
              <a:t>LAPD Recruitment Performance Dashboard</a:t>
            </a:r>
          </a:p>
          <a:p>
            <a:pPr lvl="1"/>
            <a:r>
              <a:rPr lang="en-US" dirty="0"/>
              <a:t>LAPD Personnel recruiters’ main metric for success for recruiting candidates is the number of tests administered. However, there is limited visibility into which recruiters are testing the highest proportion of successful candidates, what strategies are most viable, or which geographic areas and events yield the best results. In preparation for anticipated surges in retirement, smarter recruiting is essential. A paradigm shift that is outcome-oriented will lead to greater accountability and flexibility as LAPD and Personnel strive to meet hiring goals. For this project, </a:t>
            </a:r>
            <a:r>
              <a:rPr lang="en-US" dirty="0" smtClean="0"/>
              <a:t>we wish to provide </a:t>
            </a:r>
            <a:r>
              <a:rPr lang="en-US" dirty="0"/>
              <a:t>recruiters with new metrics of success.</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28</a:t>
            </a:fld>
            <a:endParaRPr lang="en-US" altLang="en-US"/>
          </a:p>
        </p:txBody>
      </p:sp>
    </p:spTree>
    <p:extLst>
      <p:ext uri="{BB962C8B-B14F-4D97-AF65-F5344CB8AC3E}">
        <p14:creationId xmlns:p14="http://schemas.microsoft.com/office/powerpoint/2010/main" val="596289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Counterpoint</a:t>
            </a:r>
            <a:endParaRPr lang="en-US" dirty="0"/>
          </a:p>
        </p:txBody>
      </p:sp>
      <p:sp>
        <p:nvSpPr>
          <p:cNvPr id="3" name="Content Placeholder 2"/>
          <p:cNvSpPr>
            <a:spLocks noGrp="1"/>
          </p:cNvSpPr>
          <p:nvPr>
            <p:ph idx="1"/>
          </p:nvPr>
        </p:nvSpPr>
        <p:spPr/>
        <p:txBody>
          <a:bodyPr/>
          <a:lstStyle/>
          <a:p>
            <a:r>
              <a:rPr lang="en-US" sz="2400" dirty="0"/>
              <a:t>Hernandez, D., and Greenwald T. (August 11, 2018), “IBM Has a Dilemma”, </a:t>
            </a:r>
            <a:r>
              <a:rPr lang="en-US" sz="2400" i="1" dirty="0"/>
              <a:t>Wall Street Journal</a:t>
            </a:r>
            <a:r>
              <a:rPr lang="en-US" sz="2400" dirty="0" smtClean="0"/>
              <a:t>.</a:t>
            </a:r>
          </a:p>
          <a:p>
            <a:r>
              <a:rPr lang="en-US" sz="2400" dirty="0" smtClean="0"/>
              <a:t>Muller, J. (2018), </a:t>
            </a:r>
            <a:r>
              <a:rPr lang="en-US" sz="2400" i="1" dirty="0" smtClean="0"/>
              <a:t>The Tyranny of Metrics</a:t>
            </a:r>
            <a:r>
              <a:rPr lang="en-US" sz="2400" dirty="0" smtClean="0"/>
              <a:t>, Princeton University Press.</a:t>
            </a:r>
          </a:p>
          <a:p>
            <a:r>
              <a:rPr lang="en-US" sz="2400" dirty="0" smtClean="0"/>
              <a:t>O’Neill, C. </a:t>
            </a:r>
            <a:r>
              <a:rPr lang="en-US" sz="2400" dirty="0"/>
              <a:t>(</a:t>
            </a:r>
            <a:r>
              <a:rPr lang="en-US" sz="2400" dirty="0" smtClean="0"/>
              <a:t>2017), </a:t>
            </a:r>
            <a:r>
              <a:rPr lang="en-US" sz="2400" i="1" dirty="0" smtClean="0"/>
              <a:t>Weapons of Math Destruction: How Big Data Increases Inequity and Threatens Democracy</a:t>
            </a:r>
            <a:r>
              <a:rPr lang="en-US" sz="2400" dirty="0" smtClean="0"/>
              <a:t>, Broadway Books.</a:t>
            </a:r>
            <a:endParaRPr lang="en-US" sz="2400" dirty="0"/>
          </a:p>
          <a:p>
            <a:r>
              <a:rPr lang="en-US" sz="2400" dirty="0" smtClean="0"/>
              <a:t>Pearl, J. (2018), </a:t>
            </a:r>
            <a:r>
              <a:rPr lang="en-US" sz="2400" i="1" dirty="0" smtClean="0"/>
              <a:t>The Book of Why: The New Science of Cause and Effect</a:t>
            </a:r>
            <a:r>
              <a:rPr lang="en-US" sz="2400" dirty="0" smtClean="0"/>
              <a:t>, Basic </a:t>
            </a:r>
            <a:r>
              <a:rPr lang="en-US" sz="2400" dirty="0"/>
              <a:t>Books</a:t>
            </a:r>
            <a:r>
              <a:rPr lang="en-US" sz="2400" dirty="0" smtClean="0"/>
              <a:t>.</a:t>
            </a:r>
          </a:p>
          <a:p>
            <a:r>
              <a:rPr lang="en-US" sz="2400" dirty="0" smtClean="0"/>
              <a:t>Tenner, E. </a:t>
            </a:r>
            <a:r>
              <a:rPr lang="en-US" sz="2400" dirty="0"/>
              <a:t>(2018), </a:t>
            </a:r>
            <a:r>
              <a:rPr lang="en-US" sz="2400" i="1" dirty="0" smtClean="0"/>
              <a:t>The Efficiency Paradox: What Big Data Can’t Do</a:t>
            </a:r>
            <a:r>
              <a:rPr lang="en-US" sz="2400" dirty="0" smtClean="0"/>
              <a:t>, Alfred A. Knopf.</a:t>
            </a:r>
            <a:endParaRPr lang="en-US" sz="2400"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29</a:t>
            </a:fld>
            <a:endParaRPr lang="en-US" altLang="en-US"/>
          </a:p>
        </p:txBody>
      </p:sp>
    </p:spTree>
    <p:extLst>
      <p:ext uri="{BB962C8B-B14F-4D97-AF65-F5344CB8AC3E}">
        <p14:creationId xmlns:p14="http://schemas.microsoft.com/office/powerpoint/2010/main" val="2335032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Question</a:t>
            </a:r>
            <a:endParaRPr lang="en-US" dirty="0"/>
          </a:p>
        </p:txBody>
      </p:sp>
      <p:sp>
        <p:nvSpPr>
          <p:cNvPr id="3" name="Content Placeholder 2"/>
          <p:cNvSpPr>
            <a:spLocks noGrp="1"/>
          </p:cNvSpPr>
          <p:nvPr>
            <p:ph idx="1"/>
          </p:nvPr>
        </p:nvSpPr>
        <p:spPr>
          <a:xfrm>
            <a:off x="457200" y="1600201"/>
            <a:ext cx="8229600" cy="533400"/>
          </a:xfrm>
        </p:spPr>
        <p:txBody>
          <a:bodyPr/>
          <a:lstStyle/>
          <a:p>
            <a:pPr marL="0" indent="0" algn="ctr">
              <a:buNone/>
            </a:pPr>
            <a:r>
              <a:rPr lang="en-US" dirty="0" smtClean="0"/>
              <a:t>Are you a </a:t>
            </a:r>
            <a:r>
              <a:rPr lang="en-US" i="1" dirty="0" smtClean="0"/>
              <a:t>data science</a:t>
            </a:r>
            <a:r>
              <a:rPr lang="en-US" dirty="0" smtClean="0"/>
              <a:t> learner?</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a:t>
            </a:fld>
            <a:endParaRPr lang="en-US" altLang="en-US"/>
          </a:p>
        </p:txBody>
      </p:sp>
      <p:sp>
        <p:nvSpPr>
          <p:cNvPr id="5" name="Content Placeholder 2"/>
          <p:cNvSpPr txBox="1">
            <a:spLocks/>
          </p:cNvSpPr>
          <p:nvPr/>
        </p:nvSpPr>
        <p:spPr bwMode="auto">
          <a:xfrm>
            <a:off x="457200" y="204946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…quantitative reasoning…</a:t>
            </a:r>
            <a:endParaRPr lang="en-US" kern="0" dirty="0"/>
          </a:p>
        </p:txBody>
      </p:sp>
      <p:sp>
        <p:nvSpPr>
          <p:cNvPr id="6" name="Content Placeholder 2"/>
          <p:cNvSpPr txBox="1">
            <a:spLocks/>
          </p:cNvSpPr>
          <p:nvPr/>
        </p:nvSpPr>
        <p:spPr bwMode="auto">
          <a:xfrm>
            <a:off x="457200" y="303212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statistical computing</a:t>
            </a:r>
            <a:r>
              <a:rPr lang="en-US" kern="0" dirty="0" smtClean="0"/>
              <a:t>…</a:t>
            </a:r>
            <a:endParaRPr lang="en-US" kern="0" dirty="0"/>
          </a:p>
        </p:txBody>
      </p:sp>
      <p:sp>
        <p:nvSpPr>
          <p:cNvPr id="7" name="Content Placeholder 2"/>
          <p:cNvSpPr txBox="1">
            <a:spLocks/>
          </p:cNvSpPr>
          <p:nvPr/>
        </p:nvSpPr>
        <p:spPr bwMode="auto">
          <a:xfrm>
            <a:off x="457200" y="3536739"/>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applied math</a:t>
            </a:r>
            <a:r>
              <a:rPr lang="en-US" kern="0" dirty="0" smtClean="0"/>
              <a:t>…</a:t>
            </a:r>
            <a:endParaRPr lang="en-US" kern="0" dirty="0"/>
          </a:p>
        </p:txBody>
      </p:sp>
      <p:sp>
        <p:nvSpPr>
          <p:cNvPr id="8" name="Content Placeholder 2"/>
          <p:cNvSpPr txBox="1">
            <a:spLocks/>
          </p:cNvSpPr>
          <p:nvPr/>
        </p:nvSpPr>
        <p:spPr bwMode="auto">
          <a:xfrm>
            <a:off x="422564" y="4084494"/>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business intelligence</a:t>
            </a:r>
            <a:r>
              <a:rPr lang="en-US" kern="0" dirty="0" smtClean="0"/>
              <a:t>…</a:t>
            </a:r>
            <a:endParaRPr lang="en-US" kern="0" dirty="0"/>
          </a:p>
        </p:txBody>
      </p:sp>
      <p:sp>
        <p:nvSpPr>
          <p:cNvPr id="9" name="Content Placeholder 2"/>
          <p:cNvSpPr txBox="1">
            <a:spLocks/>
          </p:cNvSpPr>
          <p:nvPr/>
        </p:nvSpPr>
        <p:spPr bwMode="auto">
          <a:xfrm>
            <a:off x="422564" y="4603318"/>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predictive analytics</a:t>
            </a:r>
            <a:r>
              <a:rPr lang="en-US" kern="0" dirty="0" smtClean="0"/>
              <a:t>…</a:t>
            </a:r>
            <a:endParaRPr lang="en-US" kern="0" dirty="0"/>
          </a:p>
        </p:txBody>
      </p:sp>
      <p:sp>
        <p:nvSpPr>
          <p:cNvPr id="10" name="Content Placeholder 2"/>
          <p:cNvSpPr txBox="1">
            <a:spLocks/>
          </p:cNvSpPr>
          <p:nvPr/>
        </p:nvSpPr>
        <p:spPr bwMode="auto">
          <a:xfrm>
            <a:off x="408709" y="51319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…decision support modeling</a:t>
            </a:r>
            <a:r>
              <a:rPr lang="en-US" kern="0" dirty="0" smtClean="0"/>
              <a:t>…</a:t>
            </a:r>
            <a:endParaRPr lang="en-US" kern="0" dirty="0"/>
          </a:p>
        </p:txBody>
      </p:sp>
      <p:sp>
        <p:nvSpPr>
          <p:cNvPr id="11" name="Content Placeholder 2"/>
          <p:cNvSpPr txBox="1">
            <a:spLocks/>
          </p:cNvSpPr>
          <p:nvPr/>
        </p:nvSpPr>
        <p:spPr bwMode="auto">
          <a:xfrm>
            <a:off x="408709" y="5665357"/>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i="1" kern="0" dirty="0" smtClean="0"/>
              <a:t>…artificial intelligence</a:t>
            </a:r>
            <a:r>
              <a:rPr lang="en-US" kern="0" dirty="0" smtClean="0"/>
              <a:t>…</a:t>
            </a:r>
            <a:endParaRPr lang="en-US" kern="0" dirty="0"/>
          </a:p>
        </p:txBody>
      </p:sp>
      <p:sp>
        <p:nvSpPr>
          <p:cNvPr id="12" name="Content Placeholder 2"/>
          <p:cNvSpPr txBox="1">
            <a:spLocks/>
          </p:cNvSpPr>
          <p:nvPr/>
        </p:nvSpPr>
        <p:spPr bwMode="auto">
          <a:xfrm>
            <a:off x="457200" y="2519222"/>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Corbel"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orbel"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orbel" pitchFamily="34" charset="0"/>
                <a:cs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orbel"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Tx/>
              <a:buNone/>
            </a:pPr>
            <a:r>
              <a:rPr lang="en-US" kern="0" dirty="0" smtClean="0"/>
              <a:t>…</a:t>
            </a:r>
            <a:r>
              <a:rPr lang="en-US" i="1" kern="0" dirty="0" smtClean="0"/>
              <a:t>big data</a:t>
            </a:r>
            <a:r>
              <a:rPr lang="en-US" kern="0" dirty="0" smtClean="0"/>
              <a:t>…</a:t>
            </a:r>
            <a:endParaRPr lang="en-US" kern="0" dirty="0"/>
          </a:p>
        </p:txBody>
      </p:sp>
    </p:spTree>
    <p:extLst>
      <p:ext uri="{BB962C8B-B14F-4D97-AF65-F5344CB8AC3E}">
        <p14:creationId xmlns:p14="http://schemas.microsoft.com/office/powerpoint/2010/main" val="416526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p:bldP spid="7" grpId="0"/>
      <p:bldP spid="8" grpId="0"/>
      <p:bldP spid="9" grpId="0"/>
      <p:bldP spid="10"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Bibliography/References</a:t>
            </a:r>
            <a:endParaRPr lang="en-US" dirty="0"/>
          </a:p>
        </p:txBody>
      </p:sp>
      <p:sp>
        <p:nvSpPr>
          <p:cNvPr id="3" name="Content Placeholder 2"/>
          <p:cNvSpPr>
            <a:spLocks noGrp="1"/>
          </p:cNvSpPr>
          <p:nvPr>
            <p:ph idx="1"/>
          </p:nvPr>
        </p:nvSpPr>
        <p:spPr/>
        <p:txBody>
          <a:bodyPr/>
          <a:lstStyle/>
          <a:p>
            <a:r>
              <a:rPr lang="en-US" sz="2400" dirty="0">
                <a:latin typeface="Consolas" panose="020B0609020204030204" pitchFamily="49" charset="0"/>
                <a:hlinkClick r:id="rId2"/>
              </a:rPr>
              <a:t>https://www.stat.berkeley.edu/~</a:t>
            </a:r>
            <a:r>
              <a:rPr lang="en-US" sz="2400" dirty="0" smtClean="0">
                <a:latin typeface="Consolas" panose="020B0609020204030204" pitchFamily="49" charset="0"/>
                <a:hlinkClick r:id="rId2"/>
              </a:rPr>
              <a:t>nolan/Papers/Data.Science.Guidelines.16.9.25.pdf</a:t>
            </a:r>
            <a:endParaRPr lang="en-US" sz="2400" dirty="0" smtClean="0">
              <a:latin typeface="Consolas" panose="020B0609020204030204" pitchFamily="49" charset="0"/>
            </a:endParaRPr>
          </a:p>
          <a:p>
            <a:r>
              <a:rPr lang="en-US" altLang="en-US" sz="2400" dirty="0"/>
              <a:t>Davenport, T. (2009), “Make Better Decisions”, </a:t>
            </a:r>
            <a:r>
              <a:rPr lang="en-US" altLang="en-US" sz="2400" i="1" dirty="0"/>
              <a:t>Harvard Business Review</a:t>
            </a:r>
            <a:r>
              <a:rPr lang="en-US" altLang="en-US" sz="2400" dirty="0"/>
              <a:t>, Nov. 87(11), p. 117-123.</a:t>
            </a:r>
          </a:p>
          <a:p>
            <a:endParaRPr lang="en-US" sz="240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30</a:t>
            </a:fld>
            <a:endParaRPr lang="en-US" altLang="en-US"/>
          </a:p>
        </p:txBody>
      </p:sp>
    </p:spTree>
    <p:extLst>
      <p:ext uri="{BB962C8B-B14F-4D97-AF65-F5344CB8AC3E}">
        <p14:creationId xmlns:p14="http://schemas.microsoft.com/office/powerpoint/2010/main" val="12644424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fin</a:t>
            </a:r>
            <a:endParaRPr lang="en-US" i="1" dirty="0"/>
          </a:p>
        </p:txBody>
      </p:sp>
      <p:sp>
        <p:nvSpPr>
          <p:cNvPr id="3" name="Content Placeholder 2"/>
          <p:cNvSpPr>
            <a:spLocks noGrp="1"/>
          </p:cNvSpPr>
          <p:nvPr>
            <p:ph idx="1"/>
          </p:nvPr>
        </p:nvSpPr>
        <p:spPr/>
        <p:txBody>
          <a:bodyPr/>
          <a:lstStyle/>
          <a:p>
            <a:r>
              <a:rPr lang="en-US" dirty="0" smtClean="0"/>
              <a:t>Again: Are you a data science learner?</a:t>
            </a:r>
          </a:p>
          <a:p>
            <a:endParaRPr lang="en-US" dirty="0"/>
          </a:p>
          <a:p>
            <a:endParaRPr lang="en-US" dirty="0" smtClean="0"/>
          </a:p>
          <a:p>
            <a:r>
              <a:rPr lang="en-US" dirty="0" smtClean="0"/>
              <a:t>Questions?</a:t>
            </a:r>
          </a:p>
          <a:p>
            <a:endParaRPr lang="en-US" dirty="0"/>
          </a:p>
          <a:p>
            <a:r>
              <a:rPr lang="en-US" dirty="0" smtClean="0"/>
              <a:t>Goodies</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31</a:t>
            </a:fld>
            <a:endParaRPr lang="en-US" altLang="en-US"/>
          </a:p>
        </p:txBody>
      </p:sp>
    </p:spTree>
    <p:extLst>
      <p:ext uri="{BB962C8B-B14F-4D97-AF65-F5344CB8AC3E}">
        <p14:creationId xmlns:p14="http://schemas.microsoft.com/office/powerpoint/2010/main" val="2479967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4</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sz="4000" dirty="0" smtClean="0"/>
              <a:t>Information Dynamics</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2000" i="1" dirty="0" smtClean="0"/>
              <a:t>Wisdom</a:t>
            </a:r>
          </a:p>
          <a:p>
            <a:pPr lvl="1" eaLnBrk="1" hangingPunct="1">
              <a:lnSpc>
                <a:spcPct val="90000"/>
              </a:lnSpc>
            </a:pPr>
            <a:r>
              <a:rPr lang="en-US" altLang="en-US" sz="1800" dirty="0" smtClean="0"/>
              <a:t>Extraordinary Insight (Explanation) for Foresight (Prediction)</a:t>
            </a:r>
          </a:p>
          <a:p>
            <a:pPr lvl="1" eaLnBrk="1" hangingPunct="1">
              <a:lnSpc>
                <a:spcPct val="90000"/>
              </a:lnSpc>
            </a:pPr>
            <a:r>
              <a:rPr lang="en-US" altLang="en-US" sz="1800" b="1" i="1" dirty="0" smtClean="0"/>
              <a:t>Restaurant</a:t>
            </a:r>
            <a:r>
              <a:rPr lang="en-US" altLang="en-US" sz="1800" b="1" dirty="0" smtClean="0"/>
              <a:t>: How should our menu change in the future to best optimize nightly sales?</a:t>
            </a:r>
          </a:p>
          <a:p>
            <a:pPr eaLnBrk="1" hangingPunct="1">
              <a:lnSpc>
                <a:spcPct val="90000"/>
              </a:lnSpc>
            </a:pPr>
            <a:r>
              <a:rPr lang="en-US" altLang="en-US" sz="2000" i="1" dirty="0" smtClean="0"/>
              <a:t>Knowledge</a:t>
            </a:r>
          </a:p>
          <a:p>
            <a:pPr lvl="1" eaLnBrk="1" hangingPunct="1">
              <a:lnSpc>
                <a:spcPct val="90000"/>
              </a:lnSpc>
            </a:pPr>
            <a:r>
              <a:rPr lang="en-US" altLang="en-US" sz="1800" dirty="0" smtClean="0"/>
              <a:t>Combination of Explicit Information and Tacit Information</a:t>
            </a:r>
          </a:p>
          <a:p>
            <a:pPr lvl="1" eaLnBrk="1" hangingPunct="1">
              <a:lnSpc>
                <a:spcPct val="90000"/>
              </a:lnSpc>
            </a:pPr>
            <a:r>
              <a:rPr lang="en-US" altLang="en-US" sz="1800" b="1" i="1" dirty="0" smtClean="0"/>
              <a:t>Restaurant</a:t>
            </a:r>
            <a:r>
              <a:rPr lang="en-US" altLang="en-US" sz="1800" b="1" dirty="0" smtClean="0"/>
              <a:t>: What action led to the change in last night’s sales?</a:t>
            </a:r>
          </a:p>
          <a:p>
            <a:pPr eaLnBrk="1" hangingPunct="1">
              <a:lnSpc>
                <a:spcPct val="90000"/>
              </a:lnSpc>
            </a:pPr>
            <a:r>
              <a:rPr lang="en-US" altLang="en-US" sz="2000" i="1" dirty="0" smtClean="0"/>
              <a:t>Information</a:t>
            </a:r>
          </a:p>
          <a:p>
            <a:pPr lvl="1" eaLnBrk="1" hangingPunct="1">
              <a:lnSpc>
                <a:spcPct val="90000"/>
              </a:lnSpc>
            </a:pPr>
            <a:r>
              <a:rPr lang="en-US" altLang="en-US" sz="1800" dirty="0" smtClean="0"/>
              <a:t>Meaningful Data</a:t>
            </a:r>
          </a:p>
          <a:p>
            <a:pPr lvl="1" eaLnBrk="1" hangingPunct="1">
              <a:lnSpc>
                <a:spcPct val="90000"/>
              </a:lnSpc>
            </a:pPr>
            <a:r>
              <a:rPr lang="en-US" altLang="en-US" sz="1800" b="1" i="1" dirty="0" smtClean="0"/>
              <a:t>Restaurant</a:t>
            </a:r>
            <a:r>
              <a:rPr lang="en-US" altLang="en-US" sz="1800" b="1" dirty="0" smtClean="0"/>
              <a:t>: How does last night’s sales compare to that night the previous year?  How does last night’s sales compare to our goals?</a:t>
            </a:r>
          </a:p>
          <a:p>
            <a:pPr eaLnBrk="1" hangingPunct="1">
              <a:lnSpc>
                <a:spcPct val="90000"/>
              </a:lnSpc>
            </a:pPr>
            <a:r>
              <a:rPr lang="en-US" altLang="en-US" sz="2000" i="1" dirty="0" smtClean="0"/>
              <a:t>Data</a:t>
            </a:r>
          </a:p>
          <a:p>
            <a:pPr lvl="1" eaLnBrk="1" hangingPunct="1">
              <a:lnSpc>
                <a:spcPct val="90000"/>
              </a:lnSpc>
            </a:pPr>
            <a:r>
              <a:rPr lang="en-US" altLang="en-US" sz="1800" dirty="0" smtClean="0"/>
              <a:t>Raw, atomic, basic</a:t>
            </a:r>
          </a:p>
          <a:p>
            <a:pPr lvl="1" eaLnBrk="1" hangingPunct="1">
              <a:lnSpc>
                <a:spcPct val="90000"/>
              </a:lnSpc>
            </a:pPr>
            <a:r>
              <a:rPr lang="en-US" altLang="en-US" sz="1800" b="1" i="1" dirty="0" smtClean="0"/>
              <a:t>Restaurant</a:t>
            </a:r>
            <a:r>
              <a:rPr lang="en-US" altLang="en-US" sz="1800" b="1" dirty="0" smtClean="0"/>
              <a:t>: What were the total sales for last night?</a:t>
            </a:r>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072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244">
                                            <p:txEl>
                                              <p:pRg st="9" end="9"/>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244">
                                            <p:txEl>
                                              <p:pRg st="10" end="1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2000"/>
                                  </p:stCondLst>
                                  <p:childTnLst>
                                    <p:set>
                                      <p:cBhvr>
                                        <p:cTn id="18" dur="1" fill="hold">
                                          <p:stCondLst>
                                            <p:cond delay="0"/>
                                          </p:stCondLst>
                                        </p:cTn>
                                        <p:tgtEl>
                                          <p:spTgt spid="10244">
                                            <p:txEl>
                                              <p:pRg st="6" end="6"/>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10244">
                                            <p:txEl>
                                              <p:pRg st="7" end="7"/>
                                            </p:txEl>
                                          </p:spTgt>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2000"/>
                                  </p:stCondLst>
                                  <p:childTnLst>
                                    <p:set>
                                      <p:cBhvr>
                                        <p:cTn id="24" dur="1" fill="hold">
                                          <p:stCondLst>
                                            <p:cond delay="0"/>
                                          </p:stCondLst>
                                        </p:cTn>
                                        <p:tgtEl>
                                          <p:spTgt spid="10244">
                                            <p:txEl>
                                              <p:pRg st="3" end="3"/>
                                            </p:txEl>
                                          </p:spTgt>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0"/>
                                  </p:stCondLst>
                                  <p:childTnLst>
                                    <p:set>
                                      <p:cBhvr>
                                        <p:cTn id="27" dur="1" fill="hold">
                                          <p:stCondLst>
                                            <p:cond delay="0"/>
                                          </p:stCondLst>
                                        </p:cTn>
                                        <p:tgtEl>
                                          <p:spTgt spid="10244">
                                            <p:txEl>
                                              <p:pRg st="4" end="4"/>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2000"/>
                                  </p:stCondLst>
                                  <p:childTnLst>
                                    <p:set>
                                      <p:cBhvr>
                                        <p:cTn id="30" dur="1" fill="hold">
                                          <p:stCondLst>
                                            <p:cond delay="0"/>
                                          </p:stCondLst>
                                        </p:cTn>
                                        <p:tgtEl>
                                          <p:spTgt spid="10244">
                                            <p:txEl>
                                              <p:pRg st="0" end="0"/>
                                            </p:txEl>
                                          </p:spTgt>
                                        </p:tgtEl>
                                        <p:attrNameLst>
                                          <p:attrName>style.visibility</p:attrName>
                                        </p:attrNameLst>
                                      </p:cBhvr>
                                      <p:to>
                                        <p:strVal val="visible"/>
                                      </p:to>
                                    </p:set>
                                  </p:childTnLst>
                                </p:cTn>
                              </p:par>
                            </p:childTnLst>
                          </p:cTn>
                        </p:par>
                        <p:par>
                          <p:cTn id="31" fill="hold">
                            <p:stCondLst>
                              <p:cond delay="6000"/>
                            </p:stCondLst>
                            <p:childTnLst>
                              <p:par>
                                <p:cTn id="32" presetID="1" presetClass="entr" presetSubtype="0" fill="hold" grpId="0" nodeType="afterEffect">
                                  <p:stCondLst>
                                    <p:cond delay="0"/>
                                  </p:stCondLst>
                                  <p:childTnLst>
                                    <p:set>
                                      <p:cBhvr>
                                        <p:cTn id="33"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244">
                                            <p:txEl>
                                              <p:pRg st="11" end="11"/>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2000"/>
                                  </p:stCondLst>
                                  <p:childTnLst>
                                    <p:set>
                                      <p:cBhvr>
                                        <p:cTn id="40" dur="1" fill="hold">
                                          <p:stCondLst>
                                            <p:cond delay="0"/>
                                          </p:stCondLst>
                                        </p:cTn>
                                        <p:tgtEl>
                                          <p:spTgt spid="10244">
                                            <p:txEl>
                                              <p:pRg st="8" end="8"/>
                                            </p:txEl>
                                          </p:spTgt>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0"/>
                                  </p:stCondLst>
                                  <p:childTnLst>
                                    <p:set>
                                      <p:cBhvr>
                                        <p:cTn id="43" dur="1" fill="hold">
                                          <p:stCondLst>
                                            <p:cond delay="0"/>
                                          </p:stCondLst>
                                        </p:cTn>
                                        <p:tgtEl>
                                          <p:spTgt spid="10244">
                                            <p:txEl>
                                              <p:pRg st="5" end="5"/>
                                            </p:txEl>
                                          </p:spTgt>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0" nodeType="afterEffect">
                                  <p:stCondLst>
                                    <p:cond delay="2000"/>
                                  </p:stCondLst>
                                  <p:childTnLst>
                                    <p:set>
                                      <p:cBhvr>
                                        <p:cTn id="46"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24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Lucida Sans" panose="020B0602030504020204" pitchFamily="34" charset="0"/>
              </a:defRPr>
            </a:lvl1pPr>
            <a:lvl2pPr marL="742950" indent="-285750">
              <a:spcBef>
                <a:spcPct val="20000"/>
              </a:spcBef>
              <a:buChar char="–"/>
              <a:defRPr sz="2800">
                <a:solidFill>
                  <a:schemeClr val="tx1"/>
                </a:solidFill>
                <a:latin typeface="Lucida Sans" panose="020B0602030504020204" pitchFamily="34" charset="0"/>
              </a:defRPr>
            </a:lvl2pPr>
            <a:lvl3pPr marL="1143000" indent="-228600">
              <a:spcBef>
                <a:spcPct val="20000"/>
              </a:spcBef>
              <a:buChar char="•"/>
              <a:defRPr sz="2400">
                <a:solidFill>
                  <a:schemeClr val="tx1"/>
                </a:solidFill>
                <a:latin typeface="Lucida Sans" panose="020B0602030504020204" pitchFamily="34" charset="0"/>
              </a:defRPr>
            </a:lvl3pPr>
            <a:lvl4pPr marL="1600200" indent="-228600">
              <a:spcBef>
                <a:spcPct val="20000"/>
              </a:spcBef>
              <a:buChar char="–"/>
              <a:defRPr sz="2000">
                <a:solidFill>
                  <a:schemeClr val="tx1"/>
                </a:solidFill>
                <a:latin typeface="Lucida Sans" panose="020B0602030504020204" pitchFamily="34" charset="0"/>
              </a:defRPr>
            </a:lvl4pPr>
            <a:lvl5pPr marL="2057400" indent="-228600">
              <a:spcBef>
                <a:spcPct val="20000"/>
              </a:spcBef>
              <a:buChar char="»"/>
              <a:defRPr sz="2000">
                <a:solidFill>
                  <a:schemeClr val="tx1"/>
                </a:solidFill>
                <a:latin typeface="Lucida Sans" panose="020B0602030504020204" pitchFamily="34" charset="0"/>
              </a:defRPr>
            </a:lvl5pPr>
            <a:lvl6pPr marL="2514600" indent="-228600" eaLnBrk="0" fontAlgn="base" hangingPunct="0">
              <a:spcBef>
                <a:spcPct val="20000"/>
              </a:spcBef>
              <a:spcAft>
                <a:spcPct val="0"/>
              </a:spcAft>
              <a:buChar char="»"/>
              <a:defRPr sz="2000">
                <a:solidFill>
                  <a:schemeClr val="tx1"/>
                </a:solidFill>
                <a:latin typeface="Lucida Sans" panose="020B0602030504020204" pitchFamily="34" charset="0"/>
              </a:defRPr>
            </a:lvl6pPr>
            <a:lvl7pPr marL="2971800" indent="-228600" eaLnBrk="0" fontAlgn="base" hangingPunct="0">
              <a:spcBef>
                <a:spcPct val="20000"/>
              </a:spcBef>
              <a:spcAft>
                <a:spcPct val="0"/>
              </a:spcAft>
              <a:buChar char="»"/>
              <a:defRPr sz="2000">
                <a:solidFill>
                  <a:schemeClr val="tx1"/>
                </a:solidFill>
                <a:latin typeface="Lucida Sans" panose="020B0602030504020204" pitchFamily="34" charset="0"/>
              </a:defRPr>
            </a:lvl7pPr>
            <a:lvl8pPr marL="3429000" indent="-228600" eaLnBrk="0" fontAlgn="base" hangingPunct="0">
              <a:spcBef>
                <a:spcPct val="20000"/>
              </a:spcBef>
              <a:spcAft>
                <a:spcPct val="0"/>
              </a:spcAft>
              <a:buChar char="»"/>
              <a:defRPr sz="2000">
                <a:solidFill>
                  <a:schemeClr val="tx1"/>
                </a:solidFill>
                <a:latin typeface="Lucida Sans" panose="020B0602030504020204" pitchFamily="34" charset="0"/>
              </a:defRPr>
            </a:lvl8pPr>
            <a:lvl9pPr marL="3886200" indent="-228600" eaLnBrk="0" fontAlgn="base" hangingPunct="0">
              <a:spcBef>
                <a:spcPct val="20000"/>
              </a:spcBef>
              <a:spcAft>
                <a:spcPct val="0"/>
              </a:spcAft>
              <a:buChar char="»"/>
              <a:defRPr sz="2000">
                <a:solidFill>
                  <a:schemeClr val="tx1"/>
                </a:solidFill>
                <a:latin typeface="Lucida Sans" panose="020B0602030504020204" pitchFamily="34" charset="0"/>
              </a:defRPr>
            </a:lvl9pPr>
          </a:lstStyle>
          <a:p>
            <a:pPr>
              <a:spcBef>
                <a:spcPct val="0"/>
              </a:spcBef>
              <a:buFontTx/>
              <a:buNone/>
            </a:pPr>
            <a:fld id="{24948F6E-8397-4F85-975B-8F07DA079F78}" type="slidenum">
              <a:rPr lang="en-US" altLang="en-US" sz="1400" smtClean="0">
                <a:latin typeface="Arial" panose="020B0604020202020204" pitchFamily="34" charset="0"/>
              </a:rPr>
              <a:pPr>
                <a:spcBef>
                  <a:spcPct val="0"/>
                </a:spcBef>
                <a:buFontTx/>
                <a:buNone/>
              </a:pPr>
              <a:t>5</a:t>
            </a:fld>
            <a:endParaRPr lang="en-US" altLang="en-US" sz="1400" smtClean="0">
              <a:latin typeface="Arial" panose="020B0604020202020204" pitchFamily="34" charset="0"/>
            </a:endParaRPr>
          </a:p>
        </p:txBody>
      </p:sp>
      <p:sp>
        <p:nvSpPr>
          <p:cNvPr id="11267" name="Rectangle 2"/>
          <p:cNvSpPr>
            <a:spLocks noGrp="1" noChangeArrowheads="1"/>
          </p:cNvSpPr>
          <p:nvPr>
            <p:ph type="title"/>
          </p:nvPr>
        </p:nvSpPr>
        <p:spPr/>
        <p:txBody>
          <a:bodyPr/>
          <a:lstStyle/>
          <a:p>
            <a:pPr eaLnBrk="1" hangingPunct="1"/>
            <a:r>
              <a:rPr lang="en-US" altLang="en-US" dirty="0"/>
              <a:t>Analytics for Decision-making</a:t>
            </a:r>
            <a:endParaRPr lang="en-US" altLang="en-US" sz="3600" dirty="0" smtClean="0"/>
          </a:p>
        </p:txBody>
      </p:sp>
      <p:sp>
        <p:nvSpPr>
          <p:cNvPr id="10244" name="Rectangle 3"/>
          <p:cNvSpPr>
            <a:spLocks noGrp="1" noChangeArrowheads="1"/>
          </p:cNvSpPr>
          <p:nvPr>
            <p:ph type="body" idx="1"/>
          </p:nvPr>
        </p:nvSpPr>
        <p:spPr/>
        <p:txBody>
          <a:bodyPr/>
          <a:lstStyle/>
          <a:p>
            <a:pPr eaLnBrk="1" hangingPunct="1">
              <a:lnSpc>
                <a:spcPct val="90000"/>
              </a:lnSpc>
            </a:pPr>
            <a:r>
              <a:rPr lang="en-US" altLang="en-US" sz="1800" i="1" dirty="0"/>
              <a:t>Prescriptive</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What should we do?</a:t>
            </a:r>
          </a:p>
          <a:p>
            <a:pPr lvl="1" eaLnBrk="1" hangingPunct="1">
              <a:lnSpc>
                <a:spcPct val="90000"/>
              </a:lnSpc>
            </a:pPr>
            <a:r>
              <a:rPr lang="en-US" altLang="en-US" sz="1600" b="1" i="1" dirty="0"/>
              <a:t>HR Department</a:t>
            </a:r>
            <a:r>
              <a:rPr lang="en-US" altLang="en-US" sz="1600" b="1" dirty="0"/>
              <a:t>: What should we (the HR Department) do to meet or exceed the organization’s hiring and retention goals for next year?  What data/information/knowledge/wisdom should we provide to our hiring and technical managers to help?  What are we missing?</a:t>
            </a:r>
            <a:endParaRPr lang="en-US" altLang="en-US" sz="1600" b="1" dirty="0" smtClean="0"/>
          </a:p>
          <a:p>
            <a:pPr eaLnBrk="1" hangingPunct="1">
              <a:lnSpc>
                <a:spcPct val="90000"/>
              </a:lnSpc>
            </a:pPr>
            <a:r>
              <a:rPr lang="en-US" altLang="en-US" sz="1800" i="1" dirty="0" smtClean="0"/>
              <a:t>Predictive</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What is likely to happen?</a:t>
            </a:r>
          </a:p>
          <a:p>
            <a:pPr lvl="1" eaLnBrk="1" hangingPunct="1">
              <a:lnSpc>
                <a:spcPct val="90000"/>
              </a:lnSpc>
            </a:pPr>
            <a:r>
              <a:rPr lang="en-US" altLang="en-US" sz="1600" b="1" i="1" dirty="0"/>
              <a:t>HR Department:</a:t>
            </a:r>
            <a:r>
              <a:rPr lang="en-US" altLang="en-US" sz="1600" b="1" dirty="0"/>
              <a:t> How many new employees will our organization need next year? How will the mix change?  What is our competition likely to do?</a:t>
            </a:r>
            <a:endParaRPr lang="en-US" altLang="en-US" sz="1600" b="1" dirty="0" smtClean="0"/>
          </a:p>
          <a:p>
            <a:pPr eaLnBrk="1" hangingPunct="1">
              <a:lnSpc>
                <a:spcPct val="90000"/>
              </a:lnSpc>
            </a:pPr>
            <a:r>
              <a:rPr lang="en-US" altLang="en-US" sz="1800" i="1" dirty="0" smtClean="0"/>
              <a:t>Diagnostic</a:t>
            </a:r>
            <a:r>
              <a:rPr lang="en-US" altLang="en-US" sz="1800" dirty="0" smtClean="0"/>
              <a:t> </a:t>
            </a:r>
            <a:r>
              <a:rPr lang="en-US" altLang="en-US" sz="1800" dirty="0"/>
              <a:t>Analytics</a:t>
            </a:r>
            <a:endParaRPr lang="en-US" altLang="en-US" sz="1800" i="1" dirty="0" smtClean="0"/>
          </a:p>
          <a:p>
            <a:pPr lvl="1" eaLnBrk="1" hangingPunct="1">
              <a:lnSpc>
                <a:spcPct val="90000"/>
              </a:lnSpc>
            </a:pPr>
            <a:r>
              <a:rPr lang="en-US" altLang="en-US" sz="1600" dirty="0" smtClean="0"/>
              <a:t>Why did it happen?</a:t>
            </a:r>
          </a:p>
          <a:p>
            <a:pPr lvl="1" eaLnBrk="1" hangingPunct="1">
              <a:lnSpc>
                <a:spcPct val="90000"/>
              </a:lnSpc>
            </a:pPr>
            <a:r>
              <a:rPr lang="en-US" altLang="en-US" sz="1600" b="1" i="1" dirty="0"/>
              <a:t>HR Department:</a:t>
            </a:r>
            <a:r>
              <a:rPr lang="en-US" altLang="en-US" sz="1600" b="1" dirty="0"/>
              <a:t> Did our emphasis on recruiting from campus A (over campus B, etc.) matter?  What do the managers of these entry-level employees think?</a:t>
            </a:r>
            <a:endParaRPr lang="en-US" altLang="en-US" sz="1600" b="1" dirty="0" smtClean="0"/>
          </a:p>
          <a:p>
            <a:pPr eaLnBrk="1" hangingPunct="1">
              <a:lnSpc>
                <a:spcPct val="90000"/>
              </a:lnSpc>
            </a:pPr>
            <a:r>
              <a:rPr lang="en-US" altLang="en-US" sz="1800" i="1" dirty="0"/>
              <a:t>Descriptive</a:t>
            </a:r>
            <a:r>
              <a:rPr lang="en-US" altLang="en-US" sz="1800" dirty="0"/>
              <a:t> Analytics</a:t>
            </a:r>
            <a:endParaRPr lang="en-US" altLang="en-US" sz="1800" i="1" dirty="0" smtClean="0"/>
          </a:p>
          <a:p>
            <a:pPr lvl="1" eaLnBrk="1" hangingPunct="1">
              <a:lnSpc>
                <a:spcPct val="90000"/>
              </a:lnSpc>
            </a:pPr>
            <a:r>
              <a:rPr lang="en-US" altLang="en-US" sz="1600" dirty="0" smtClean="0"/>
              <a:t>What happened?</a:t>
            </a:r>
          </a:p>
          <a:p>
            <a:pPr lvl="1" eaLnBrk="1" hangingPunct="1">
              <a:lnSpc>
                <a:spcPct val="90000"/>
              </a:lnSpc>
            </a:pPr>
            <a:r>
              <a:rPr lang="en-US" altLang="en-US" sz="1600" b="1" i="1" dirty="0"/>
              <a:t>HR Department:</a:t>
            </a:r>
            <a:r>
              <a:rPr lang="en-US" altLang="en-US" sz="1600" b="1" dirty="0"/>
              <a:t> How many entry-level professionals did we hire last year? How many of them are still with us now?</a:t>
            </a:r>
            <a:endParaRPr lang="en-US" altLang="en-US" sz="1600" b="1" dirty="0" smtClean="0"/>
          </a:p>
        </p:txBody>
      </p:sp>
      <p:cxnSp>
        <p:nvCxnSpPr>
          <p:cNvPr id="3" name="Straight Arrow Connector 2"/>
          <p:cNvCxnSpPr/>
          <p:nvPr/>
        </p:nvCxnSpPr>
        <p:spPr>
          <a:xfrm flipV="1">
            <a:off x="304800" y="1417638"/>
            <a:ext cx="0" cy="437356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029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244">
                                            <p:txEl>
                                              <p:pRg st="9" end="9"/>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244">
                                            <p:txEl>
                                              <p:pRg st="10" end="1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2000"/>
                                  </p:stCondLst>
                                  <p:childTnLst>
                                    <p:set>
                                      <p:cBhvr>
                                        <p:cTn id="18" dur="1" fill="hold">
                                          <p:stCondLst>
                                            <p:cond delay="0"/>
                                          </p:stCondLst>
                                        </p:cTn>
                                        <p:tgtEl>
                                          <p:spTgt spid="10244">
                                            <p:txEl>
                                              <p:pRg st="6" end="6"/>
                                            </p:txEl>
                                          </p:spTgt>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10244">
                                            <p:txEl>
                                              <p:pRg st="7" end="7"/>
                                            </p:txEl>
                                          </p:spTgt>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2000"/>
                                  </p:stCondLst>
                                  <p:childTnLst>
                                    <p:set>
                                      <p:cBhvr>
                                        <p:cTn id="23" dur="1" fill="hold">
                                          <p:stCondLst>
                                            <p:cond delay="0"/>
                                          </p:stCondLst>
                                        </p:cTn>
                                        <p:tgtEl>
                                          <p:spTgt spid="10244">
                                            <p:txEl>
                                              <p:pRg st="3" end="3"/>
                                            </p:txEl>
                                          </p:spTgt>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10244">
                                            <p:txEl>
                                              <p:pRg st="4" end="4"/>
                                            </p:txEl>
                                          </p:spTgt>
                                        </p:tgtEl>
                                        <p:attrNameLst>
                                          <p:attrName>style.visibility</p:attrName>
                                        </p:attrNameLst>
                                      </p:cBhvr>
                                      <p:to>
                                        <p:strVal val="visible"/>
                                      </p:to>
                                    </p:set>
                                  </p:childTnLst>
                                </p:cTn>
                              </p:par>
                            </p:childTnLst>
                          </p:cTn>
                        </p:par>
                        <p:par>
                          <p:cTn id="26" fill="hold">
                            <p:stCondLst>
                              <p:cond delay="4000"/>
                            </p:stCondLst>
                            <p:childTnLst>
                              <p:par>
                                <p:cTn id="27" presetID="1" presetClass="entr" presetSubtype="0" fill="hold" grpId="0" nodeType="afterEffect">
                                  <p:stCondLst>
                                    <p:cond delay="2000"/>
                                  </p:stCondLst>
                                  <p:childTnLst>
                                    <p:set>
                                      <p:cBhvr>
                                        <p:cTn id="28" dur="1" fill="hold">
                                          <p:stCondLst>
                                            <p:cond delay="0"/>
                                          </p:stCondLst>
                                        </p:cTn>
                                        <p:tgtEl>
                                          <p:spTgt spid="10244">
                                            <p:txEl>
                                              <p:pRg st="0" end="0"/>
                                            </p:txEl>
                                          </p:spTgt>
                                        </p:tgtEl>
                                        <p:attrNameLst>
                                          <p:attrName>style.visibility</p:attrName>
                                        </p:attrNameLst>
                                      </p:cBhvr>
                                      <p:to>
                                        <p:strVal val="visible"/>
                                      </p:to>
                                    </p:set>
                                  </p:childTnLst>
                                </p:cTn>
                              </p:par>
                            </p:childTnLst>
                          </p:cTn>
                        </p:par>
                        <p:par>
                          <p:cTn id="29" fill="hold">
                            <p:stCondLst>
                              <p:cond delay="6000"/>
                            </p:stCondLst>
                            <p:childTnLst>
                              <p:par>
                                <p:cTn id="30" presetID="1" presetClass="entr" presetSubtype="0" fill="hold" grpId="0" nodeType="afterEffect">
                                  <p:stCondLst>
                                    <p:cond delay="0"/>
                                  </p:stCondLst>
                                  <p:childTnLst>
                                    <p:set>
                                      <p:cBhvr>
                                        <p:cTn id="31"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44">
                                            <p:txEl>
                                              <p:pRg st="11" end="11"/>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2000"/>
                                  </p:stCondLst>
                                  <p:childTnLst>
                                    <p:set>
                                      <p:cBhvr>
                                        <p:cTn id="38" dur="1" fill="hold">
                                          <p:stCondLst>
                                            <p:cond delay="0"/>
                                          </p:stCondLst>
                                        </p:cTn>
                                        <p:tgtEl>
                                          <p:spTgt spid="10244">
                                            <p:txEl>
                                              <p:pRg st="8" end="8"/>
                                            </p:txEl>
                                          </p:spTgt>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grpId="0" nodeType="afterEffect">
                                  <p:stCondLst>
                                    <p:cond delay="2000"/>
                                  </p:stCondLst>
                                  <p:childTnLst>
                                    <p:set>
                                      <p:cBhvr>
                                        <p:cTn id="41" dur="1" fill="hold">
                                          <p:stCondLst>
                                            <p:cond delay="0"/>
                                          </p:stCondLst>
                                        </p:cTn>
                                        <p:tgtEl>
                                          <p:spTgt spid="10244">
                                            <p:txEl>
                                              <p:pRg st="5" end="5"/>
                                            </p:txEl>
                                          </p:spTgt>
                                        </p:tgtEl>
                                        <p:attrNameLst>
                                          <p:attrName>style.visibility</p:attrName>
                                        </p:attrNameLst>
                                      </p:cBhvr>
                                      <p:to>
                                        <p:strVal val="visible"/>
                                      </p:to>
                                    </p:set>
                                  </p:childTnLst>
                                </p:cTn>
                              </p:par>
                            </p:childTnLst>
                          </p:cTn>
                        </p:par>
                        <p:par>
                          <p:cTn id="42" fill="hold">
                            <p:stCondLst>
                              <p:cond delay="4000"/>
                            </p:stCondLst>
                            <p:childTnLst>
                              <p:par>
                                <p:cTn id="43" presetID="1" presetClass="entr" presetSubtype="0" fill="hold" grpId="0" nodeType="afterEffect">
                                  <p:stCondLst>
                                    <p:cond delay="2000"/>
                                  </p:stCondLst>
                                  <p:childTnLst>
                                    <p:set>
                                      <p:cBhvr>
                                        <p:cTn id="44"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24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sp>
        <p:nvSpPr>
          <p:cNvPr id="3" name="Content Placeholder 2"/>
          <p:cNvSpPr>
            <a:spLocks noGrp="1"/>
          </p:cNvSpPr>
          <p:nvPr>
            <p:ph idx="1"/>
          </p:nvPr>
        </p:nvSpPr>
        <p:spPr/>
        <p:txBody>
          <a:bodyPr/>
          <a:lstStyle/>
          <a:p>
            <a:r>
              <a:rPr lang="en-US" sz="1800" dirty="0" smtClean="0"/>
              <a:t>Data Science is “the science </a:t>
            </a:r>
            <a:r>
              <a:rPr lang="en-US" sz="1800" dirty="0"/>
              <a:t>of </a:t>
            </a:r>
            <a:r>
              <a:rPr lang="en-US" sz="1800" dirty="0" smtClean="0"/>
              <a:t>planning </a:t>
            </a:r>
            <a:r>
              <a:rPr lang="en-US" sz="1800" dirty="0"/>
              <a:t>for, acquisition, management, analysis of, and inference from data</a:t>
            </a:r>
            <a:r>
              <a:rPr lang="en-US" sz="1800" dirty="0" smtClean="0"/>
              <a:t>.”</a:t>
            </a:r>
          </a:p>
          <a:p>
            <a:endParaRPr lang="en-US" sz="1800" dirty="0" smtClean="0"/>
          </a:p>
          <a:p>
            <a:r>
              <a:rPr lang="en-US" sz="1800" dirty="0"/>
              <a:t>Data science is case-based, hands-on, and interdisciplinary.</a:t>
            </a:r>
          </a:p>
          <a:p>
            <a:endParaRPr lang="en-US" sz="1800" dirty="0"/>
          </a:p>
          <a:p>
            <a:r>
              <a:rPr lang="en-US" sz="1800" dirty="0"/>
              <a:t>Building upon </a:t>
            </a:r>
            <a:r>
              <a:rPr lang="en-US" sz="1800" u="sng" dirty="0"/>
              <a:t>experimentation</a:t>
            </a:r>
            <a:r>
              <a:rPr lang="en-US" sz="1800" dirty="0"/>
              <a:t>, </a:t>
            </a:r>
            <a:r>
              <a:rPr lang="en-US" sz="1800" u="sng" dirty="0"/>
              <a:t>modeling</a:t>
            </a:r>
            <a:r>
              <a:rPr lang="en-US" sz="1800" dirty="0"/>
              <a:t>, and </a:t>
            </a:r>
            <a:r>
              <a:rPr lang="en-US" sz="1800" u="sng" dirty="0"/>
              <a:t>computation</a:t>
            </a:r>
            <a:r>
              <a:rPr lang="en-US" sz="1800" dirty="0"/>
              <a:t>, there are some that believe that </a:t>
            </a:r>
            <a:r>
              <a:rPr lang="en-US" sz="1800" u="sng" dirty="0"/>
              <a:t>data science</a:t>
            </a:r>
            <a:r>
              <a:rPr lang="en-US" sz="1800" dirty="0"/>
              <a:t> </a:t>
            </a:r>
            <a:r>
              <a:rPr lang="en-US" sz="1800" i="1" dirty="0"/>
              <a:t>is, in fact, a new, type of scientific discovery</a:t>
            </a:r>
            <a:r>
              <a:rPr lang="en-US" sz="1800" dirty="0"/>
              <a:t>.</a:t>
            </a:r>
          </a:p>
          <a:p>
            <a:endParaRPr lang="en-US" sz="1800" dirty="0" smtClean="0"/>
          </a:p>
          <a:p>
            <a:endParaRPr lang="en-US" sz="1800" dirty="0"/>
          </a:p>
          <a:p>
            <a:endParaRPr lang="en-US" sz="1800" dirty="0" smtClean="0"/>
          </a:p>
          <a:p>
            <a:r>
              <a:rPr lang="en-US" sz="1800" dirty="0" smtClean="0"/>
              <a:t>Data scientists demonstrate mastery of skills </a:t>
            </a:r>
            <a:r>
              <a:rPr lang="en-US" sz="1800" dirty="0"/>
              <a:t>and concepts, including many traditionally associated with the fields </a:t>
            </a:r>
            <a:r>
              <a:rPr lang="en-US" sz="1800" dirty="0" smtClean="0"/>
              <a:t>of </a:t>
            </a:r>
            <a:r>
              <a:rPr lang="en-US" sz="1800" u="sng" dirty="0" smtClean="0"/>
              <a:t>Mathematics,</a:t>
            </a:r>
            <a:r>
              <a:rPr lang="en-US" sz="1800" dirty="0" smtClean="0"/>
              <a:t> </a:t>
            </a:r>
            <a:r>
              <a:rPr lang="en-US" sz="1800" u="sng" dirty="0" smtClean="0"/>
              <a:t>Statistics</a:t>
            </a:r>
            <a:r>
              <a:rPr lang="en-US" sz="1800" dirty="0" smtClean="0"/>
              <a:t>, and </a:t>
            </a:r>
            <a:r>
              <a:rPr lang="en-US" sz="1800" u="sng" dirty="0"/>
              <a:t>Computer Science </a:t>
            </a:r>
            <a:r>
              <a:rPr lang="en-US" sz="1800" dirty="0" smtClean="0"/>
              <a:t>and. </a:t>
            </a:r>
            <a:r>
              <a:rPr lang="en-US" sz="1800" i="1" dirty="0" smtClean="0"/>
              <a:t>Data </a:t>
            </a:r>
            <a:r>
              <a:rPr lang="en-US" sz="1800" i="1" dirty="0"/>
              <a:t>Science blends much of the </a:t>
            </a:r>
            <a:r>
              <a:rPr lang="en-US" sz="1800" i="1" dirty="0" smtClean="0"/>
              <a:t>pedagogical </a:t>
            </a:r>
            <a:r>
              <a:rPr lang="en-US" sz="1800" i="1" dirty="0"/>
              <a:t>content from all three disciplines, but it is </a:t>
            </a:r>
            <a:r>
              <a:rPr lang="en-US" sz="1800" b="1" i="1" dirty="0"/>
              <a:t>neither the simple intersection, nor </a:t>
            </a:r>
            <a:r>
              <a:rPr lang="en-US" sz="1800" b="1" i="1" dirty="0" smtClean="0"/>
              <a:t>the superset </a:t>
            </a:r>
            <a:r>
              <a:rPr lang="en-US" sz="1800" b="1" i="1" dirty="0"/>
              <a:t>of the three</a:t>
            </a:r>
            <a:r>
              <a:rPr lang="en-US" sz="1800" i="1" dirty="0"/>
              <a:t>.</a:t>
            </a:r>
            <a:r>
              <a:rPr lang="en-US" sz="1800" dirty="0"/>
              <a:t> </a:t>
            </a:r>
          </a:p>
          <a:p>
            <a:endParaRPr lang="en-US" sz="1800" dirty="0"/>
          </a:p>
          <a:p>
            <a:r>
              <a:rPr lang="en-US" sz="1800" dirty="0" smtClean="0"/>
              <a:t>There is a fourth area of demonstrated mastery too: </a:t>
            </a:r>
            <a:r>
              <a:rPr lang="en-US" sz="1800" u="sng" dirty="0" smtClean="0"/>
              <a:t>Subject-Domain</a:t>
            </a:r>
            <a:r>
              <a:rPr lang="en-US" sz="1800" dirty="0" smtClean="0"/>
              <a:t> expertise.</a:t>
            </a:r>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6</a:t>
            </a:fld>
            <a:endParaRPr lang="en-US" altLang="en-US"/>
          </a:p>
        </p:txBody>
      </p:sp>
    </p:spTree>
    <p:extLst>
      <p:ext uri="{BB962C8B-B14F-4D97-AF65-F5344CB8AC3E}">
        <p14:creationId xmlns:p14="http://schemas.microsoft.com/office/powerpoint/2010/main" val="268758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1000"/>
                                  </p:stCondLst>
                                  <p:childTnLst>
                                    <p:set>
                                      <p:cBhvr>
                                        <p:cTn id="2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Math/Stat/</a:t>
            </a:r>
            <a:r>
              <a:rPr lang="en-US" dirty="0" err="1" smtClean="0"/>
              <a:t>CompSci</a:t>
            </a:r>
            <a:r>
              <a:rPr lang="en-US" dirty="0" smtClean="0"/>
              <a:t>/Subject Domain w/ Theory and Practice</a:t>
            </a:r>
            <a:endParaRPr lang="en-US" dirty="0"/>
          </a:p>
        </p:txBody>
      </p:sp>
      <p:sp>
        <p:nvSpPr>
          <p:cNvPr id="3" name="Content Placeholder 2"/>
          <p:cNvSpPr>
            <a:spLocks noGrp="1"/>
          </p:cNvSpPr>
          <p:nvPr>
            <p:ph idx="1"/>
          </p:nvPr>
        </p:nvSpPr>
        <p:spPr/>
        <p:txBody>
          <a:bodyPr/>
          <a:lstStyle/>
          <a:p>
            <a:r>
              <a:rPr lang="en-US" dirty="0" smtClean="0"/>
              <a:t>What can we leverage well for data science success?</a:t>
            </a:r>
          </a:p>
          <a:p>
            <a:endParaRPr lang="en-US" dirty="0"/>
          </a:p>
          <a:p>
            <a:r>
              <a:rPr lang="en-US" dirty="0" smtClean="0"/>
              <a:t>Math</a:t>
            </a:r>
          </a:p>
          <a:p>
            <a:r>
              <a:rPr lang="en-US" dirty="0" smtClean="0"/>
              <a:t>Stat</a:t>
            </a:r>
          </a:p>
          <a:p>
            <a:r>
              <a:rPr lang="en-US" dirty="0" err="1" smtClean="0"/>
              <a:t>CompSci</a:t>
            </a:r>
            <a:endParaRPr lang="en-US" dirty="0" smtClean="0"/>
          </a:p>
          <a:p>
            <a:pPr lvl="1"/>
            <a:r>
              <a:rPr lang="en-US" dirty="0" smtClean="0"/>
              <a:t>computational thinking</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7</a:t>
            </a:fld>
            <a:endParaRPr lang="en-US" altLang="en-US"/>
          </a:p>
        </p:txBody>
      </p:sp>
    </p:spTree>
    <p:extLst>
      <p:ext uri="{BB962C8B-B14F-4D97-AF65-F5344CB8AC3E}">
        <p14:creationId xmlns:p14="http://schemas.microsoft.com/office/powerpoint/2010/main" val="280162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Breadth and Depth</a:t>
            </a:r>
            <a:endParaRPr lang="en-US" dirty="0"/>
          </a:p>
        </p:txBody>
      </p:sp>
      <p:sp>
        <p:nvSpPr>
          <p:cNvPr id="3" name="Content Placeholder 2"/>
          <p:cNvSpPr>
            <a:spLocks noGrp="1"/>
          </p:cNvSpPr>
          <p:nvPr>
            <p:ph idx="1"/>
          </p:nvPr>
        </p:nvSpPr>
        <p:spPr/>
        <p:txBody>
          <a:bodyPr/>
          <a:lstStyle/>
          <a:p>
            <a:r>
              <a:rPr lang="en-US" dirty="0" smtClean="0"/>
              <a:t>R</a:t>
            </a:r>
          </a:p>
          <a:p>
            <a:r>
              <a:rPr lang="en-US" dirty="0" smtClean="0"/>
              <a:t>Python</a:t>
            </a:r>
          </a:p>
          <a:p>
            <a:r>
              <a:rPr lang="en-US" dirty="0" smtClean="0"/>
              <a:t>Julia</a:t>
            </a:r>
          </a:p>
          <a:p>
            <a:r>
              <a:rPr lang="en-US" i="1" dirty="0" smtClean="0"/>
              <a:t>t</a:t>
            </a:r>
            <a:r>
              <a:rPr lang="en-US" dirty="0" smtClean="0"/>
              <a:t>-test for two independent groups, OLS linear regression, k-means clustering (or classification)</a:t>
            </a:r>
          </a:p>
          <a:p>
            <a:r>
              <a:rPr lang="en-US" dirty="0" smtClean="0"/>
              <a:t>LP/convex optimization, GIS/spatial analysis, </a:t>
            </a:r>
            <a:r>
              <a:rPr lang="en-US" dirty="0"/>
              <a:t>network </a:t>
            </a:r>
            <a:r>
              <a:rPr lang="en-US" dirty="0" smtClean="0"/>
              <a:t>analysis, text analysis</a:t>
            </a:r>
          </a:p>
          <a:p>
            <a:endParaRPr lang="en-US" dirty="0"/>
          </a:p>
          <a:p>
            <a:r>
              <a:rPr lang="en-US" dirty="0" smtClean="0"/>
              <a:t>computational thinking</a:t>
            </a:r>
            <a:endParaRPr lang="en-US" dirty="0"/>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8</a:t>
            </a:fld>
            <a:endParaRPr lang="en-US" altLang="en-US"/>
          </a:p>
        </p:txBody>
      </p:sp>
    </p:spTree>
    <p:extLst>
      <p:ext uri="{BB962C8B-B14F-4D97-AF65-F5344CB8AC3E}">
        <p14:creationId xmlns:p14="http://schemas.microsoft.com/office/powerpoint/2010/main" val="4127669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Packages too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CD61FD94-992F-4CB2-AF3E-ECFB9D8DC22A}" type="slidenum">
              <a:rPr lang="en-US" altLang="en-US" smtClean="0"/>
              <a:pPr>
                <a:defRPr/>
              </a:pPr>
              <a:t>9</a:t>
            </a:fld>
            <a:endParaRPr lang="en-US" altLang="en-US"/>
          </a:p>
        </p:txBody>
      </p:sp>
    </p:spTree>
    <p:extLst>
      <p:ext uri="{BB962C8B-B14F-4D97-AF65-F5344CB8AC3E}">
        <p14:creationId xmlns:p14="http://schemas.microsoft.com/office/powerpoint/2010/main" val="4170158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3304</TotalTime>
  <Words>1477</Words>
  <Application>Microsoft Office PowerPoint</Application>
  <PresentationFormat>On-screen Show (4:3)</PresentationFormat>
  <Paragraphs>277</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Consolas</vt:lpstr>
      <vt:lpstr>Corbel</vt:lpstr>
      <vt:lpstr>Default Design</vt:lpstr>
      <vt:lpstr>Resources, Capabilities, and Strategies for Data Science Learners</vt:lpstr>
      <vt:lpstr>Overview</vt:lpstr>
      <vt:lpstr>Motivating Question</vt:lpstr>
      <vt:lpstr>Information Dynamics</vt:lpstr>
      <vt:lpstr>Analytics for Decision-making</vt:lpstr>
      <vt:lpstr>What is Data Science?</vt:lpstr>
      <vt:lpstr>Math/Stat/CompSci/Subject Domain w/ Theory and Practice</vt:lpstr>
      <vt:lpstr>Balance Breadth and Depth</vt:lpstr>
      <vt:lpstr>Commercial Packages too</vt:lpstr>
      <vt:lpstr>Persistent Tensions</vt:lpstr>
      <vt:lpstr>Next-Generation Science Standards</vt:lpstr>
      <vt:lpstr>Reproducibility (“academic” perspective)</vt:lpstr>
      <vt:lpstr>Workflow (“professional” perspective)</vt:lpstr>
      <vt:lpstr>Twitter, Podcasts, Tutorials</vt:lpstr>
      <vt:lpstr>PowerPoint Presentation</vt:lpstr>
      <vt:lpstr>PowerPoint Presentation</vt:lpstr>
      <vt:lpstr>CSUN Cloud Services? (e.g., IBM)</vt:lpstr>
      <vt:lpstr>Canvas API Example</vt:lpstr>
      <vt:lpstr>Recent blog on LAPD arrests/crimes</vt:lpstr>
      <vt:lpstr>Jobs/indeed.com, etc.</vt:lpstr>
      <vt:lpstr>Conferences w/ videos (and convert to iTunes via VLC?)</vt:lpstr>
      <vt:lpstr>A New Language for conversations</vt:lpstr>
      <vt:lpstr>Complexity</vt:lpstr>
      <vt:lpstr>What do real world data science needs look like?</vt:lpstr>
      <vt:lpstr>Data Science needs:  Current Examples from the City of LA</vt:lpstr>
      <vt:lpstr>Data Science needs:  Current Examples from the City of LA</vt:lpstr>
      <vt:lpstr>City of LA: Specific Examples</vt:lpstr>
      <vt:lpstr>City of LA: Specific Examples</vt:lpstr>
      <vt:lpstr>Counterpoint</vt:lpstr>
      <vt:lpstr>Bibliography/References</vt:lpstr>
      <vt:lpstr>fin</vt:lpstr>
    </vt:vector>
  </TitlesOfParts>
  <Company>CSU, Northridge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L.A.'s “Silicon Beach”: “Shadow” Vocation or “Emergent” Profession?</dc:title>
  <dc:creator>wsmith</dc:creator>
  <cp:lastModifiedBy>Smith, Wayne W</cp:lastModifiedBy>
  <cp:revision>327</cp:revision>
  <cp:lastPrinted>2018-09-04T20:55:41Z</cp:lastPrinted>
  <dcterms:created xsi:type="dcterms:W3CDTF">2010-10-28T16:48:55Z</dcterms:created>
  <dcterms:modified xsi:type="dcterms:W3CDTF">2018-09-06T22:58:27Z</dcterms:modified>
</cp:coreProperties>
</file>