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64" r:id="rId2"/>
    <p:sldId id="393" r:id="rId3"/>
    <p:sldId id="474" r:id="rId4"/>
    <p:sldId id="465" r:id="rId5"/>
    <p:sldId id="450" r:id="rId6"/>
    <p:sldId id="448" r:id="rId7"/>
    <p:sldId id="492" r:id="rId8"/>
    <p:sldId id="477" r:id="rId9"/>
    <p:sldId id="497" r:id="rId10"/>
    <p:sldId id="489" r:id="rId11"/>
    <p:sldId id="488" r:id="rId12"/>
    <p:sldId id="495" r:id="rId13"/>
    <p:sldId id="496" r:id="rId14"/>
    <p:sldId id="478" r:id="rId15"/>
    <p:sldId id="479" r:id="rId16"/>
    <p:sldId id="481" r:id="rId17"/>
    <p:sldId id="482" r:id="rId18"/>
    <p:sldId id="499" r:id="rId19"/>
    <p:sldId id="483" r:id="rId20"/>
    <p:sldId id="485" r:id="rId21"/>
    <p:sldId id="486" r:id="rId22"/>
    <p:sldId id="498" r:id="rId23"/>
    <p:sldId id="493" r:id="rId24"/>
    <p:sldId id="480" r:id="rId25"/>
    <p:sldId id="476" r:id="rId26"/>
    <p:sldId id="490" r:id="rId27"/>
    <p:sldId id="468" r:id="rId28"/>
    <p:sldId id="460" r:id="rId29"/>
    <p:sldId id="461" r:id="rId30"/>
    <p:sldId id="462" r:id="rId31"/>
    <p:sldId id="463" r:id="rId32"/>
    <p:sldId id="471" r:id="rId33"/>
    <p:sldId id="475" r:id="rId34"/>
    <p:sldId id="473"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2153" autoAdjust="0"/>
  </p:normalViewPr>
  <p:slideViewPr>
    <p:cSldViewPr>
      <p:cViewPr varScale="1">
        <p:scale>
          <a:sx n="67" d="100"/>
          <a:sy n="67"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29.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odp</a:t>
            </a:r>
            <a:r>
              <a:rPr lang="en-US" altLang="en-US" sz="2000" smtClean="0">
                <a:solidFill>
                  <a:schemeClr val="tx2"/>
                </a:solidFill>
                <a:latin typeface="Consolas" panose="020B0609020204030204" pitchFamily="49" charset="0"/>
                <a:ea typeface="Calibri" panose="020F0502020204030204" pitchFamily="34" charset="0"/>
                <a:cs typeface="Calibri" panose="020F0502020204030204" pitchFamily="34" charset="0"/>
              </a:rPr>
              <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p>
          <a:p>
            <a:pPr algn="ctr" eaLnBrk="1" hangingPunct="1">
              <a:spcBef>
                <a:spcPct val="0"/>
              </a:spcBef>
              <a:buFontTx/>
              <a:buNone/>
            </a:pPr>
            <a:r>
              <a:rPr lang="en-US" altLang="en-US" sz="20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Breadth and Depth</a:t>
            </a:r>
            <a:endParaRPr lang="en-US" dirty="0"/>
          </a:p>
        </p:txBody>
      </p:sp>
      <p:sp>
        <p:nvSpPr>
          <p:cNvPr id="3" name="Content Placeholder 2"/>
          <p:cNvSpPr>
            <a:spLocks noGrp="1"/>
          </p:cNvSpPr>
          <p:nvPr>
            <p:ph idx="1"/>
          </p:nvPr>
        </p:nvSpPr>
        <p:spPr/>
        <p:txBody>
          <a:bodyPr/>
          <a:lstStyle/>
          <a:p>
            <a:r>
              <a:rPr lang="en-US" dirty="0" smtClean="0"/>
              <a:t>R</a:t>
            </a:r>
          </a:p>
          <a:p>
            <a:r>
              <a:rPr lang="en-US" dirty="0" smtClean="0"/>
              <a:t>Python</a:t>
            </a:r>
          </a:p>
          <a:p>
            <a:r>
              <a:rPr lang="en-US" dirty="0" smtClean="0"/>
              <a:t>Julia</a:t>
            </a:r>
          </a:p>
          <a:p>
            <a:r>
              <a:rPr lang="en-US" i="1" dirty="0" smtClean="0"/>
              <a:t>t</a:t>
            </a:r>
            <a:r>
              <a:rPr lang="en-US" dirty="0" smtClean="0"/>
              <a:t>-test for two independent groups, OLS linear regression, k-means clustering (or classification)</a:t>
            </a:r>
          </a:p>
          <a:p>
            <a:r>
              <a:rPr lang="en-US" dirty="0" smtClean="0"/>
              <a:t>LP/convex optimization, GIS/spatial analysis, </a:t>
            </a:r>
            <a:r>
              <a:rPr lang="en-US" dirty="0"/>
              <a:t>network </a:t>
            </a:r>
            <a:r>
              <a:rPr lang="en-US" dirty="0" smtClean="0"/>
              <a:t>analysis, text analysis</a:t>
            </a:r>
          </a:p>
          <a:p>
            <a:endParaRPr lang="en-US" dirty="0"/>
          </a:p>
          <a:p>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10</a:t>
            </a:fld>
            <a:endParaRPr lang="en-US" altLang="en-US"/>
          </a:p>
        </p:txBody>
      </p:sp>
    </p:spTree>
    <p:extLst>
      <p:ext uri="{BB962C8B-B14F-4D97-AF65-F5344CB8AC3E}">
        <p14:creationId xmlns:p14="http://schemas.microsoft.com/office/powerpoint/2010/main" val="412766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Next-Generation Science Standards</a:t>
            </a:r>
            <a:endParaRPr lang="en-US" dirty="0"/>
          </a:p>
        </p:txBody>
      </p:sp>
      <p:sp>
        <p:nvSpPr>
          <p:cNvPr id="3" name="Content Placeholder 2"/>
          <p:cNvSpPr>
            <a:spLocks noGrp="1"/>
          </p:cNvSpPr>
          <p:nvPr>
            <p:ph idx="1"/>
          </p:nvPr>
        </p:nvSpPr>
        <p:spPr>
          <a:xfrm>
            <a:off x="457200" y="1600201"/>
            <a:ext cx="8229600" cy="723442"/>
          </a:xfrm>
        </p:spPr>
        <p:txBody>
          <a:bodyPr/>
          <a:lstStyle/>
          <a:p>
            <a:pPr marL="0" indent="0">
              <a:buNone/>
            </a:pPr>
            <a:r>
              <a:rPr lang="en-US" sz="2000" dirty="0" smtClean="0"/>
              <a:t>There are </a:t>
            </a:r>
            <a:r>
              <a:rPr lang="en-US" sz="2000" i="1" dirty="0" smtClean="0"/>
              <a:t>seven</a:t>
            </a:r>
            <a:r>
              <a:rPr lang="en-US" sz="2000" dirty="0" smtClean="0"/>
              <a:t> “cross-cutting” skills to support </a:t>
            </a:r>
            <a:r>
              <a:rPr lang="en-US" sz="2000" i="1" dirty="0" smtClean="0"/>
              <a:t>four</a:t>
            </a:r>
            <a:r>
              <a:rPr lang="en-US" sz="2000" dirty="0" smtClean="0"/>
              <a:t> core subject domains: Physical </a:t>
            </a:r>
            <a:r>
              <a:rPr lang="en-US" sz="2000" dirty="0"/>
              <a:t>Science, Life Science, Earth and Space Science, and </a:t>
            </a:r>
            <a:r>
              <a:rPr lang="en-US" sz="2000" dirty="0" smtClean="0"/>
              <a:t>Engineering.</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
        <p:nvSpPr>
          <p:cNvPr id="8" name="Slide Number Placeholder 3"/>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CD61FD94-992F-4CB2-AF3E-ECFB9D8DC22A}" type="slidenum">
              <a:rPr lang="en-US" altLang="en-US" smtClean="0"/>
              <a:pPr>
                <a:defRPr/>
              </a:pPr>
              <a:t>11</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2516444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1884844"/>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21948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81102688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19093308"/>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355496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80793194"/>
              </p:ext>
            </p:extLst>
          </p:nvPr>
        </p:nvGraphicFramePr>
        <p:xfrm>
          <a:off x="436418"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864653620"/>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3122374148"/>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913002989"/>
                  </a:ext>
                </a:extLst>
              </a:tr>
              <a:tr h="370840">
                <a:tc>
                  <a:txBody>
                    <a:bodyPr/>
                    <a:lstStyle/>
                    <a:p>
                      <a:r>
                        <a:rPr lang="en-US" dirty="0" smtClean="0"/>
                        <a:t>Causality</a:t>
                      </a:r>
                      <a:endParaRPr lang="en-US" dirty="0"/>
                    </a:p>
                  </a:txBody>
                  <a:tcPr/>
                </a:tc>
                <a:extLst>
                  <a:ext uri="{0D108BD9-81ED-4DB2-BD59-A6C34878D82A}">
                    <a16:rowId xmlns:a16="http://schemas.microsoft.com/office/drawing/2014/main" val="1904339343"/>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166309021"/>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3388424581"/>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1844312879"/>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276218974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2987923527"/>
                  </a:ext>
                </a:extLst>
              </a:tr>
            </a:tbl>
          </a:graphicData>
        </a:graphic>
      </p:graphicFrame>
    </p:spTree>
    <p:extLst>
      <p:ext uri="{BB962C8B-B14F-4D97-AF65-F5344CB8AC3E}">
        <p14:creationId xmlns:p14="http://schemas.microsoft.com/office/powerpoint/2010/main" val="36917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Packages too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261642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15</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z="4000" dirty="0" smtClean="0"/>
              <a:t>Textbooks, Twitter, Podcasts</a:t>
            </a:r>
            <a:endParaRPr lang="en-US" altLang="en-US" sz="3600" dirty="0" smtClean="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4142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Meetups and Big Data Day LA, etc.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spTree>
    <p:extLst>
      <p:ext uri="{BB962C8B-B14F-4D97-AF65-F5344CB8AC3E}">
        <p14:creationId xmlns:p14="http://schemas.microsoft.com/office/powerpoint/2010/main" val="81018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pic>
        <p:nvPicPr>
          <p:cNvPr id="5" name="Picture 4"/>
          <p:cNvPicPr>
            <a:picLocks noChangeAspect="1"/>
          </p:cNvPicPr>
          <p:nvPr/>
        </p:nvPicPr>
        <p:blipFill>
          <a:blip r:embed="rId2"/>
          <a:stretch>
            <a:fillRect/>
          </a:stretch>
        </p:blipFill>
        <p:spPr>
          <a:xfrm>
            <a:off x="228600" y="1143000"/>
            <a:ext cx="8758989" cy="4800600"/>
          </a:xfrm>
          <a:prstGeom prst="rect">
            <a:avLst/>
          </a:prstGeom>
        </p:spPr>
      </p:pic>
    </p:spTree>
    <p:extLst>
      <p:ext uri="{BB962C8B-B14F-4D97-AF65-F5344CB8AC3E}">
        <p14:creationId xmlns:p14="http://schemas.microsoft.com/office/powerpoint/2010/main" val="782070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CSUN Cloud Services? (e.g., IBM)</a:t>
            </a:r>
            <a:endParaRPr lang="en-US" dirty="0"/>
          </a:p>
        </p:txBody>
      </p:sp>
      <p:sp>
        <p:nvSpPr>
          <p:cNvPr id="3" name="Content Placeholder 2"/>
          <p:cNvSpPr>
            <a:spLocks noGrp="1"/>
          </p:cNvSpPr>
          <p:nvPr>
            <p:ph idx="1"/>
          </p:nvPr>
        </p:nvSpPr>
        <p:spPr/>
        <p:txBody>
          <a:bodyPr/>
          <a:lstStyle/>
          <a:p>
            <a:r>
              <a:rPr lang="en-US" dirty="0" smtClean="0"/>
              <a:t>Search through email </a:t>
            </a:r>
            <a:r>
              <a:rPr lang="en-US" smtClean="0"/>
              <a:t>for specifics</a:t>
            </a:r>
          </a:p>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18</a:t>
            </a:fld>
            <a:endParaRPr lang="en-US" altLang="en-US"/>
          </a:p>
        </p:txBody>
      </p:sp>
    </p:spTree>
    <p:extLst>
      <p:ext uri="{BB962C8B-B14F-4D97-AF65-F5344CB8AC3E}">
        <p14:creationId xmlns:p14="http://schemas.microsoft.com/office/powerpoint/2010/main" val="382299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blog on LAPD arrests/crimes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19</a:t>
            </a:fld>
            <a:endParaRPr lang="en-US" altLang="en-US"/>
          </a:p>
        </p:txBody>
      </p:sp>
    </p:spTree>
    <p:extLst>
      <p:ext uri="{BB962C8B-B14F-4D97-AF65-F5344CB8AC3E}">
        <p14:creationId xmlns:p14="http://schemas.microsoft.com/office/powerpoint/2010/main" val="67367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i="1" dirty="0" smtClean="0"/>
              <a:t>Thinking</a:t>
            </a:r>
            <a:r>
              <a:rPr lang="en-US" dirty="0" smtClean="0"/>
              <a:t> as a Data Scientist</a:t>
            </a:r>
          </a:p>
          <a:p>
            <a:pPr lvl="1" indent="-342900">
              <a:buFont typeface="Arial" panose="020B0604020202020204" pitchFamily="34" charset="0"/>
              <a:buChar char="•"/>
            </a:pPr>
            <a:r>
              <a:rPr lang="en-US" dirty="0"/>
              <a:t>	</a:t>
            </a:r>
            <a:r>
              <a:rPr lang="en-US" dirty="0" smtClean="0"/>
              <a:t>Positioning Yourself in the Contemporary Paradigm</a:t>
            </a:r>
            <a:endParaRPr lang="en-US" dirty="0"/>
          </a:p>
          <a:p>
            <a:pPr>
              <a:buFont typeface="Arial" panose="020B0604020202020204" pitchFamily="34" charset="0"/>
              <a:buChar char="•"/>
            </a:pPr>
            <a:r>
              <a:rPr lang="en-US" i="1" dirty="0" smtClean="0"/>
              <a:t>Learning</a:t>
            </a:r>
            <a:r>
              <a:rPr lang="en-US" dirty="0" smtClean="0"/>
              <a:t> as a Data Scientist</a:t>
            </a:r>
          </a:p>
          <a:p>
            <a:pPr lvl="1" indent="-342900">
              <a:buFont typeface="Arial" panose="020B0604020202020204" pitchFamily="34" charset="0"/>
              <a:buChar char="•"/>
            </a:pPr>
            <a:r>
              <a:rPr lang="en-US" dirty="0"/>
              <a:t>	</a:t>
            </a:r>
            <a:r>
              <a:rPr lang="en-US" dirty="0" smtClean="0"/>
              <a:t>What the Best Autodidacts (self-learners) Know</a:t>
            </a:r>
          </a:p>
          <a:p>
            <a:pPr>
              <a:buFont typeface="Arial" panose="020B0604020202020204" pitchFamily="34" charset="0"/>
              <a:buChar char="•"/>
            </a:pPr>
            <a:r>
              <a:rPr lang="en-US" i="1" dirty="0" smtClean="0"/>
              <a:t>Acting</a:t>
            </a:r>
            <a:r>
              <a:rPr lang="en-US" dirty="0" smtClean="0"/>
              <a:t> as a Data Scientist</a:t>
            </a:r>
          </a:p>
          <a:p>
            <a:pPr lvl="1" indent="-342900">
              <a:buFont typeface="Arial" panose="020B0604020202020204" pitchFamily="34" charset="0"/>
              <a:buChar char="•"/>
            </a:pPr>
            <a:r>
              <a:rPr lang="en-US" dirty="0" smtClean="0"/>
              <a:t>	Earning Career Success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Q&amp;A</a:t>
            </a:r>
          </a:p>
          <a:p>
            <a:pPr>
              <a:buFont typeface="Arial" panose="020B0604020202020204" pitchFamily="34" charset="0"/>
              <a:buChar char="•"/>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(“academic”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20</a:t>
            </a:fld>
            <a:endParaRPr lang="en-US" altLang="en-US"/>
          </a:p>
        </p:txBody>
      </p:sp>
    </p:spTree>
    <p:extLst>
      <p:ext uri="{BB962C8B-B14F-4D97-AF65-F5344CB8AC3E}">
        <p14:creationId xmlns:p14="http://schemas.microsoft.com/office/powerpoint/2010/main" val="3668218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(“professional”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21</a:t>
            </a:fld>
            <a:endParaRPr lang="en-US" altLang="en-US"/>
          </a:p>
        </p:txBody>
      </p:sp>
    </p:spTree>
    <p:extLst>
      <p:ext uri="{BB962C8B-B14F-4D97-AF65-F5344CB8AC3E}">
        <p14:creationId xmlns:p14="http://schemas.microsoft.com/office/powerpoint/2010/main" val="924957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API 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22</a:t>
            </a:fld>
            <a:endParaRPr lang="en-US" altLang="en-US"/>
          </a:p>
        </p:txBody>
      </p:sp>
    </p:spTree>
    <p:extLst>
      <p:ext uri="{BB962C8B-B14F-4D97-AF65-F5344CB8AC3E}">
        <p14:creationId xmlns:p14="http://schemas.microsoft.com/office/powerpoint/2010/main" val="3895659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Jobs/indeed.com</a:t>
            </a:r>
            <a:r>
              <a:rPr lang="en-US" smtClean="0"/>
              <a:t>, etc.</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23</a:t>
            </a:fld>
            <a:endParaRPr lang="en-US" altLang="en-US"/>
          </a:p>
        </p:txBody>
      </p:sp>
    </p:spTree>
    <p:extLst>
      <p:ext uri="{BB962C8B-B14F-4D97-AF65-F5344CB8AC3E}">
        <p14:creationId xmlns:p14="http://schemas.microsoft.com/office/powerpoint/2010/main" val="3473435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Conferences w/ videos (and convert to iTunes via VLC?)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24</a:t>
            </a:fld>
            <a:endParaRPr lang="en-US" altLang="en-US"/>
          </a:p>
        </p:txBody>
      </p:sp>
    </p:spTree>
    <p:extLst>
      <p:ext uri="{BB962C8B-B14F-4D97-AF65-F5344CB8AC3E}">
        <p14:creationId xmlns:p14="http://schemas.microsoft.com/office/powerpoint/2010/main" val="2831084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Language for conversations</a:t>
            </a:r>
            <a:endParaRPr lang="en-US" dirty="0"/>
          </a:p>
        </p:txBody>
      </p:sp>
      <p:sp>
        <p:nvSpPr>
          <p:cNvPr id="3" name="Content Placeholder 2"/>
          <p:cNvSpPr>
            <a:spLocks noGrp="1"/>
          </p:cNvSpPr>
          <p:nvPr>
            <p:ph idx="1"/>
          </p:nvPr>
        </p:nvSpPr>
        <p:spPr/>
        <p:txBody>
          <a:bodyPr/>
          <a:lstStyle/>
          <a:p>
            <a:r>
              <a:rPr lang="en-US" dirty="0" smtClean="0"/>
              <a:t>Student peers</a:t>
            </a:r>
          </a:p>
          <a:p>
            <a:r>
              <a:rPr lang="en-US" dirty="0" smtClean="0"/>
              <a:t>Professional contacts</a:t>
            </a:r>
          </a:p>
          <a:p>
            <a:endParaRPr lang="en-US" dirty="0"/>
          </a:p>
          <a:p>
            <a:r>
              <a:rPr lang="en-US" dirty="0" smtClean="0"/>
              <a:t>Most important—Professors</a:t>
            </a:r>
          </a:p>
          <a:p>
            <a:pPr lvl="1"/>
            <a:r>
              <a:rPr lang="en-US" dirty="0"/>
              <a:t>What </a:t>
            </a:r>
            <a:r>
              <a:rPr lang="en-US" dirty="0" smtClean="0"/>
              <a:t>kinds of </a:t>
            </a:r>
            <a:r>
              <a:rPr lang="en-US" i="1" dirty="0" smtClean="0"/>
              <a:t>research questions </a:t>
            </a:r>
            <a:r>
              <a:rPr lang="en-US" dirty="0" smtClean="0"/>
              <a:t>have you worked on?</a:t>
            </a:r>
            <a:endParaRPr lang="en-US" dirty="0"/>
          </a:p>
          <a:p>
            <a:pPr lvl="1"/>
            <a:r>
              <a:rPr lang="en-US" dirty="0" smtClean="0"/>
              <a:t>What kinds of </a:t>
            </a:r>
            <a:r>
              <a:rPr lang="en-US" i="1" dirty="0" smtClean="0"/>
              <a:t>data</a:t>
            </a:r>
            <a:r>
              <a:rPr lang="en-US" dirty="0" smtClean="0"/>
              <a:t> have you used?</a:t>
            </a:r>
          </a:p>
          <a:p>
            <a:pPr lvl="1"/>
            <a:r>
              <a:rPr lang="en-US" dirty="0"/>
              <a:t>What </a:t>
            </a:r>
            <a:r>
              <a:rPr lang="en-US" dirty="0" smtClean="0"/>
              <a:t>kinds of </a:t>
            </a:r>
            <a:r>
              <a:rPr lang="en-US" i="1" dirty="0" smtClean="0"/>
              <a:t>analytical methods </a:t>
            </a:r>
            <a:r>
              <a:rPr lang="en-US" dirty="0"/>
              <a:t>have you used?</a:t>
            </a:r>
          </a:p>
          <a:p>
            <a:pPr lvl="1"/>
            <a:r>
              <a:rPr lang="en-US" dirty="0" smtClean="0"/>
              <a:t>What kinds of </a:t>
            </a:r>
            <a:r>
              <a:rPr lang="en-US" i="1" dirty="0" smtClean="0"/>
              <a:t>software tools</a:t>
            </a:r>
            <a:r>
              <a:rPr lang="en-US" dirty="0" smtClean="0"/>
              <a:t> have you used?</a:t>
            </a:r>
          </a:p>
          <a:p>
            <a:pPr lvl="1"/>
            <a:r>
              <a:rPr lang="en-US" dirty="0" smtClean="0"/>
              <a:t>What are you hoping to learn to do in the near future?</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25</a:t>
            </a:fld>
            <a:endParaRPr lang="en-US" altLang="en-US"/>
          </a:p>
        </p:txBody>
      </p:sp>
    </p:spTree>
    <p:extLst>
      <p:ext uri="{BB962C8B-B14F-4D97-AF65-F5344CB8AC3E}">
        <p14:creationId xmlns:p14="http://schemas.microsoft.com/office/powerpoint/2010/main" val="4167668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26</a:t>
            </a:fld>
            <a:endParaRPr lang="en-US" altLang="en-US"/>
          </a:p>
        </p:txBody>
      </p:sp>
    </p:spTree>
    <p:extLst>
      <p:ext uri="{BB962C8B-B14F-4D97-AF65-F5344CB8AC3E}">
        <p14:creationId xmlns:p14="http://schemas.microsoft.com/office/powerpoint/2010/main" val="3859015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27</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28</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29</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Question</a:t>
            </a:r>
            <a:endParaRPr lang="en-US" dirty="0"/>
          </a:p>
        </p:txBody>
      </p:sp>
      <p:sp>
        <p:nvSpPr>
          <p:cNvPr id="3" name="Content Placeholder 2"/>
          <p:cNvSpPr>
            <a:spLocks noGrp="1"/>
          </p:cNvSpPr>
          <p:nvPr>
            <p:ph idx="1"/>
          </p:nvPr>
        </p:nvSpPr>
        <p:spPr>
          <a:xfrm>
            <a:off x="457200" y="1600201"/>
            <a:ext cx="8229600" cy="533400"/>
          </a:xfrm>
        </p:spPr>
        <p:txBody>
          <a:bodyPr/>
          <a:lstStyle/>
          <a:p>
            <a:pPr marL="0" indent="0" algn="ctr">
              <a:buNone/>
            </a:pPr>
            <a:r>
              <a:rPr lang="en-US" dirty="0" smtClean="0"/>
              <a:t>Are you a </a:t>
            </a:r>
            <a:r>
              <a:rPr lang="en-US" i="1" dirty="0" smtClean="0"/>
              <a:t>data science</a:t>
            </a:r>
            <a:r>
              <a:rPr lang="en-US" dirty="0" smtClean="0"/>
              <a:t> learner?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
        <p:nvSpPr>
          <p:cNvPr id="5" name="Content Placeholder 2"/>
          <p:cNvSpPr txBox="1">
            <a:spLocks/>
          </p:cNvSpPr>
          <p:nvPr/>
        </p:nvSpPr>
        <p:spPr bwMode="auto">
          <a:xfrm>
            <a:off x="457200" y="204946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…quantitative reasoning…</a:t>
            </a:r>
            <a:endParaRPr lang="en-US" kern="0" dirty="0"/>
          </a:p>
        </p:txBody>
      </p:sp>
      <p:sp>
        <p:nvSpPr>
          <p:cNvPr id="6" name="Content Placeholder 2"/>
          <p:cNvSpPr txBox="1">
            <a:spLocks/>
          </p:cNvSpPr>
          <p:nvPr/>
        </p:nvSpPr>
        <p:spPr bwMode="auto">
          <a:xfrm>
            <a:off x="457200" y="303212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statistical computing</a:t>
            </a:r>
            <a:r>
              <a:rPr lang="en-US" kern="0" dirty="0" smtClean="0"/>
              <a:t>…</a:t>
            </a:r>
            <a:endParaRPr lang="en-US" kern="0" dirty="0"/>
          </a:p>
        </p:txBody>
      </p:sp>
      <p:sp>
        <p:nvSpPr>
          <p:cNvPr id="7" name="Content Placeholder 2"/>
          <p:cNvSpPr txBox="1">
            <a:spLocks/>
          </p:cNvSpPr>
          <p:nvPr/>
        </p:nvSpPr>
        <p:spPr bwMode="auto">
          <a:xfrm>
            <a:off x="457200" y="3536739"/>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applied math</a:t>
            </a:r>
            <a:r>
              <a:rPr lang="en-US" kern="0" dirty="0" smtClean="0"/>
              <a:t>…</a:t>
            </a:r>
            <a:endParaRPr lang="en-US" kern="0" dirty="0"/>
          </a:p>
        </p:txBody>
      </p:sp>
      <p:sp>
        <p:nvSpPr>
          <p:cNvPr id="8" name="Content Placeholder 2"/>
          <p:cNvSpPr txBox="1">
            <a:spLocks/>
          </p:cNvSpPr>
          <p:nvPr/>
        </p:nvSpPr>
        <p:spPr bwMode="auto">
          <a:xfrm>
            <a:off x="422564" y="408449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business intelligence</a:t>
            </a:r>
            <a:r>
              <a:rPr lang="en-US" kern="0" dirty="0" smtClean="0"/>
              <a:t>…</a:t>
            </a:r>
            <a:endParaRPr lang="en-US" kern="0" dirty="0"/>
          </a:p>
        </p:txBody>
      </p:sp>
      <p:sp>
        <p:nvSpPr>
          <p:cNvPr id="9" name="Content Placeholder 2"/>
          <p:cNvSpPr txBox="1">
            <a:spLocks/>
          </p:cNvSpPr>
          <p:nvPr/>
        </p:nvSpPr>
        <p:spPr bwMode="auto">
          <a:xfrm>
            <a:off x="422564" y="460331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predictive analytics</a:t>
            </a:r>
            <a:r>
              <a:rPr lang="en-US" kern="0" dirty="0" smtClean="0"/>
              <a:t>…</a:t>
            </a:r>
            <a:endParaRPr lang="en-US" kern="0" dirty="0"/>
          </a:p>
        </p:txBody>
      </p:sp>
      <p:sp>
        <p:nvSpPr>
          <p:cNvPr id="10" name="Content Placeholder 2"/>
          <p:cNvSpPr txBox="1">
            <a:spLocks/>
          </p:cNvSpPr>
          <p:nvPr/>
        </p:nvSpPr>
        <p:spPr bwMode="auto">
          <a:xfrm>
            <a:off x="408709" y="51319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…decision support modeling</a:t>
            </a:r>
            <a:r>
              <a:rPr lang="en-US" kern="0" dirty="0" smtClean="0"/>
              <a:t>…</a:t>
            </a:r>
            <a:endParaRPr lang="en-US" kern="0" dirty="0"/>
          </a:p>
        </p:txBody>
      </p:sp>
      <p:sp>
        <p:nvSpPr>
          <p:cNvPr id="11" name="Content Placeholder 2"/>
          <p:cNvSpPr txBox="1">
            <a:spLocks/>
          </p:cNvSpPr>
          <p:nvPr/>
        </p:nvSpPr>
        <p:spPr bwMode="auto">
          <a:xfrm>
            <a:off x="408709" y="56653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…artificial intelligence</a:t>
            </a:r>
            <a:r>
              <a:rPr lang="en-US" kern="0" dirty="0" smtClean="0"/>
              <a:t>…</a:t>
            </a:r>
            <a:endParaRPr lang="en-US" kern="0" dirty="0"/>
          </a:p>
        </p:txBody>
      </p:sp>
      <p:sp>
        <p:nvSpPr>
          <p:cNvPr id="12" name="Content Placeholder 2"/>
          <p:cNvSpPr txBox="1">
            <a:spLocks/>
          </p:cNvSpPr>
          <p:nvPr/>
        </p:nvSpPr>
        <p:spPr bwMode="auto">
          <a:xfrm>
            <a:off x="457200" y="2519222"/>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big data</a:t>
            </a:r>
            <a:r>
              <a:rPr lang="en-US" kern="0" dirty="0" smtClean="0"/>
              <a:t>…</a:t>
            </a:r>
            <a:endParaRPr lang="en-US" kern="0" dirty="0"/>
          </a:p>
        </p:txBody>
      </p:sp>
    </p:spTree>
    <p:extLst>
      <p:ext uri="{BB962C8B-B14F-4D97-AF65-F5344CB8AC3E}">
        <p14:creationId xmlns:p14="http://schemas.microsoft.com/office/powerpoint/2010/main" val="41652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30</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31</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Counterpoint</a:t>
            </a:r>
            <a:endParaRPr lang="en-US" dirty="0"/>
          </a:p>
        </p:txBody>
      </p:sp>
      <p:sp>
        <p:nvSpPr>
          <p:cNvPr id="3" name="Content Placeholder 2"/>
          <p:cNvSpPr>
            <a:spLocks noGrp="1"/>
          </p:cNvSpPr>
          <p:nvPr>
            <p:ph idx="1"/>
          </p:nvPr>
        </p:nvSpPr>
        <p:spPr/>
        <p:txBody>
          <a:bodyPr/>
          <a:lstStyle/>
          <a:p>
            <a:r>
              <a:rPr lang="en-US" dirty="0"/>
              <a:t>Hernandez, D., and Greenwald T. (August 11, 2018), “IBM Has a Dilemma”, </a:t>
            </a:r>
            <a:r>
              <a:rPr lang="en-US" i="1" dirty="0"/>
              <a:t>Wall Street Journal</a:t>
            </a:r>
            <a:r>
              <a:rPr lang="en-US" dirty="0" smtClean="0"/>
              <a:t>.</a:t>
            </a:r>
          </a:p>
          <a:p>
            <a:r>
              <a:rPr lang="en-US" dirty="0" smtClean="0"/>
              <a:t>Muller, J. (2018), </a:t>
            </a:r>
            <a:r>
              <a:rPr lang="en-US" i="1" dirty="0" smtClean="0"/>
              <a:t>The Tyranny of Metrics</a:t>
            </a:r>
            <a:r>
              <a:rPr lang="en-US" dirty="0" smtClean="0"/>
              <a:t>, Princeton University Press.</a:t>
            </a:r>
          </a:p>
          <a:p>
            <a:r>
              <a:rPr lang="en-US" dirty="0" smtClean="0"/>
              <a:t>O’Neill, C. </a:t>
            </a:r>
            <a:r>
              <a:rPr lang="en-US" dirty="0"/>
              <a:t>(</a:t>
            </a:r>
            <a:r>
              <a:rPr lang="en-US" dirty="0" smtClean="0"/>
              <a:t>2017), </a:t>
            </a:r>
            <a:r>
              <a:rPr lang="en-US" i="1" dirty="0" smtClean="0"/>
              <a:t>Weapons of Math Destruction: How Big Data Increases Inequity and Threatens Democracy</a:t>
            </a:r>
            <a:r>
              <a:rPr lang="en-US" dirty="0" smtClean="0"/>
              <a:t>, Broadway Books.</a:t>
            </a:r>
            <a:endParaRPr lang="en-US" dirty="0"/>
          </a:p>
          <a:p>
            <a:r>
              <a:rPr lang="en-US" dirty="0" smtClean="0"/>
              <a:t>Pearl, J. (2018), </a:t>
            </a:r>
            <a:r>
              <a:rPr lang="en-US" i="1" dirty="0" smtClean="0"/>
              <a:t>The Book of Why: The New Science of Cause and Effect</a:t>
            </a:r>
            <a:r>
              <a:rPr lang="en-US" dirty="0" smtClean="0"/>
              <a:t>, Basic </a:t>
            </a:r>
            <a:r>
              <a:rPr lang="en-US" dirty="0"/>
              <a:t>Books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32</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Bibliography/References</a:t>
            </a:r>
            <a:endParaRPr lang="en-US" dirty="0"/>
          </a:p>
        </p:txBody>
      </p:sp>
      <p:sp>
        <p:nvSpPr>
          <p:cNvPr id="3" name="Content Placeholder 2"/>
          <p:cNvSpPr>
            <a:spLocks noGrp="1"/>
          </p:cNvSpPr>
          <p:nvPr>
            <p:ph idx="1"/>
          </p:nvPr>
        </p:nvSpPr>
        <p:spPr/>
        <p:txBody>
          <a:bodyPr/>
          <a:lstStyle/>
          <a:p>
            <a:r>
              <a:rPr lang="en-US" sz="2400" dirty="0">
                <a:latin typeface="Consolas" panose="020B0609020204030204" pitchFamily="49" charset="0"/>
                <a:hlinkClick r:id="rId2"/>
              </a:rPr>
              <a:t>https://www.stat.berkeley.edu/~</a:t>
            </a:r>
            <a:r>
              <a:rPr lang="en-US" sz="2400" dirty="0" smtClean="0">
                <a:latin typeface="Consolas" panose="020B0609020204030204" pitchFamily="49" charset="0"/>
                <a:hlinkClick r:id="rId2"/>
              </a:rPr>
              <a:t>nolan/Papers/Data.Science.Guidelines.16.9.25.pdf</a:t>
            </a:r>
            <a:endParaRPr lang="en-US" sz="2400" dirty="0" smtClean="0">
              <a:latin typeface="Consolas" panose="020B0609020204030204" pitchFamily="49" charset="0"/>
            </a:endParaRPr>
          </a:p>
          <a:p>
            <a:r>
              <a:rPr lang="en-US" altLang="en-US" sz="2400" dirty="0"/>
              <a:t>Davenport, T. (2009), “Make Better Decisions”, </a:t>
            </a:r>
            <a:r>
              <a:rPr lang="en-US" altLang="en-US" sz="2400" i="1" dirty="0"/>
              <a:t>Harvard Business Review</a:t>
            </a:r>
            <a:r>
              <a:rPr lang="en-US" altLang="en-US" sz="2400" dirty="0"/>
              <a:t>, Nov. 87(11), p. 117-123.</a:t>
            </a:r>
          </a:p>
          <a:p>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33</a:t>
            </a:fld>
            <a:endParaRPr lang="en-US" altLang="en-US"/>
          </a:p>
        </p:txBody>
      </p:sp>
    </p:spTree>
    <p:extLst>
      <p:ext uri="{BB962C8B-B14F-4D97-AF65-F5344CB8AC3E}">
        <p14:creationId xmlns:p14="http://schemas.microsoft.com/office/powerpoint/2010/main" val="1264442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fin</a:t>
            </a:r>
            <a:endParaRPr lang="en-US" i="1" dirty="0"/>
          </a:p>
        </p:txBody>
      </p:sp>
      <p:sp>
        <p:nvSpPr>
          <p:cNvPr id="3" name="Content Placeholder 2"/>
          <p:cNvSpPr>
            <a:spLocks noGrp="1"/>
          </p:cNvSpPr>
          <p:nvPr>
            <p:ph idx="1"/>
          </p:nvPr>
        </p:nvSpPr>
        <p:spPr/>
        <p:txBody>
          <a:bodyPr/>
          <a:lstStyle/>
          <a:p>
            <a:r>
              <a:rPr lang="en-US" dirty="0" smtClean="0"/>
              <a:t>Again: Are you a data science learner?</a:t>
            </a:r>
          </a:p>
          <a:p>
            <a:endParaRPr lang="en-US" dirty="0"/>
          </a:p>
          <a:p>
            <a:endParaRPr lang="en-US" dirty="0" smtClean="0"/>
          </a:p>
          <a:p>
            <a:r>
              <a:rPr lang="en-US" dirty="0" smtClean="0"/>
              <a:t>Questions?</a:t>
            </a:r>
          </a:p>
          <a:p>
            <a:endParaRPr lang="en-US" dirty="0"/>
          </a:p>
          <a:p>
            <a:r>
              <a:rPr lang="en-US" dirty="0" smtClean="0"/>
              <a:t>Goodies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34</a:t>
            </a:fld>
            <a:endParaRPr lang="en-US" altLang="en-US"/>
          </a:p>
        </p:txBody>
      </p:sp>
    </p:spTree>
    <p:extLst>
      <p:ext uri="{BB962C8B-B14F-4D97-AF65-F5344CB8AC3E}">
        <p14:creationId xmlns:p14="http://schemas.microsoft.com/office/powerpoint/2010/main" val="247996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6</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dirty="0" smtClean="0"/>
              <a:t>Information Dynamics</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dirty="0" smtClean="0"/>
              <a:t>Wisdom</a:t>
            </a:r>
          </a:p>
          <a:p>
            <a:pPr lvl="1" eaLnBrk="1" hangingPunct="1">
              <a:lnSpc>
                <a:spcPct val="90000"/>
              </a:lnSpc>
            </a:pPr>
            <a:r>
              <a:rPr lang="en-US" altLang="en-US" sz="1800" dirty="0" smtClean="0"/>
              <a:t>Extraordinary Insight (Explanation) for Foresight (Prediction)</a:t>
            </a:r>
          </a:p>
          <a:p>
            <a:pPr lvl="1" eaLnBrk="1" hangingPunct="1">
              <a:lnSpc>
                <a:spcPct val="90000"/>
              </a:lnSpc>
            </a:pPr>
            <a:r>
              <a:rPr lang="en-US" altLang="en-US" sz="1800" b="1" i="1" dirty="0" smtClean="0"/>
              <a:t>Restaurant</a:t>
            </a:r>
            <a:r>
              <a:rPr lang="en-US" altLang="en-US" sz="1800" b="1" dirty="0" smtClean="0"/>
              <a:t>: How should our menu change in the future to best optimize nightly sales?</a:t>
            </a:r>
          </a:p>
          <a:p>
            <a:pPr eaLnBrk="1" hangingPunct="1">
              <a:lnSpc>
                <a:spcPct val="90000"/>
              </a:lnSpc>
            </a:pPr>
            <a:r>
              <a:rPr lang="en-US" altLang="en-US" sz="2000" i="1" dirty="0" smtClean="0"/>
              <a:t>Knowledge</a:t>
            </a:r>
          </a:p>
          <a:p>
            <a:pPr lvl="1" eaLnBrk="1" hangingPunct="1">
              <a:lnSpc>
                <a:spcPct val="90000"/>
              </a:lnSpc>
            </a:pPr>
            <a:r>
              <a:rPr lang="en-US" altLang="en-US" sz="1800" dirty="0" smtClean="0"/>
              <a:t>Combination of Explicit Information and Tacit Information</a:t>
            </a:r>
          </a:p>
          <a:p>
            <a:pPr lvl="1" eaLnBrk="1" hangingPunct="1">
              <a:lnSpc>
                <a:spcPct val="90000"/>
              </a:lnSpc>
            </a:pPr>
            <a:r>
              <a:rPr lang="en-US" altLang="en-US" sz="1800" b="1" i="1" dirty="0" smtClean="0"/>
              <a:t>Restaurant</a:t>
            </a:r>
            <a:r>
              <a:rPr lang="en-US" altLang="en-US" sz="1800" b="1" dirty="0" smtClean="0"/>
              <a:t>: What action led to the change in last night’s sales?</a:t>
            </a:r>
          </a:p>
          <a:p>
            <a:pPr eaLnBrk="1" hangingPunct="1">
              <a:lnSpc>
                <a:spcPct val="90000"/>
              </a:lnSpc>
            </a:pPr>
            <a:r>
              <a:rPr lang="en-US" altLang="en-US" sz="2000" i="1" dirty="0" smtClean="0"/>
              <a:t>Information</a:t>
            </a:r>
          </a:p>
          <a:p>
            <a:pPr lvl="1" eaLnBrk="1" hangingPunct="1">
              <a:lnSpc>
                <a:spcPct val="90000"/>
              </a:lnSpc>
            </a:pPr>
            <a:r>
              <a:rPr lang="en-US" altLang="en-US" sz="1800" dirty="0" smtClean="0"/>
              <a:t>Meaningful Data</a:t>
            </a:r>
          </a:p>
          <a:p>
            <a:pPr lvl="1" eaLnBrk="1" hangingPunct="1">
              <a:lnSpc>
                <a:spcPct val="90000"/>
              </a:lnSpc>
            </a:pPr>
            <a:r>
              <a:rPr lang="en-US" altLang="en-US" sz="1800" b="1" i="1" dirty="0" smtClean="0"/>
              <a:t>Restaurant</a:t>
            </a:r>
            <a:r>
              <a:rPr lang="en-US" altLang="en-US" sz="1800" b="1" dirty="0" smtClean="0"/>
              <a:t>: How does last night’s sales compare to that night the previous year?  How does last night’s sales compare to our goals?</a:t>
            </a:r>
          </a:p>
          <a:p>
            <a:pPr eaLnBrk="1" hangingPunct="1">
              <a:lnSpc>
                <a:spcPct val="90000"/>
              </a:lnSpc>
            </a:pPr>
            <a:r>
              <a:rPr lang="en-US" altLang="en-US" sz="2000" i="1" dirty="0" smtClean="0"/>
              <a:t>Data</a:t>
            </a:r>
          </a:p>
          <a:p>
            <a:pPr lvl="1" eaLnBrk="1" hangingPunct="1">
              <a:lnSpc>
                <a:spcPct val="90000"/>
              </a:lnSpc>
            </a:pPr>
            <a:r>
              <a:rPr lang="en-US" altLang="en-US" sz="1800" dirty="0" smtClean="0"/>
              <a:t>Raw, atomic, basic</a:t>
            </a:r>
          </a:p>
          <a:p>
            <a:pPr lvl="1" eaLnBrk="1" hangingPunct="1">
              <a:lnSpc>
                <a:spcPct val="90000"/>
              </a:lnSpc>
            </a:pPr>
            <a:r>
              <a:rPr lang="en-US" altLang="en-US" sz="1800" b="1" i="1" dirty="0" smtClean="0"/>
              <a:t>Restaurant</a:t>
            </a:r>
            <a:r>
              <a:rPr lang="en-US" altLang="en-US" sz="1800" b="1" dirty="0" smtClean="0"/>
              <a: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1" nodeType="afterEffect">
                                  <p:stCondLst>
                                    <p:cond delay="0"/>
                                  </p:stCondLst>
                                  <p:childTnLst>
                                    <p:set>
                                      <p:cBhvr>
                                        <p:cTn id="21" dur="1" fill="hold">
                                          <p:stCondLst>
                                            <p:cond delay="0"/>
                                          </p:stCondLst>
                                        </p:cTn>
                                        <p:tgtEl>
                                          <p:spTgt spid="10244">
                                            <p:txEl>
                                              <p:pRg st="7" end="7"/>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1" nodeType="afterEffect">
                                  <p:stCondLst>
                                    <p:cond delay="2000"/>
                                  </p:stCondLst>
                                  <p:childTnLst>
                                    <p:set>
                                      <p:cBhvr>
                                        <p:cTn id="24" dur="1" fill="hold">
                                          <p:stCondLst>
                                            <p:cond delay="0"/>
                                          </p:stCondLst>
                                        </p:cTn>
                                        <p:tgtEl>
                                          <p:spTgt spid="10244">
                                            <p:txEl>
                                              <p:pRg st="3" end="3"/>
                                            </p:txEl>
                                          </p:spTgt>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1" nodeType="afterEffect">
                                  <p:stCondLst>
                                    <p:cond delay="0"/>
                                  </p:stCondLst>
                                  <p:childTnLst>
                                    <p:set>
                                      <p:cBhvr>
                                        <p:cTn id="27" dur="1" fill="hold">
                                          <p:stCondLst>
                                            <p:cond delay="0"/>
                                          </p:stCondLst>
                                        </p:cTn>
                                        <p:tgtEl>
                                          <p:spTgt spid="10244">
                                            <p:txEl>
                                              <p:pRg st="4" end="4"/>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1" nodeType="afterEffect">
                                  <p:stCondLst>
                                    <p:cond delay="200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grpId="1" nodeType="afterEffect">
                                  <p:stCondLst>
                                    <p:cond delay="0"/>
                                  </p:stCondLst>
                                  <p:childTnLst>
                                    <p:set>
                                      <p:cBhvr>
                                        <p:cTn id="33"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10244">
                                            <p:txEl>
                                              <p:pRg st="11" end="1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 nodeType="afterEffect">
                                  <p:stCondLst>
                                    <p:cond delay="2000"/>
                                  </p:stCondLst>
                                  <p:childTnLst>
                                    <p:set>
                                      <p:cBhvr>
                                        <p:cTn id="40" dur="1" fill="hold">
                                          <p:stCondLst>
                                            <p:cond delay="0"/>
                                          </p:stCondLst>
                                        </p:cTn>
                                        <p:tgtEl>
                                          <p:spTgt spid="10244">
                                            <p:txEl>
                                              <p:pRg st="8" end="8"/>
                                            </p:txEl>
                                          </p:spTgt>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1" nodeType="afterEffect">
                                  <p:stCondLst>
                                    <p:cond delay="2000"/>
                                  </p:stCondLst>
                                  <p:childTnLst>
                                    <p:set>
                                      <p:cBhvr>
                                        <p:cTn id="43" dur="1" fill="hold">
                                          <p:stCondLst>
                                            <p:cond delay="0"/>
                                          </p:stCondLst>
                                        </p:cTn>
                                        <p:tgtEl>
                                          <p:spTgt spid="10244">
                                            <p:txEl>
                                              <p:pRg st="5" end="5"/>
                                            </p:txEl>
                                          </p:spTgt>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1" nodeType="afterEffect">
                                  <p:stCondLst>
                                    <p:cond delay="2000"/>
                                  </p:stCondLst>
                                  <p:childTnLst>
                                    <p:set>
                                      <p:cBhvr>
                                        <p:cTn id="46"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dirty="0"/>
              <a:t>Analytics for Decision-making</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dirty="0"/>
              <a:t>Prescriptive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should we do?</a:t>
            </a:r>
          </a:p>
          <a:p>
            <a:pPr lvl="1" eaLnBrk="1" hangingPunct="1">
              <a:lnSpc>
                <a:spcPct val="90000"/>
              </a:lnSpc>
            </a:pPr>
            <a:r>
              <a:rPr lang="en-US" altLang="en-US" sz="1600" b="1" i="1" dirty="0"/>
              <a:t>HR Department</a:t>
            </a:r>
            <a:r>
              <a:rPr lang="en-US" altLang="en-US" sz="1600" b="1" dirty="0"/>
              <a:t>: What should we (the HR Department) do to meet or exceed the organization’s hiring and retention goals for next year?  What data/information/knowledge/wisdom should we provide to our hiring and technical managers to help?  What are we missing?</a:t>
            </a:r>
            <a:endParaRPr lang="en-US" altLang="en-US" sz="1600" b="1" dirty="0" smtClean="0"/>
          </a:p>
          <a:p>
            <a:pPr eaLnBrk="1" hangingPunct="1">
              <a:lnSpc>
                <a:spcPct val="90000"/>
              </a:lnSpc>
            </a:pPr>
            <a:r>
              <a:rPr lang="en-US" altLang="en-US" sz="1800" i="1" dirty="0" smtClean="0"/>
              <a:t>Predictive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is likely to happen?</a:t>
            </a:r>
          </a:p>
          <a:p>
            <a:pPr lvl="1" eaLnBrk="1" hangingPunct="1">
              <a:lnSpc>
                <a:spcPct val="90000"/>
              </a:lnSpc>
            </a:pPr>
            <a:r>
              <a:rPr lang="en-US" altLang="en-US" sz="1600" b="1" i="1" dirty="0"/>
              <a:t>HR Department:</a:t>
            </a:r>
            <a:r>
              <a:rPr lang="en-US" altLang="en-US" sz="1600" b="1" dirty="0"/>
              <a:t> How many new employees will our organization need next year? How will the mix change?  What is our competition likely to do?</a:t>
            </a:r>
            <a:endParaRPr lang="en-US" altLang="en-US" sz="1600" b="1" dirty="0" smtClean="0"/>
          </a:p>
          <a:p>
            <a:pPr eaLnBrk="1" hangingPunct="1">
              <a:lnSpc>
                <a:spcPct val="90000"/>
              </a:lnSpc>
            </a:pPr>
            <a:r>
              <a:rPr lang="en-US" altLang="en-US" sz="1800" i="1" dirty="0" smtClean="0"/>
              <a:t>Diagnostic</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Why did it happen?</a:t>
            </a:r>
          </a:p>
          <a:p>
            <a:pPr lvl="1" eaLnBrk="1" hangingPunct="1">
              <a:lnSpc>
                <a:spcPct val="90000"/>
              </a:lnSpc>
            </a:pPr>
            <a:r>
              <a:rPr lang="en-US" altLang="en-US" sz="1600" b="1" i="1" dirty="0"/>
              <a:t>HR Department:</a:t>
            </a:r>
            <a:r>
              <a:rPr lang="en-US" altLang="en-US" sz="1600" b="1" dirty="0"/>
              <a:t> Did our emphasis on recruiting from campus A (over campus B, etc.) matter?  What do the managers of these entry-level employees think?</a:t>
            </a:r>
            <a:endParaRPr lang="en-US" altLang="en-US" sz="1600" b="1" dirty="0" smtClean="0"/>
          </a:p>
          <a:p>
            <a:pPr eaLnBrk="1" hangingPunct="1">
              <a:lnSpc>
                <a:spcPct val="90000"/>
              </a:lnSpc>
            </a:pPr>
            <a:r>
              <a:rPr lang="en-US" altLang="en-US" sz="1800" i="1" dirty="0"/>
              <a:t>Descriptive</a:t>
            </a:r>
            <a:r>
              <a:rPr lang="en-US" altLang="en-US" sz="1800" dirty="0"/>
              <a:t> Analytics</a:t>
            </a:r>
            <a:endParaRPr lang="en-US" altLang="en-US" sz="1800" i="1" dirty="0" smtClean="0"/>
          </a:p>
          <a:p>
            <a:pPr lvl="1" eaLnBrk="1" hangingPunct="1">
              <a:lnSpc>
                <a:spcPct val="90000"/>
              </a:lnSpc>
            </a:pPr>
            <a:r>
              <a:rPr lang="en-US" altLang="en-US" sz="1600" dirty="0" smtClean="0"/>
              <a:t>What happened?</a:t>
            </a:r>
          </a:p>
          <a:p>
            <a:pPr lvl="1" eaLnBrk="1" hangingPunct="1">
              <a:lnSpc>
                <a:spcPct val="90000"/>
              </a:lnSpc>
            </a:pPr>
            <a:r>
              <a:rPr lang="en-US" altLang="en-US" sz="1600" b="1" i="1" dirty="0"/>
              <a:t>HR Department:</a:t>
            </a:r>
            <a:r>
              <a:rPr lang="en-US" altLang="en-US" sz="1600" b="1" dirty="0"/>
              <a:t> How many entry-level professionals did we hire last year? How many of them are still with us now?</a:t>
            </a:r>
            <a:endParaRPr lang="en-US" altLang="en-US" sz="1600" b="1" dirty="0" smtClean="0"/>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9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0244">
                                            <p:txEl>
                                              <p:pRg st="7" end="7"/>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000"/>
                                  </p:stCondLst>
                                  <p:childTnLst>
                                    <p:set>
                                      <p:cBhvr>
                                        <p:cTn id="23" dur="1" fill="hold">
                                          <p:stCondLst>
                                            <p:cond delay="0"/>
                                          </p:stCondLst>
                                        </p:cTn>
                                        <p:tgtEl>
                                          <p:spTgt spid="10244">
                                            <p:txEl>
                                              <p:pRg st="3" end="3"/>
                                            </p:txEl>
                                          </p:spTgt>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10244">
                                            <p:txEl>
                                              <p:pRg st="4" end="4"/>
                                            </p:txEl>
                                          </p:spTgt>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2000"/>
                                  </p:stCondLst>
                                  <p:childTnLst>
                                    <p:set>
                                      <p:cBhvr>
                                        <p:cTn id="28" dur="1" fill="hold">
                                          <p:stCondLst>
                                            <p:cond delay="0"/>
                                          </p:stCondLst>
                                        </p:cTn>
                                        <p:tgtEl>
                                          <p:spTgt spid="10244">
                                            <p:txEl>
                                              <p:pRg st="0" end="0"/>
                                            </p:txEl>
                                          </p:spTgt>
                                        </p:tgtEl>
                                        <p:attrNameLst>
                                          <p:attrName>style.visibility</p:attrName>
                                        </p:attrNameLst>
                                      </p:cBhvr>
                                      <p:to>
                                        <p:strVal val="visible"/>
                                      </p:to>
                                    </p:set>
                                  </p:childTnLst>
                                </p:cTn>
                              </p:par>
                            </p:childTnLst>
                          </p:cTn>
                        </p:par>
                        <p:par>
                          <p:cTn id="29" fill="hold">
                            <p:stCondLst>
                              <p:cond delay="6000"/>
                            </p:stCondLst>
                            <p:childTnLst>
                              <p:par>
                                <p:cTn id="30" presetID="1" presetClass="entr" presetSubtype="0" fill="hold" grpId="0" nodeType="afterEffect">
                                  <p:stCondLst>
                                    <p:cond delay="0"/>
                                  </p:stCondLst>
                                  <p:childTnLst>
                                    <p:set>
                                      <p:cBhvr>
                                        <p:cTn id="31"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4">
                                            <p:txEl>
                                              <p:pRg st="11" end="1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2000"/>
                                  </p:stCondLst>
                                  <p:childTnLst>
                                    <p:set>
                                      <p:cBhvr>
                                        <p:cTn id="38" dur="1" fill="hold">
                                          <p:stCondLst>
                                            <p:cond delay="0"/>
                                          </p:stCondLst>
                                        </p:cTn>
                                        <p:tgtEl>
                                          <p:spTgt spid="10244">
                                            <p:txEl>
                                              <p:pRg st="8" end="8"/>
                                            </p:txEl>
                                          </p:spTgt>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2000"/>
                                  </p:stCondLst>
                                  <p:childTnLst>
                                    <p:set>
                                      <p:cBhvr>
                                        <p:cTn id="41" dur="1" fill="hold">
                                          <p:stCondLst>
                                            <p:cond delay="0"/>
                                          </p:stCondLst>
                                        </p:cTn>
                                        <p:tgtEl>
                                          <p:spTgt spid="10244">
                                            <p:txEl>
                                              <p:pRg st="5" end="5"/>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2000"/>
                                  </p:stCondLst>
                                  <p:childTnLst>
                                    <p:set>
                                      <p:cBhvr>
                                        <p:cTn id="4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Math/Stat/</a:t>
            </a:r>
            <a:r>
              <a:rPr lang="en-US" dirty="0" err="1" smtClean="0"/>
              <a:t>CompSci</a:t>
            </a:r>
            <a:r>
              <a:rPr lang="en-US" dirty="0" smtClean="0"/>
              <a:t>/Subject Domain w/ Theory and Practice</a:t>
            </a:r>
            <a:endParaRPr lang="en-US" dirty="0"/>
          </a:p>
        </p:txBody>
      </p:sp>
      <p:sp>
        <p:nvSpPr>
          <p:cNvPr id="3" name="Content Placeholder 2"/>
          <p:cNvSpPr>
            <a:spLocks noGrp="1"/>
          </p:cNvSpPr>
          <p:nvPr>
            <p:ph idx="1"/>
          </p:nvPr>
        </p:nvSpPr>
        <p:spPr/>
        <p:txBody>
          <a:bodyPr/>
          <a:lstStyle/>
          <a:p>
            <a:r>
              <a:rPr lang="en-US" dirty="0" smtClean="0"/>
              <a:t>What can we leverage well for data science success?</a:t>
            </a:r>
          </a:p>
          <a:p>
            <a:endParaRPr lang="en-US" dirty="0"/>
          </a:p>
          <a:p>
            <a:r>
              <a:rPr lang="en-US" dirty="0" smtClean="0"/>
              <a:t>Math</a:t>
            </a:r>
          </a:p>
          <a:p>
            <a:r>
              <a:rPr lang="en-US" dirty="0" smtClean="0"/>
              <a:t>Stat</a:t>
            </a:r>
          </a:p>
          <a:p>
            <a:r>
              <a:rPr lang="en-US" dirty="0" err="1" smtClean="0"/>
              <a:t>CompSci</a:t>
            </a:r>
            <a:endParaRPr lang="en-US" dirty="0" smtClean="0"/>
          </a:p>
          <a:p>
            <a:pPr lvl="1"/>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280162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Tensions</a:t>
            </a:r>
            <a:endParaRPr lang="en-US" dirty="0"/>
          </a:p>
        </p:txBody>
      </p:sp>
      <p:sp>
        <p:nvSpPr>
          <p:cNvPr id="3" name="Content Placeholder 2"/>
          <p:cNvSpPr>
            <a:spLocks noGrp="1"/>
          </p:cNvSpPr>
          <p:nvPr>
            <p:ph idx="1"/>
          </p:nvPr>
        </p:nvSpPr>
        <p:spPr>
          <a:xfrm>
            <a:off x="838200" y="1600201"/>
            <a:ext cx="1752600" cy="457199"/>
          </a:xfrm>
        </p:spPr>
        <p:txBody>
          <a:bodyPr/>
          <a:lstStyle/>
          <a:p>
            <a:pPr marL="0" indent="0" algn="ctr">
              <a:buNone/>
            </a:pPr>
            <a:r>
              <a:rPr lang="en-US" sz="2400" dirty="0" smtClean="0"/>
              <a:t>Analytics</a:t>
            </a:r>
            <a:endParaRPr lang="en-US" sz="2000" dirty="0" smtClean="0"/>
          </a:p>
        </p:txBody>
      </p:sp>
      <p:sp>
        <p:nvSpPr>
          <p:cNvPr id="4" name="Slide Number Placeholder 3"/>
          <p:cNvSpPr>
            <a:spLocks noGrp="1"/>
          </p:cNvSpPr>
          <p:nvPr>
            <p:ph type="sldNum" sz="quarter" idx="12"/>
          </p:nvPr>
        </p:nvSpPr>
        <p:spPr/>
        <p:txBody>
          <a:bodyPr/>
          <a:lstStyle/>
          <a:p>
            <a:pPr algn="ctr">
              <a:defRPr/>
            </a:pPr>
            <a:fld id="{CD61FD94-992F-4CB2-AF3E-ECFB9D8DC22A}" type="slidenum">
              <a:rPr lang="en-US" altLang="en-US" smtClean="0"/>
              <a:pPr algn="ctr">
                <a:defRPr/>
              </a:pPr>
              <a:t>9</a:t>
            </a:fld>
            <a:endParaRPr lang="en-US" altLang="en-US" dirty="0"/>
          </a:p>
        </p:txBody>
      </p:sp>
      <p:cxnSp>
        <p:nvCxnSpPr>
          <p:cNvPr id="6" name="Straight Arrow Connector 5"/>
          <p:cNvCxnSpPr/>
          <p:nvPr/>
        </p:nvCxnSpPr>
        <p:spPr>
          <a:xfrm>
            <a:off x="3657600" y="182880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6629400" y="160020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Automation</a:t>
            </a:r>
            <a:endParaRPr lang="en-US" sz="2000" kern="0" dirty="0" smtClean="0"/>
          </a:p>
          <a:p>
            <a:pPr marL="0" indent="0" algn="ctr">
              <a:buFontTx/>
              <a:buNone/>
            </a:pPr>
            <a:r>
              <a:rPr lang="en-US" sz="2000" kern="0" dirty="0" smtClean="0"/>
              <a:t> </a:t>
            </a:r>
          </a:p>
        </p:txBody>
      </p:sp>
      <p:sp>
        <p:nvSpPr>
          <p:cNvPr id="9" name="Content Placeholder 2"/>
          <p:cNvSpPr txBox="1">
            <a:spLocks/>
          </p:cNvSpPr>
          <p:nvPr/>
        </p:nvSpPr>
        <p:spPr bwMode="auto">
          <a:xfrm>
            <a:off x="8382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Explanation</a:t>
            </a:r>
            <a:endParaRPr lang="en-US" sz="2000" kern="0" dirty="0" smtClean="0"/>
          </a:p>
        </p:txBody>
      </p:sp>
      <p:cxnSp>
        <p:nvCxnSpPr>
          <p:cNvPr id="10" name="Straight Arrow Connector 9"/>
          <p:cNvCxnSpPr/>
          <p:nvPr/>
        </p:nvCxnSpPr>
        <p:spPr>
          <a:xfrm>
            <a:off x="3657600" y="229538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6294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Prediction</a:t>
            </a:r>
            <a:endParaRPr lang="en-US" sz="2000" kern="0" dirty="0" smtClean="0"/>
          </a:p>
          <a:p>
            <a:pPr marL="0" indent="0" algn="ctr">
              <a:buFontTx/>
              <a:buNone/>
            </a:pPr>
            <a:r>
              <a:rPr lang="en-US" sz="2000" kern="0" dirty="0" smtClean="0"/>
              <a:t> </a:t>
            </a:r>
          </a:p>
        </p:txBody>
      </p:sp>
      <p:sp>
        <p:nvSpPr>
          <p:cNvPr id="12" name="Content Placeholder 2"/>
          <p:cNvSpPr txBox="1">
            <a:spLocks/>
          </p:cNvSpPr>
          <p:nvPr/>
        </p:nvSpPr>
        <p:spPr bwMode="auto">
          <a:xfrm>
            <a:off x="8382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Desktop</a:t>
            </a:r>
            <a:endParaRPr lang="en-US" sz="2000" kern="0" dirty="0" smtClean="0"/>
          </a:p>
        </p:txBody>
      </p:sp>
      <p:cxnSp>
        <p:nvCxnSpPr>
          <p:cNvPr id="13" name="Straight Arrow Connector 12"/>
          <p:cNvCxnSpPr/>
          <p:nvPr/>
        </p:nvCxnSpPr>
        <p:spPr>
          <a:xfrm>
            <a:off x="3657600" y="2756784"/>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66294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Cloud</a:t>
            </a:r>
            <a:endParaRPr lang="en-US" sz="2000" kern="0" dirty="0" smtClean="0"/>
          </a:p>
          <a:p>
            <a:pPr marL="0" indent="0" algn="ctr">
              <a:buFontTx/>
              <a:buNone/>
            </a:pPr>
            <a:r>
              <a:rPr lang="en-US" sz="2000" kern="0" dirty="0" smtClean="0"/>
              <a:t> </a:t>
            </a:r>
          </a:p>
        </p:txBody>
      </p:sp>
      <p:sp>
        <p:nvSpPr>
          <p:cNvPr id="15" name="Content Placeholder 2"/>
          <p:cNvSpPr txBox="1">
            <a:spLocks/>
          </p:cNvSpPr>
          <p:nvPr/>
        </p:nvSpPr>
        <p:spPr bwMode="auto">
          <a:xfrm>
            <a:off x="8382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FOSS</a:t>
            </a:r>
            <a:endParaRPr lang="en-US" sz="2000" kern="0" dirty="0" smtClean="0"/>
          </a:p>
        </p:txBody>
      </p:sp>
      <p:cxnSp>
        <p:nvCxnSpPr>
          <p:cNvPr id="16" name="Straight Arrow Connector 15"/>
          <p:cNvCxnSpPr/>
          <p:nvPr/>
        </p:nvCxnSpPr>
        <p:spPr>
          <a:xfrm>
            <a:off x="3657600" y="321818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66294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COTS</a:t>
            </a:r>
            <a:endParaRPr lang="en-US" sz="2000" kern="0" dirty="0" smtClean="0"/>
          </a:p>
          <a:p>
            <a:pPr marL="0" indent="0" algn="ctr">
              <a:buFontTx/>
              <a:buNone/>
            </a:pPr>
            <a:r>
              <a:rPr lang="en-US" sz="2000" kern="0" dirty="0" smtClean="0"/>
              <a:t> </a:t>
            </a:r>
          </a:p>
        </p:txBody>
      </p:sp>
      <p:sp>
        <p:nvSpPr>
          <p:cNvPr id="18" name="Content Placeholder 2"/>
          <p:cNvSpPr txBox="1">
            <a:spLocks/>
          </p:cNvSpPr>
          <p:nvPr/>
        </p:nvSpPr>
        <p:spPr bwMode="auto">
          <a:xfrm>
            <a:off x="8382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SQL</a:t>
            </a:r>
            <a:endParaRPr lang="en-US" sz="2000" kern="0" dirty="0" smtClean="0"/>
          </a:p>
        </p:txBody>
      </p:sp>
      <p:cxnSp>
        <p:nvCxnSpPr>
          <p:cNvPr id="19" name="Straight Arrow Connector 18"/>
          <p:cNvCxnSpPr/>
          <p:nvPr/>
        </p:nvCxnSpPr>
        <p:spPr>
          <a:xfrm>
            <a:off x="3657600" y="36564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bwMode="auto">
          <a:xfrm>
            <a:off x="66294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Spark</a:t>
            </a:r>
            <a:endParaRPr lang="en-US" sz="2000" kern="0" dirty="0" smtClean="0"/>
          </a:p>
          <a:p>
            <a:pPr marL="0" indent="0" algn="ctr">
              <a:buFontTx/>
              <a:buNone/>
            </a:pPr>
            <a:r>
              <a:rPr lang="en-US" sz="2000" kern="0" dirty="0" smtClean="0"/>
              <a:t> </a:t>
            </a:r>
          </a:p>
        </p:txBody>
      </p:sp>
      <p:sp>
        <p:nvSpPr>
          <p:cNvPr id="21" name="Content Placeholder 2"/>
          <p:cNvSpPr txBox="1">
            <a:spLocks/>
          </p:cNvSpPr>
          <p:nvPr/>
        </p:nvSpPr>
        <p:spPr bwMode="auto">
          <a:xfrm>
            <a:off x="8382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Equation</a:t>
            </a:r>
            <a:endParaRPr lang="en-US" sz="2000" kern="0" dirty="0" smtClean="0"/>
          </a:p>
        </p:txBody>
      </p:sp>
      <p:cxnSp>
        <p:nvCxnSpPr>
          <p:cNvPr id="22" name="Straight Arrow Connector 21"/>
          <p:cNvCxnSpPr/>
          <p:nvPr/>
        </p:nvCxnSpPr>
        <p:spPr>
          <a:xfrm>
            <a:off x="3657600" y="409470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66294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Algorithm</a:t>
            </a:r>
            <a:endParaRPr lang="en-US" sz="2000" kern="0" dirty="0" smtClean="0"/>
          </a:p>
          <a:p>
            <a:pPr marL="0" indent="0" algn="ctr">
              <a:buFontTx/>
              <a:buNone/>
            </a:pPr>
            <a:r>
              <a:rPr lang="en-US" sz="2000" kern="0" dirty="0" smtClean="0"/>
              <a:t> </a:t>
            </a:r>
          </a:p>
        </p:txBody>
      </p:sp>
      <p:sp>
        <p:nvSpPr>
          <p:cNvPr id="24" name="Content Placeholder 2"/>
          <p:cNvSpPr txBox="1">
            <a:spLocks/>
          </p:cNvSpPr>
          <p:nvPr/>
        </p:nvSpPr>
        <p:spPr bwMode="auto">
          <a:xfrm>
            <a:off x="457200" y="4285416"/>
            <a:ext cx="2514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Hypothesis-driven</a:t>
            </a:r>
            <a:endParaRPr lang="en-US" sz="2000" kern="0" dirty="0" smtClean="0"/>
          </a:p>
        </p:txBody>
      </p:sp>
      <p:cxnSp>
        <p:nvCxnSpPr>
          <p:cNvPr id="25" name="Straight Arrow Connector 24"/>
          <p:cNvCxnSpPr/>
          <p:nvPr/>
        </p:nvCxnSpPr>
        <p:spPr>
          <a:xfrm>
            <a:off x="3657600" y="451401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bwMode="auto">
          <a:xfrm>
            <a:off x="6324600" y="4285416"/>
            <a:ext cx="2362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Discovery-driven</a:t>
            </a:r>
            <a:endParaRPr lang="en-US" sz="2000" kern="0" dirty="0" smtClean="0"/>
          </a:p>
          <a:p>
            <a:pPr marL="0" indent="0" algn="ctr">
              <a:buFontTx/>
              <a:buNone/>
            </a:pPr>
            <a:r>
              <a:rPr lang="en-US" sz="2000" kern="0" dirty="0" smtClean="0"/>
              <a:t> </a:t>
            </a:r>
          </a:p>
        </p:txBody>
      </p:sp>
      <p:sp>
        <p:nvSpPr>
          <p:cNvPr id="27" name="Content Placeholder 2"/>
          <p:cNvSpPr txBox="1">
            <a:spLocks/>
          </p:cNvSpPr>
          <p:nvPr/>
        </p:nvSpPr>
        <p:spPr bwMode="auto">
          <a:xfrm>
            <a:off x="8382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Bias</a:t>
            </a:r>
            <a:endParaRPr lang="en-US" sz="2000" kern="0" dirty="0" smtClean="0"/>
          </a:p>
        </p:txBody>
      </p:sp>
      <p:cxnSp>
        <p:nvCxnSpPr>
          <p:cNvPr id="28" name="Straight Arrow Connector 27"/>
          <p:cNvCxnSpPr/>
          <p:nvPr/>
        </p:nvCxnSpPr>
        <p:spPr>
          <a:xfrm>
            <a:off x="3657600" y="496471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66294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Variance</a:t>
            </a:r>
            <a:endParaRPr lang="en-US" sz="2000" kern="0" dirty="0" smtClean="0"/>
          </a:p>
          <a:p>
            <a:pPr marL="0" indent="0" algn="ctr">
              <a:buFontTx/>
              <a:buNone/>
            </a:pPr>
            <a:r>
              <a:rPr lang="en-US" sz="2000" kern="0" dirty="0" smtClean="0"/>
              <a:t> </a:t>
            </a:r>
          </a:p>
        </p:txBody>
      </p:sp>
      <p:sp>
        <p:nvSpPr>
          <p:cNvPr id="30" name="Content Placeholder 2"/>
          <p:cNvSpPr txBox="1">
            <a:spLocks/>
          </p:cNvSpPr>
          <p:nvPr/>
        </p:nvSpPr>
        <p:spPr bwMode="auto">
          <a:xfrm>
            <a:off x="838200" y="517437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smtClean="0"/>
              <a:t>p</a:t>
            </a:r>
            <a:r>
              <a:rPr lang="en-US" sz="2400" kern="0" dirty="0" smtClean="0"/>
              <a:t>-value</a:t>
            </a:r>
            <a:endParaRPr lang="en-US" sz="2000" kern="0" dirty="0" smtClean="0"/>
          </a:p>
        </p:txBody>
      </p:sp>
      <p:cxnSp>
        <p:nvCxnSpPr>
          <p:cNvPr id="31" name="Straight Arrow Connector 30"/>
          <p:cNvCxnSpPr/>
          <p:nvPr/>
        </p:nvCxnSpPr>
        <p:spPr>
          <a:xfrm>
            <a:off x="3657600" y="540297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bwMode="auto">
          <a:xfrm>
            <a:off x="6629400" y="517437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fit</a:t>
            </a:r>
            <a:endParaRPr lang="en-US" sz="2000" kern="0" dirty="0" smtClean="0"/>
          </a:p>
          <a:p>
            <a:pPr marL="0" indent="0" algn="ctr">
              <a:buFontTx/>
              <a:buNone/>
            </a:pPr>
            <a:r>
              <a:rPr lang="en-US" sz="2000" kern="0" dirty="0" smtClean="0"/>
              <a:t> </a:t>
            </a:r>
          </a:p>
        </p:txBody>
      </p:sp>
      <p:sp>
        <p:nvSpPr>
          <p:cNvPr id="33" name="Content Placeholder 2"/>
          <p:cNvSpPr txBox="1">
            <a:spLocks/>
          </p:cNvSpPr>
          <p:nvPr/>
        </p:nvSpPr>
        <p:spPr bwMode="auto">
          <a:xfrm>
            <a:off x="8382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Frequentist</a:t>
            </a:r>
            <a:endParaRPr lang="en-US" sz="2000" kern="0" dirty="0" smtClean="0"/>
          </a:p>
        </p:txBody>
      </p:sp>
      <p:cxnSp>
        <p:nvCxnSpPr>
          <p:cNvPr id="34" name="Straight Arrow Connector 33"/>
          <p:cNvCxnSpPr/>
          <p:nvPr/>
        </p:nvCxnSpPr>
        <p:spPr>
          <a:xfrm>
            <a:off x="3657600" y="584123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66294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Bayesian</a:t>
            </a:r>
            <a:endParaRPr lang="en-US" sz="2000" kern="0" dirty="0" smtClean="0"/>
          </a:p>
          <a:p>
            <a:pPr marL="0" indent="0" algn="ctr">
              <a:buFontTx/>
              <a:buNone/>
            </a:pPr>
            <a:r>
              <a:rPr lang="en-US" sz="2000" kern="0" dirty="0" smtClean="0"/>
              <a:t> </a:t>
            </a:r>
          </a:p>
        </p:txBody>
      </p:sp>
      <p:sp>
        <p:nvSpPr>
          <p:cNvPr id="36" name="Content Placeholder 2"/>
          <p:cNvSpPr txBox="1">
            <a:spLocks/>
          </p:cNvSpPr>
          <p:nvPr/>
        </p:nvSpPr>
        <p:spPr bwMode="auto">
          <a:xfrm>
            <a:off x="8382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Probability</a:t>
            </a:r>
            <a:endParaRPr lang="en-US" sz="2000" kern="0" dirty="0" smtClean="0"/>
          </a:p>
        </p:txBody>
      </p:sp>
      <p:cxnSp>
        <p:nvCxnSpPr>
          <p:cNvPr id="37" name="Straight Arrow Connector 36"/>
          <p:cNvCxnSpPr/>
          <p:nvPr/>
        </p:nvCxnSpPr>
        <p:spPr>
          <a:xfrm>
            <a:off x="3657600" y="62605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6294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Likelihood</a:t>
            </a:r>
            <a:endParaRPr lang="en-US" sz="2000" kern="0" dirty="0" smtClean="0"/>
          </a:p>
          <a:p>
            <a:pPr marL="0" indent="0" algn="ctr">
              <a:buFontTx/>
              <a:buNone/>
            </a:pPr>
            <a:r>
              <a:rPr lang="en-US" sz="2000" kern="0" dirty="0" smtClean="0"/>
              <a:t> </a:t>
            </a:r>
          </a:p>
        </p:txBody>
      </p:sp>
    </p:spTree>
    <p:extLst>
      <p:ext uri="{BB962C8B-B14F-4D97-AF65-F5344CB8AC3E}">
        <p14:creationId xmlns:p14="http://schemas.microsoft.com/office/powerpoint/2010/main" val="21959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100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100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1000"/>
                                  </p:stCondLst>
                                  <p:childTnLst>
                                    <p:set>
                                      <p:cBhvr>
                                        <p:cTn id="41" dur="1" fill="hold">
                                          <p:stCondLst>
                                            <p:cond delay="0"/>
                                          </p:stCondLst>
                                        </p:cTn>
                                        <p:tgtEl>
                                          <p:spTgt spid="2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100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100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100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100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1000"/>
                                  </p:stCondLst>
                                  <p:childTnLst>
                                    <p:set>
                                      <p:cBhvr>
                                        <p:cTn id="55" dur="1" fill="hold">
                                          <p:stCondLst>
                                            <p:cond delay="0"/>
                                          </p:stCondLst>
                                        </p:cTn>
                                        <p:tgtEl>
                                          <p:spTgt spid="26"/>
                                        </p:tgtEl>
                                        <p:attrNameLst>
                                          <p:attrName>style.visibility</p:attrName>
                                        </p:attrNameLst>
                                      </p:cBhvr>
                                      <p:to>
                                        <p:strVal val="visible"/>
                                      </p:to>
                                    </p:set>
                                  </p:childTnLst>
                                </p:cTn>
                              </p:par>
                            </p:childTnLst>
                          </p:cTn>
                        </p:par>
                        <p:par>
                          <p:cTn id="56" fill="hold">
                            <p:stCondLst>
                              <p:cond delay="7000"/>
                            </p:stCondLst>
                            <p:childTnLst>
                              <p:par>
                                <p:cTn id="57" presetID="1" presetClass="entr" presetSubtype="0" fill="hold" grpId="0" nodeType="afterEffect">
                                  <p:stCondLst>
                                    <p:cond delay="100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29"/>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grpId="0" nodeType="afterEffect">
                                  <p:stCondLst>
                                    <p:cond delay="100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100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9000"/>
                            </p:stCondLst>
                            <p:childTnLst>
                              <p:par>
                                <p:cTn id="71" presetID="1" presetClass="entr" presetSubtype="0" fill="hold" grpId="0" nodeType="afterEffect">
                                  <p:stCondLst>
                                    <p:cond delay="100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100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1000"/>
                                  </p:stCondLst>
                                  <p:childTnLst>
                                    <p:set>
                                      <p:cBhvr>
                                        <p:cTn id="76" dur="1" fill="hold">
                                          <p:stCondLst>
                                            <p:cond delay="0"/>
                                          </p:stCondLst>
                                        </p:cTn>
                                        <p:tgtEl>
                                          <p:spTgt spid="35"/>
                                        </p:tgtEl>
                                        <p:attrNameLst>
                                          <p:attrName>style.visibility</p:attrName>
                                        </p:attrNameLst>
                                      </p:cBhvr>
                                      <p:to>
                                        <p:strVal val="visible"/>
                                      </p:to>
                                    </p:set>
                                  </p:childTnLst>
                                </p:cTn>
                              </p:par>
                            </p:childTnLst>
                          </p:cTn>
                        </p:par>
                        <p:par>
                          <p:cTn id="77" fill="hold">
                            <p:stCondLst>
                              <p:cond delay="10000"/>
                            </p:stCondLst>
                            <p:childTnLst>
                              <p:par>
                                <p:cTn id="78" presetID="1" presetClass="entr" presetSubtype="0" fill="hold" grpId="0" nodeType="afterEffect">
                                  <p:stCondLst>
                                    <p:cond delay="1000"/>
                                  </p:stCondLst>
                                  <p:childTnLst>
                                    <p:set>
                                      <p:cBhvr>
                                        <p:cTn id="79" dur="1" fill="hold">
                                          <p:stCondLst>
                                            <p:cond delay="0"/>
                                          </p:stCondLst>
                                        </p:cTn>
                                        <p:tgtEl>
                                          <p:spTgt spid="36"/>
                                        </p:tgtEl>
                                        <p:attrNameLst>
                                          <p:attrName>style.visibility</p:attrName>
                                        </p:attrNameLst>
                                      </p:cBhvr>
                                      <p:to>
                                        <p:strVal val="visible"/>
                                      </p:to>
                                    </p:set>
                                  </p:childTnLst>
                                </p:cTn>
                              </p:par>
                              <p:par>
                                <p:cTn id="80" presetID="1" presetClass="entr" presetSubtype="0" fill="hold" nodeType="withEffect">
                                  <p:stCondLst>
                                    <p:cond delay="1000"/>
                                  </p:stCondLst>
                                  <p:childTnLst>
                                    <p:set>
                                      <p:cBhvr>
                                        <p:cTn id="81" dur="1" fill="hold">
                                          <p:stCondLst>
                                            <p:cond delay="0"/>
                                          </p:stCondLst>
                                        </p:cTn>
                                        <p:tgtEl>
                                          <p:spTgt spid="37"/>
                                        </p:tgtEl>
                                        <p:attrNameLst>
                                          <p:attrName>style.visibility</p:attrName>
                                        </p:attrNameLst>
                                      </p:cBhvr>
                                      <p:to>
                                        <p:strVal val="visible"/>
                                      </p:to>
                                    </p:set>
                                  </p:childTnLst>
                                </p:cTn>
                              </p:par>
                              <p:par>
                                <p:cTn id="82" presetID="1" presetClass="entr" presetSubtype="0"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P spid="11" grpId="0"/>
      <p:bldP spid="12" grpId="0"/>
      <p:bldP spid="14" grpId="0"/>
      <p:bldP spid="15" grpId="0"/>
      <p:bldP spid="17" grpId="0"/>
      <p:bldP spid="18" grpId="0"/>
      <p:bldP spid="20" grpId="0"/>
      <p:bldP spid="21" grpId="0"/>
      <p:bldP spid="23" grpId="0"/>
      <p:bldP spid="24" grpId="0"/>
      <p:bldP spid="26" grpId="0"/>
      <p:bldP spid="27" grpId="0"/>
      <p:bldP spid="29" grpId="0"/>
      <p:bldP spid="30" grpId="0"/>
      <p:bldP spid="32" grpId="0"/>
      <p:bldP spid="33" grpId="0"/>
      <p:bldP spid="35" grpId="0"/>
      <p:bldP spid="36" grpId="0"/>
      <p:bldP spid="38"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3160</TotalTime>
  <Words>1416</Words>
  <Application>Microsoft Office PowerPoint</Application>
  <PresentationFormat>On-screen Show (4:3)</PresentationFormat>
  <Paragraphs>272</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Consolas</vt:lpstr>
      <vt:lpstr>Corbel</vt:lpstr>
      <vt:lpstr>Default Design</vt:lpstr>
      <vt:lpstr>Resources, Capabilities, and Strategies for Data Science Learners</vt:lpstr>
      <vt:lpstr>Overview</vt:lpstr>
      <vt:lpstr>Motivating Question</vt:lpstr>
      <vt:lpstr>What is Data Science?</vt:lpstr>
      <vt:lpstr>Curriculum Guidelines for Undergraduate Programs in Data Science (September, 2016)</vt:lpstr>
      <vt:lpstr>Information Dynamics</vt:lpstr>
      <vt:lpstr>Analytics for Decision-making</vt:lpstr>
      <vt:lpstr>Math/Stat/CompSci/Subject Domain w/ Theory and Practice</vt:lpstr>
      <vt:lpstr>Persistent Tensions</vt:lpstr>
      <vt:lpstr>Balance Breadth and Depth</vt:lpstr>
      <vt:lpstr>Next-Generation Science Standards</vt:lpstr>
      <vt:lpstr>PowerPoint Presentation</vt:lpstr>
      <vt:lpstr>PowerPoint Presentation</vt:lpstr>
      <vt:lpstr>Commercial Packages too</vt:lpstr>
      <vt:lpstr>Textbooks, Twitter, Podcasts</vt:lpstr>
      <vt:lpstr>Meetups and Big Data Day LA, etc.</vt:lpstr>
      <vt:lpstr>PowerPoint Presentation</vt:lpstr>
      <vt:lpstr>CSUN Cloud Services? (e.g., IBM)</vt:lpstr>
      <vt:lpstr>Recent blog on LAPD arrests/crimes</vt:lpstr>
      <vt:lpstr>Reproducibility (“academic” perspective)</vt:lpstr>
      <vt:lpstr>Workflow (“professional” perspective)</vt:lpstr>
      <vt:lpstr>Canvas API Example</vt:lpstr>
      <vt:lpstr>Jobs/indeed.com, etc.</vt:lpstr>
      <vt:lpstr>Conferences w/ videos (and convert to iTunes via VLC?)</vt:lpstr>
      <vt:lpstr>A New Language for conversations</vt:lpstr>
      <vt:lpstr>Complexity</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Counterpoint</vt:lpstr>
      <vt:lpstr>Bibliography/References</vt:lpstr>
      <vt:lpstr>fin</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313</cp:revision>
  <cp:lastPrinted>2018-09-04T20:55:41Z</cp:lastPrinted>
  <dcterms:created xsi:type="dcterms:W3CDTF">2010-10-28T16:48:55Z</dcterms:created>
  <dcterms:modified xsi:type="dcterms:W3CDTF">2018-09-06T01:11:10Z</dcterms:modified>
</cp:coreProperties>
</file>