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64" r:id="rId2"/>
    <p:sldId id="393" r:id="rId3"/>
    <p:sldId id="464" r:id="rId4"/>
    <p:sldId id="451" r:id="rId5"/>
    <p:sldId id="452" r:id="rId6"/>
    <p:sldId id="453" r:id="rId7"/>
    <p:sldId id="469" r:id="rId8"/>
    <p:sldId id="465" r:id="rId9"/>
    <p:sldId id="450" r:id="rId10"/>
    <p:sldId id="448" r:id="rId11"/>
    <p:sldId id="449" r:id="rId12"/>
    <p:sldId id="468" r:id="rId13"/>
    <p:sldId id="460" r:id="rId14"/>
    <p:sldId id="461" r:id="rId15"/>
    <p:sldId id="462" r:id="rId16"/>
    <p:sldId id="463" r:id="rId17"/>
    <p:sldId id="471" r:id="rId18"/>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1" autoAdjust="0"/>
    <p:restoredTop sz="94728" autoAdjust="0"/>
  </p:normalViewPr>
  <p:slideViewPr>
    <p:cSldViewPr>
      <p:cViewPr varScale="1">
        <p:scale>
          <a:sx n="69" d="100"/>
          <a:sy n="69" d="100"/>
        </p:scale>
        <p:origin x="103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algn="r" eaLnBrk="1" hangingPunct="1">
              <a:defRPr sz="1200"/>
            </a:lvl1pPr>
          </a:lstStyle>
          <a:p>
            <a:pPr>
              <a:defRPr/>
            </a:pPr>
            <a:fld id="{6A707E59-0719-4846-9723-44EDE2BB4251}" type="slidenum">
              <a:rPr lang="en-US" altLang="en-US"/>
              <a:pPr>
                <a:defRPr/>
              </a:pPr>
              <a:t>‹#›</a:t>
            </a:fld>
            <a:endParaRPr lang="en-US" altLang="en-US"/>
          </a:p>
        </p:txBody>
      </p:sp>
    </p:spTree>
    <p:extLst>
      <p:ext uri="{BB962C8B-B14F-4D97-AF65-F5344CB8AC3E}">
        <p14:creationId xmlns:p14="http://schemas.microsoft.com/office/powerpoint/2010/main" val="449870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011DC-FDC0-4848-9423-D3C218CC6F79}" type="slidenum">
              <a:rPr lang="en-US" altLang="en-US" smtClean="0"/>
              <a:pPr>
                <a:spcBef>
                  <a:spcPct val="0"/>
                </a:spcBef>
              </a:pPr>
              <a:t>1</a:t>
            </a:fld>
            <a:endParaRPr lang="en-US" alt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372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CCBAB0-CE34-47EA-B7C4-A6DA84D2C178}" type="slidenum">
              <a:rPr lang="en-US" altLang="en-US"/>
              <a:pPr>
                <a:defRPr/>
              </a:pPr>
              <a:t>‹#›</a:t>
            </a:fld>
            <a:endParaRPr lang="en-US" altLang="en-US"/>
          </a:p>
        </p:txBody>
      </p:sp>
    </p:spTree>
    <p:extLst>
      <p:ext uri="{BB962C8B-B14F-4D97-AF65-F5344CB8AC3E}">
        <p14:creationId xmlns:p14="http://schemas.microsoft.com/office/powerpoint/2010/main" val="26693418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D7830F-B73D-483A-86F5-DAF23BD0356C}" type="slidenum">
              <a:rPr lang="en-US" altLang="en-US"/>
              <a:pPr>
                <a:defRPr/>
              </a:pPr>
              <a:t>‹#›</a:t>
            </a:fld>
            <a:endParaRPr lang="en-US" altLang="en-US"/>
          </a:p>
        </p:txBody>
      </p:sp>
    </p:spTree>
    <p:extLst>
      <p:ext uri="{BB962C8B-B14F-4D97-AF65-F5344CB8AC3E}">
        <p14:creationId xmlns:p14="http://schemas.microsoft.com/office/powerpoint/2010/main" val="666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81A6B-9175-45F3-89B4-E45E20E3E81D}" type="slidenum">
              <a:rPr lang="en-US" altLang="en-US"/>
              <a:pPr>
                <a:defRPr/>
              </a:pPr>
              <a:t>‹#›</a:t>
            </a:fld>
            <a:endParaRPr lang="en-US" altLang="en-US"/>
          </a:p>
        </p:txBody>
      </p:sp>
    </p:spTree>
    <p:extLst>
      <p:ext uri="{BB962C8B-B14F-4D97-AF65-F5344CB8AC3E}">
        <p14:creationId xmlns:p14="http://schemas.microsoft.com/office/powerpoint/2010/main" val="212567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804C801-21FA-4E3D-81B2-BD15D7697D48}" type="slidenum">
              <a:rPr lang="en-US" altLang="en-US"/>
              <a:pPr>
                <a:defRPr/>
              </a:pPr>
              <a:t>‹#›</a:t>
            </a:fld>
            <a:endParaRPr lang="en-US" altLang="en-US"/>
          </a:p>
        </p:txBody>
      </p:sp>
    </p:spTree>
    <p:extLst>
      <p:ext uri="{BB962C8B-B14F-4D97-AF65-F5344CB8AC3E}">
        <p14:creationId xmlns:p14="http://schemas.microsoft.com/office/powerpoint/2010/main" val="13670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Corbel"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Corbel" pitchFamily="34" charset="0"/>
                <a:cs typeface="Calibri" pitchFamily="34" charset="0"/>
              </a:defRPr>
            </a:lvl1pPr>
            <a:lvl2pPr>
              <a:defRPr sz="2400">
                <a:latin typeface="Corbel" pitchFamily="34" charset="0"/>
                <a:cs typeface="Calibri" pitchFamily="34" charset="0"/>
              </a:defRPr>
            </a:lvl2pPr>
            <a:lvl3pPr>
              <a:defRPr sz="2000">
                <a:latin typeface="Corbel" pitchFamily="34" charset="0"/>
                <a:cs typeface="Calibri" pitchFamily="34" charset="0"/>
              </a:defRPr>
            </a:lvl3pPr>
            <a:lvl4pPr>
              <a:defRPr sz="1800">
                <a:latin typeface="Corbel" pitchFamily="34" charset="0"/>
                <a:cs typeface="Calibri" pitchFamily="34" charset="0"/>
              </a:defRPr>
            </a:lvl4pPr>
            <a:lvl5pPr>
              <a:defRPr sz="1800">
                <a:latin typeface="Corbel"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1FD94-992F-4CB2-AF3E-ECFB9D8DC22A}" type="slidenum">
              <a:rPr lang="en-US" altLang="en-US"/>
              <a:pPr>
                <a:defRPr/>
              </a:pPr>
              <a:t>‹#›</a:t>
            </a:fld>
            <a:endParaRPr lang="en-US" altLang="en-US"/>
          </a:p>
        </p:txBody>
      </p:sp>
    </p:spTree>
    <p:extLst>
      <p:ext uri="{BB962C8B-B14F-4D97-AF65-F5344CB8AC3E}">
        <p14:creationId xmlns:p14="http://schemas.microsoft.com/office/powerpoint/2010/main" val="727433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820D13-0C7E-4176-AF4E-A80D235ECB4B}" type="slidenum">
              <a:rPr lang="en-US" altLang="en-US"/>
              <a:pPr>
                <a:defRPr/>
              </a:pPr>
              <a:t>‹#›</a:t>
            </a:fld>
            <a:endParaRPr lang="en-US" altLang="en-US"/>
          </a:p>
        </p:txBody>
      </p:sp>
    </p:spTree>
    <p:extLst>
      <p:ext uri="{BB962C8B-B14F-4D97-AF65-F5344CB8AC3E}">
        <p14:creationId xmlns:p14="http://schemas.microsoft.com/office/powerpoint/2010/main" val="179514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109E26-7464-4969-87B3-84FFF5B4D0EA}" type="slidenum">
              <a:rPr lang="en-US" altLang="en-US"/>
              <a:pPr>
                <a:defRPr/>
              </a:pPr>
              <a:t>‹#›</a:t>
            </a:fld>
            <a:endParaRPr lang="en-US" altLang="en-US"/>
          </a:p>
        </p:txBody>
      </p:sp>
    </p:spTree>
    <p:extLst>
      <p:ext uri="{BB962C8B-B14F-4D97-AF65-F5344CB8AC3E}">
        <p14:creationId xmlns:p14="http://schemas.microsoft.com/office/powerpoint/2010/main" val="180112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59D0AD-D9CE-413E-9FFC-A4E976296C5E}" type="slidenum">
              <a:rPr lang="en-US" altLang="en-US"/>
              <a:pPr>
                <a:defRPr/>
              </a:pPr>
              <a:t>‹#›</a:t>
            </a:fld>
            <a:endParaRPr lang="en-US" altLang="en-US"/>
          </a:p>
        </p:txBody>
      </p:sp>
    </p:spTree>
    <p:extLst>
      <p:ext uri="{BB962C8B-B14F-4D97-AF65-F5344CB8AC3E}">
        <p14:creationId xmlns:p14="http://schemas.microsoft.com/office/powerpoint/2010/main" val="174484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6476F3-F43D-4D70-A385-98C5C6032B08}" type="slidenum">
              <a:rPr lang="en-US" altLang="en-US"/>
              <a:pPr>
                <a:defRPr/>
              </a:pPr>
              <a:t>‹#›</a:t>
            </a:fld>
            <a:endParaRPr lang="en-US" altLang="en-US"/>
          </a:p>
        </p:txBody>
      </p:sp>
    </p:spTree>
    <p:extLst>
      <p:ext uri="{BB962C8B-B14F-4D97-AF65-F5344CB8AC3E}">
        <p14:creationId xmlns:p14="http://schemas.microsoft.com/office/powerpoint/2010/main" val="223340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B0227E-D10F-4E2A-B5AC-D5BF48B4FF1C}" type="slidenum">
              <a:rPr lang="en-US" altLang="en-US"/>
              <a:pPr>
                <a:defRPr/>
              </a:pPr>
              <a:t>‹#›</a:t>
            </a:fld>
            <a:endParaRPr lang="en-US" altLang="en-US"/>
          </a:p>
        </p:txBody>
      </p:sp>
    </p:spTree>
    <p:extLst>
      <p:ext uri="{BB962C8B-B14F-4D97-AF65-F5344CB8AC3E}">
        <p14:creationId xmlns:p14="http://schemas.microsoft.com/office/powerpoint/2010/main" val="365721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76370C-A1D6-4B3C-B3D0-37B2F68B879F}" type="slidenum">
              <a:rPr lang="en-US" altLang="en-US"/>
              <a:pPr>
                <a:defRPr/>
              </a:pPr>
              <a:t>‹#›</a:t>
            </a:fld>
            <a:endParaRPr lang="en-US" altLang="en-US"/>
          </a:p>
        </p:txBody>
      </p:sp>
    </p:spTree>
    <p:extLst>
      <p:ext uri="{BB962C8B-B14F-4D97-AF65-F5344CB8AC3E}">
        <p14:creationId xmlns:p14="http://schemas.microsoft.com/office/powerpoint/2010/main" val="16344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0C3465-24EF-4284-939A-A18884C8011A}" type="slidenum">
              <a:rPr lang="en-US" altLang="en-US"/>
              <a:pPr>
                <a:defRPr/>
              </a:pPr>
              <a:t>‹#›</a:t>
            </a:fld>
            <a:endParaRPr lang="en-US" altLang="en-US"/>
          </a:p>
        </p:txBody>
      </p:sp>
    </p:spTree>
    <p:extLst>
      <p:ext uri="{BB962C8B-B14F-4D97-AF65-F5344CB8AC3E}">
        <p14:creationId xmlns:p14="http://schemas.microsoft.com/office/powerpoint/2010/main" val="3781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CDE3E01-F121-44FA-B027-0C6BFC0CB4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_ygjn7x4z4onr"/><Relationship Id="rId3" Type="http://schemas.openxmlformats.org/officeDocument/2006/relationships/hyperlink" Target="#_fk1f9se7vqy9"/><Relationship Id="rId7" Type="http://schemas.openxmlformats.org/officeDocument/2006/relationships/hyperlink" Target="#_hojed6hknng2"/><Relationship Id="rId2" Type="http://schemas.openxmlformats.org/officeDocument/2006/relationships/hyperlink" Target="#_ct5dutthzh8c"/><Relationship Id="rId1" Type="http://schemas.openxmlformats.org/officeDocument/2006/relationships/slideLayout" Target="../slideLayouts/slideLayout2.xml"/><Relationship Id="rId6" Type="http://schemas.openxmlformats.org/officeDocument/2006/relationships/hyperlink" Target="#_j3jn5ujo7rdw"/><Relationship Id="rId5" Type="http://schemas.openxmlformats.org/officeDocument/2006/relationships/hyperlink" Target="#_29hfwmuhejuq"/><Relationship Id="rId10" Type="http://schemas.openxmlformats.org/officeDocument/2006/relationships/hyperlink" Target="#_mbknz8kszq45"/><Relationship Id="rId4" Type="http://schemas.openxmlformats.org/officeDocument/2006/relationships/hyperlink" Target="#_1uer55kid3gb"/><Relationship Id="rId9" Type="http://schemas.openxmlformats.org/officeDocument/2006/relationships/hyperlink" Target="#_dzn0824a9r4t"/></Relationships>
</file>

<file path=ppt/slides/_rels/slide14.xml.rels><?xml version="1.0" encoding="UTF-8" standalone="yes"?>
<Relationships xmlns="http://schemas.openxmlformats.org/package/2006/relationships"><Relationship Id="rId8" Type="http://schemas.openxmlformats.org/officeDocument/2006/relationships/hyperlink" Target="#_5nsj3ncjy5h"/><Relationship Id="rId3" Type="http://schemas.openxmlformats.org/officeDocument/2006/relationships/hyperlink" Target="#_ssdgpyib8gef"/><Relationship Id="rId7" Type="http://schemas.openxmlformats.org/officeDocument/2006/relationships/hyperlink" Target="#_48ut2w59043g"/><Relationship Id="rId2" Type="http://schemas.openxmlformats.org/officeDocument/2006/relationships/hyperlink" Target="#_6s9hxtia691x"/><Relationship Id="rId1" Type="http://schemas.openxmlformats.org/officeDocument/2006/relationships/slideLayout" Target="../slideLayouts/slideLayout2.xml"/><Relationship Id="rId6" Type="http://schemas.openxmlformats.org/officeDocument/2006/relationships/hyperlink" Target="#_m9f0zk2p69ev"/><Relationship Id="rId11" Type="http://schemas.openxmlformats.org/officeDocument/2006/relationships/hyperlink" Target="#_c15saocj4kdg"/><Relationship Id="rId5" Type="http://schemas.openxmlformats.org/officeDocument/2006/relationships/hyperlink" Target="#_maux3n1h4jpe"/><Relationship Id="rId10" Type="http://schemas.openxmlformats.org/officeDocument/2006/relationships/hyperlink" Target="#_jcdxgxy9h8hs"/><Relationship Id="rId4" Type="http://schemas.openxmlformats.org/officeDocument/2006/relationships/hyperlink" Target="#_c6hmyfetz6d"/><Relationship Id="rId9" Type="http://schemas.openxmlformats.org/officeDocument/2006/relationships/hyperlink" Target="#_bjdd6auxuhzu"/></Relationships>
</file>

<file path=ppt/slides/_rels/slide15.xml.rels><?xml version="1.0" encoding="UTF-8" standalone="yes"?>
<Relationships xmlns="http://schemas.openxmlformats.org/package/2006/relationships"><Relationship Id="rId2" Type="http://schemas.openxmlformats.org/officeDocument/2006/relationships/hyperlink" Target="http://dsf.lacity.org/great-streets-pedestrian-and-bicycle-coun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tat.berkeley.edu/~nolan/Papers/Data.Science.Guidelines.16.9.25.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7350" y="255588"/>
            <a:ext cx="8070850" cy="1079500"/>
          </a:xfrm>
        </p:spPr>
        <p:txBody>
          <a:bodyPr/>
          <a:lstStyle/>
          <a:p>
            <a:pPr algn="r" eaLnBrk="1" hangingPunct="1"/>
            <a:r>
              <a:rPr lang="en-US" altLang="en-US" sz="3200" dirty="0" smtClean="0">
                <a:latin typeface="Corbel" panose="020B0503020204020204" pitchFamily="34" charset="0"/>
              </a:rPr>
              <a:t>Resources, Capabilities, and Strategies for Data Science Learners</a:t>
            </a:r>
            <a:endParaRPr lang="en-US" altLang="en-US" sz="3200" b="1" dirty="0" smtClean="0">
              <a:latin typeface="Corbel" panose="020B0503020204020204" pitchFamily="34" charset="0"/>
              <a:ea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p:nvPr>
        </p:nvSpPr>
        <p:spPr>
          <a:xfrm>
            <a:off x="2762250" y="3722688"/>
            <a:ext cx="5715000" cy="1676400"/>
          </a:xfrm>
        </p:spPr>
        <p:txBody>
          <a:bodyPr/>
          <a:lstStyle/>
          <a:p>
            <a:pPr algn="r" eaLnBrk="1" hangingPunct="1">
              <a:lnSpc>
                <a:spcPct val="90000"/>
              </a:lnSpc>
            </a:pPr>
            <a:r>
              <a:rPr lang="en-US" altLang="en-US" sz="2400" i="1" smtClean="0">
                <a:latin typeface="Corbel" panose="020B0503020204020204" pitchFamily="34" charset="0"/>
                <a:ea typeface="Calibri" panose="020F0502020204030204" pitchFamily="34" charset="0"/>
                <a:cs typeface="Calibri" panose="020F0502020204030204" pitchFamily="34" charset="0"/>
              </a:rPr>
              <a:t>Wayne Smith, Ph.D</a:t>
            </a:r>
            <a:r>
              <a:rPr lang="en-US" altLang="en-US" sz="2400" smtClean="0">
                <a:latin typeface="Corbel" panose="020B0503020204020204" pitchFamily="34" charset="0"/>
                <a:ea typeface="Calibri" panose="020F0502020204030204" pitchFamily="34" charset="0"/>
                <a:cs typeface="Calibri" panose="020F0502020204030204" pitchFamily="34" charset="0"/>
              </a:rPr>
              <a: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Department of Management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lnSpc>
                <a:spcPct val="90000"/>
              </a:lnSpc>
            </a:pPr>
            <a:r>
              <a:rPr lang="en-US" altLang="en-US" sz="2400" dirty="0" smtClean="0">
                <a:latin typeface="Consolas" panose="020B0609020204030204" pitchFamily="49" charset="0"/>
                <a:cs typeface="Consolas" panose="020B0609020204030204" pitchFamily="49" charset="0"/>
              </a:rPr>
              <a:t>ws@csun.edu</a:t>
            </a:r>
          </a:p>
        </p:txBody>
      </p:sp>
      <p:sp>
        <p:nvSpPr>
          <p:cNvPr id="3076" name="Rectangle 2"/>
          <p:cNvSpPr txBox="1">
            <a:spLocks noChangeArrowheads="1"/>
          </p:cNvSpPr>
          <p:nvPr/>
        </p:nvSpPr>
        <p:spPr bwMode="auto">
          <a:xfrm>
            <a:off x="684213" y="178435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2018 CSUN </a:t>
            </a:r>
            <a:r>
              <a:rPr lang="en-US" altLang="en-US" sz="2800" dirty="0" err="1" smtClean="0">
                <a:solidFill>
                  <a:schemeClr val="tx2"/>
                </a:solidFill>
                <a:latin typeface="Corbel" panose="020B0503020204020204" pitchFamily="34" charset="0"/>
                <a:ea typeface="Calibri" panose="020F0502020204030204" pitchFamily="34" charset="0"/>
                <a:cs typeface="Calibri" panose="020F0502020204030204" pitchFamily="34" charset="0"/>
              </a:rPr>
              <a:t>DataJam</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a:p>
            <a:pPr algn="r" eaLnBrk="1" hangingPunct="1">
              <a:spcBef>
                <a:spcPct val="0"/>
              </a:spcBef>
              <a:buFontTx/>
              <a:buNone/>
            </a:pPr>
            <a:r>
              <a:rPr lang="en-US" altLang="en-US" sz="2800" i="1" dirty="0">
                <a:solidFill>
                  <a:schemeClr val="tx2"/>
                </a:solidFill>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Friday, September 28, 2018</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p:txBody>
      </p:sp>
      <p:sp>
        <p:nvSpPr>
          <p:cNvPr id="3077" name="Rectangle 2"/>
          <p:cNvSpPr txBox="1">
            <a:spLocks noChangeArrowheads="1"/>
          </p:cNvSpPr>
          <p:nvPr/>
        </p:nvSpPr>
        <p:spPr bwMode="auto">
          <a:xfrm>
            <a:off x="387350" y="5817915"/>
            <a:ext cx="8382000" cy="8001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dirty="0">
                <a:solidFill>
                  <a:schemeClr val="tx2"/>
                </a:solidFill>
                <a:latin typeface="Corbel" panose="020B0503020204020204" pitchFamily="34" charset="0"/>
                <a:ea typeface="Calibri" panose="020F0502020204030204" pitchFamily="34" charset="0"/>
                <a:cs typeface="Calibri" panose="020F0502020204030204" pitchFamily="34" charset="0"/>
              </a:rPr>
              <a:t>This p</a:t>
            </a:r>
            <a:r>
              <a:rPr lang="en-US" altLang="en-US" sz="2400" b="1" dirty="0" smtClean="0">
                <a:solidFill>
                  <a:schemeClr val="tx2"/>
                </a:solidFill>
                <a:latin typeface="Corbel" panose="020B0503020204020204" pitchFamily="34" charset="0"/>
                <a:ea typeface="Calibri" panose="020F0502020204030204" pitchFamily="34" charset="0"/>
                <a:cs typeface="Calibri" panose="020F0502020204030204" pitchFamily="34" charset="0"/>
              </a:rPr>
              <a:t>resentation is </a:t>
            </a:r>
            <a:r>
              <a:rPr lang="en-US" altLang="en-US" sz="2400" b="1" dirty="0">
                <a:solidFill>
                  <a:schemeClr val="tx2"/>
                </a:solidFill>
                <a:latin typeface="Corbel" panose="020B0503020204020204" pitchFamily="34" charset="0"/>
                <a:ea typeface="Calibri" panose="020F0502020204030204" pitchFamily="34" charset="0"/>
                <a:cs typeface="Calibri" panose="020F0502020204030204" pitchFamily="34" charset="0"/>
              </a:rPr>
              <a:t>available at</a:t>
            </a:r>
            <a:r>
              <a:rPr lang="en-US" altLang="en-US" sz="2400" b="1" dirty="0" smtClean="0">
                <a:solidFill>
                  <a:schemeClr val="tx2"/>
                </a:solidFill>
                <a:latin typeface="Corbel" panose="020B0503020204020204" pitchFamily="34" charset="0"/>
                <a:ea typeface="Calibri" panose="020F0502020204030204" pitchFamily="34" charset="0"/>
                <a:cs typeface="Calibri" panose="020F0502020204030204" pitchFamily="34" charset="0"/>
              </a:rPr>
              <a:t>:</a:t>
            </a:r>
          </a:p>
          <a:p>
            <a:pPr algn="ctr" eaLnBrk="1" hangingPunct="1">
              <a:spcBef>
                <a:spcPct val="0"/>
              </a:spcBef>
              <a:buFontTx/>
              <a:buNone/>
            </a:pPr>
            <a:r>
              <a:rPr lang="en-US" altLang="en-US" sz="2400" b="1" dirty="0" smtClean="0">
                <a:solidFill>
                  <a:schemeClr val="tx2"/>
                </a:solidFill>
                <a:latin typeface="Corbel" panose="020B0503020204020204" pitchFamily="34" charset="0"/>
                <a:ea typeface="Calibri" panose="020F0502020204030204" pitchFamily="34" charset="0"/>
                <a:cs typeface="Calibri" panose="020F0502020204030204" pitchFamily="34" charset="0"/>
              </a:rPr>
              <a:t> </a:t>
            </a:r>
            <a:r>
              <a:rPr lang="en-US" altLang="en-US" sz="2400" b="1" dirty="0">
                <a:solidFill>
                  <a:schemeClr val="tx2"/>
                </a:solidFill>
                <a:latin typeface="Corbel" panose="020B0503020204020204" pitchFamily="34" charset="0"/>
                <a:ea typeface="Calibri" panose="020F0502020204030204" pitchFamily="34" charset="0"/>
                <a:cs typeface="Calibri" panose="020F0502020204030204" pitchFamily="34" charset="0"/>
              </a:rPr>
              <a:t> </a:t>
            </a:r>
            <a:r>
              <a:rPr lang="en-US" altLang="en-US" sz="2000" b="1" dirty="0" smtClean="0">
                <a:solidFill>
                  <a:schemeClr val="tx2"/>
                </a:solidFill>
                <a:latin typeface="Consolas" panose="020B0609020204030204" pitchFamily="49" charset="0"/>
                <a:cs typeface="Consolas" panose="020B0609020204030204" pitchFamily="49" charset="0"/>
              </a:rPr>
              <a:t>smithw.org/dj2018.pptx   </a:t>
            </a:r>
            <a:r>
              <a:rPr lang="en-US" altLang="en-US" sz="2000" b="1" dirty="0">
                <a:solidFill>
                  <a:schemeClr val="tx2"/>
                </a:solidFill>
                <a:latin typeface="Consolas" panose="020B0609020204030204" pitchFamily="49" charset="0"/>
                <a:cs typeface="Consolas" panose="020B0609020204030204" pitchFamily="49" charset="0"/>
              </a:rPr>
              <a:t>or   </a:t>
            </a:r>
            <a:r>
              <a:rPr lang="en-US" altLang="en-US" sz="2000" b="1" dirty="0" smtClean="0">
                <a:solidFill>
                  <a:schemeClr val="tx2"/>
                </a:solidFill>
                <a:latin typeface="Consolas" panose="020B0609020204030204" pitchFamily="49" charset="0"/>
                <a:cs typeface="Consolas" panose="020B0609020204030204" pitchFamily="49" charset="0"/>
              </a:rPr>
              <a:t>smithw.org/dj2018.pdf</a:t>
            </a:r>
            <a:endParaRPr lang="en-US" altLang="en-US" sz="2400" b="1" dirty="0">
              <a:solidFill>
                <a:schemeClr val="tx2"/>
              </a:solidFill>
              <a:latin typeface="Consolas" panose="020B0609020204030204" pitchFamily="49" charset="0"/>
              <a:cs typeface="Consolas" panose="020B0609020204030204" pitchFamily="49" charset="0"/>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24000"/>
            <a:ext cx="2808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xEl>
                                              <p:pRg st="0" end="0"/>
                                            </p:txEl>
                                          </p:spTgt>
                                        </p:tgtEl>
                                        <p:attrNameLst>
                                          <p:attrName>style.visibility</p:attrName>
                                        </p:attrNameLst>
                                      </p:cBhvr>
                                      <p:to>
                                        <p:strVal val="visible"/>
                                      </p:to>
                                    </p:set>
                                    <p:animEffect transition="in" filter="fade">
                                      <p:cBhvr>
                                        <p:cTn id="10" dur="500"/>
                                        <p:tgtEl>
                                          <p:spTgt spid="307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Effect transition="in" filter="fade">
                                      <p:cBhvr>
                                        <p:cTn id="13" dur="500"/>
                                        <p:tgtEl>
                                          <p:spTgt spid="307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5">
                                            <p:txEl>
                                              <p:pRg st="2" end="2"/>
                                            </p:txEl>
                                          </p:spTgt>
                                        </p:tgtEl>
                                        <p:attrNameLst>
                                          <p:attrName>style.visibility</p:attrName>
                                        </p:attrNameLst>
                                      </p:cBhvr>
                                      <p:to>
                                        <p:strVal val="visible"/>
                                      </p:to>
                                    </p:set>
                                    <p:animEffect transition="in" filter="fade">
                                      <p:cBhvr>
                                        <p:cTn id="16" dur="500"/>
                                        <p:tgtEl>
                                          <p:spTgt spid="307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Effect transition="in" filter="fade">
                                      <p:cBhvr>
                                        <p:cTn id="19" dur="500"/>
                                        <p:tgtEl>
                                          <p:spTgt spid="307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77"/>
                                        </p:tgtEl>
                                        <p:attrNameLst>
                                          <p:attrName>style.visibility</p:attrName>
                                        </p:attrNameLst>
                                      </p:cBhvr>
                                      <p:to>
                                        <p:strVal val="visible"/>
                                      </p:to>
                                    </p:set>
                                    <p:animEffect transition="in" filter="fade">
                                      <p:cBhvr>
                                        <p:cTn id="25" dur="500"/>
                                        <p:tgtEl>
                                          <p:spTgt spid="3077"/>
                                        </p:tgtEl>
                                      </p:cBhvr>
                                    </p:animEffect>
                                  </p:childTnLst>
                                </p:cTn>
                              </p:par>
                              <p:par>
                                <p:cTn id="26" presetID="10" presetClass="entr" presetSubtype="0" fill="hold" nodeType="with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P spid="3076" grpId="0"/>
      <p:bldP spid="3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10</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sz="4000" smtClean="0"/>
              <a:t>Information Dynamics</a:t>
            </a:r>
            <a:endParaRPr lang="en-US" altLang="en-US" sz="360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2000" i="1" smtClean="0"/>
              <a:t>Wisdom</a:t>
            </a:r>
          </a:p>
          <a:p>
            <a:pPr lvl="1" eaLnBrk="1" hangingPunct="1">
              <a:lnSpc>
                <a:spcPct val="90000"/>
              </a:lnSpc>
            </a:pPr>
            <a:r>
              <a:rPr lang="en-US" altLang="en-US" sz="1800" smtClean="0"/>
              <a:t>Extraordinary Insight (Explanation) for Foresight (Prediction)</a:t>
            </a:r>
          </a:p>
          <a:p>
            <a:pPr lvl="1" eaLnBrk="1" hangingPunct="1">
              <a:lnSpc>
                <a:spcPct val="90000"/>
              </a:lnSpc>
            </a:pPr>
            <a:r>
              <a:rPr lang="en-US" altLang="en-US" sz="1800" smtClean="0"/>
              <a:t>Restaurant: How should our menu change in the future to best optimize nightly sales?</a:t>
            </a:r>
          </a:p>
          <a:p>
            <a:pPr eaLnBrk="1" hangingPunct="1">
              <a:lnSpc>
                <a:spcPct val="90000"/>
              </a:lnSpc>
            </a:pPr>
            <a:r>
              <a:rPr lang="en-US" altLang="en-US" sz="2000" i="1" smtClean="0"/>
              <a:t>Knowledge</a:t>
            </a:r>
          </a:p>
          <a:p>
            <a:pPr lvl="1" eaLnBrk="1" hangingPunct="1">
              <a:lnSpc>
                <a:spcPct val="90000"/>
              </a:lnSpc>
            </a:pPr>
            <a:r>
              <a:rPr lang="en-US" altLang="en-US" sz="1800" smtClean="0"/>
              <a:t>Combination of Explicit Information and Tacit Information</a:t>
            </a:r>
          </a:p>
          <a:p>
            <a:pPr lvl="1" eaLnBrk="1" hangingPunct="1">
              <a:lnSpc>
                <a:spcPct val="90000"/>
              </a:lnSpc>
            </a:pPr>
            <a:r>
              <a:rPr lang="en-US" altLang="en-US" sz="1800" smtClean="0"/>
              <a:t>Restaurant: What action led to the change in last night’s sales?</a:t>
            </a:r>
          </a:p>
          <a:p>
            <a:pPr eaLnBrk="1" hangingPunct="1">
              <a:lnSpc>
                <a:spcPct val="90000"/>
              </a:lnSpc>
            </a:pPr>
            <a:r>
              <a:rPr lang="en-US" altLang="en-US" sz="2000" i="1" smtClean="0"/>
              <a:t>Information</a:t>
            </a:r>
          </a:p>
          <a:p>
            <a:pPr lvl="1" eaLnBrk="1" hangingPunct="1">
              <a:lnSpc>
                <a:spcPct val="90000"/>
              </a:lnSpc>
            </a:pPr>
            <a:r>
              <a:rPr lang="en-US" altLang="en-US" sz="1800" smtClean="0"/>
              <a:t>Meaningful Data</a:t>
            </a:r>
          </a:p>
          <a:p>
            <a:pPr lvl="1" eaLnBrk="1" hangingPunct="1">
              <a:lnSpc>
                <a:spcPct val="90000"/>
              </a:lnSpc>
            </a:pPr>
            <a:r>
              <a:rPr lang="en-US" altLang="en-US" sz="1800" smtClean="0"/>
              <a:t>Restaurant: How does last night’s sales compare to that night the previous year?  How does last night’s sales compare to our goals?</a:t>
            </a:r>
          </a:p>
          <a:p>
            <a:pPr eaLnBrk="1" hangingPunct="1">
              <a:lnSpc>
                <a:spcPct val="90000"/>
              </a:lnSpc>
            </a:pPr>
            <a:r>
              <a:rPr lang="en-US" altLang="en-US" sz="2000" i="1" smtClean="0"/>
              <a:t>Data</a:t>
            </a:r>
          </a:p>
          <a:p>
            <a:pPr lvl="1" eaLnBrk="1" hangingPunct="1">
              <a:lnSpc>
                <a:spcPct val="90000"/>
              </a:lnSpc>
            </a:pPr>
            <a:r>
              <a:rPr lang="en-US" altLang="en-US" sz="1800" smtClean="0"/>
              <a:t>Raw, atomic, basic</a:t>
            </a:r>
          </a:p>
          <a:p>
            <a:pPr lvl="1" eaLnBrk="1" hangingPunct="1">
              <a:lnSpc>
                <a:spcPct val="90000"/>
              </a:lnSpc>
            </a:pPr>
            <a:r>
              <a:rPr lang="en-US" altLang="en-US" sz="1800" smtClean="0"/>
              <a:t>Restaurant: What were the total sales for last night?</a:t>
            </a:r>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76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4">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4">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4">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1FAA7C34-3C7D-4D12-BE01-CDC2A347586E}" type="slidenum">
              <a:rPr lang="en-US" altLang="en-US" sz="1400" smtClean="0">
                <a:latin typeface="Arial" panose="020B0604020202020204" pitchFamily="34" charset="0"/>
              </a:rPr>
              <a:pPr>
                <a:spcBef>
                  <a:spcPct val="0"/>
                </a:spcBef>
                <a:buFontTx/>
                <a:buNone/>
              </a:pPr>
              <a:t>11</a:t>
            </a:fld>
            <a:endParaRPr lang="en-US" altLang="en-US" sz="1400" smtClean="0">
              <a:latin typeface="Arial" panose="020B0604020202020204" pitchFamily="34" charset="0"/>
            </a:endParaRPr>
          </a:p>
        </p:txBody>
      </p:sp>
      <p:sp>
        <p:nvSpPr>
          <p:cNvPr id="12291" name="Rectangle 2"/>
          <p:cNvSpPr>
            <a:spLocks noGrp="1" noChangeArrowheads="1"/>
          </p:cNvSpPr>
          <p:nvPr>
            <p:ph type="title"/>
          </p:nvPr>
        </p:nvSpPr>
        <p:spPr/>
        <p:txBody>
          <a:bodyPr/>
          <a:lstStyle/>
          <a:p>
            <a:pPr eaLnBrk="1" hangingPunct="1"/>
            <a:r>
              <a:rPr lang="en-US" altLang="en-US" sz="4000" dirty="0" smtClean="0"/>
              <a:t>Analytics for Decision-making (e.g., in Management/HR)</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1800" i="1" smtClean="0"/>
              <a:t>Prescriptive</a:t>
            </a:r>
            <a:r>
              <a:rPr lang="en-US" altLang="en-US" sz="1800" smtClean="0"/>
              <a:t> Analytics</a:t>
            </a:r>
          </a:p>
          <a:p>
            <a:pPr lvl="1" eaLnBrk="1" hangingPunct="1">
              <a:lnSpc>
                <a:spcPct val="90000"/>
              </a:lnSpc>
            </a:pPr>
            <a:r>
              <a:rPr lang="en-US" altLang="en-US" sz="1600" smtClean="0"/>
              <a:t>What should we do?</a:t>
            </a:r>
          </a:p>
          <a:p>
            <a:pPr lvl="1" eaLnBrk="1" hangingPunct="1">
              <a:lnSpc>
                <a:spcPct val="90000"/>
              </a:lnSpc>
            </a:pPr>
            <a:r>
              <a:rPr lang="en-US" altLang="en-US" sz="1600" smtClean="0"/>
              <a:t>HR Department: What should we (the HR Department) do to meet or exceed the organization’s hiring and retention goals for next year?  What data/information/knowledge/wisdom should we provide to our hiring and technical managers to help?  What are we missing?</a:t>
            </a:r>
          </a:p>
          <a:p>
            <a:pPr eaLnBrk="1" hangingPunct="1">
              <a:lnSpc>
                <a:spcPct val="90000"/>
              </a:lnSpc>
            </a:pPr>
            <a:r>
              <a:rPr lang="en-US" altLang="en-US" sz="1800" i="1" smtClean="0"/>
              <a:t>Predictive</a:t>
            </a:r>
            <a:r>
              <a:rPr lang="en-US" altLang="en-US" sz="1800" smtClean="0"/>
              <a:t> Analytics</a:t>
            </a:r>
          </a:p>
          <a:p>
            <a:pPr lvl="1" eaLnBrk="1" hangingPunct="1">
              <a:lnSpc>
                <a:spcPct val="90000"/>
              </a:lnSpc>
            </a:pPr>
            <a:r>
              <a:rPr lang="en-US" altLang="en-US" sz="1600" smtClean="0"/>
              <a:t>What is likely to happen?</a:t>
            </a:r>
          </a:p>
          <a:p>
            <a:pPr lvl="1" eaLnBrk="1" hangingPunct="1">
              <a:lnSpc>
                <a:spcPct val="90000"/>
              </a:lnSpc>
            </a:pPr>
            <a:r>
              <a:rPr lang="en-US" altLang="en-US" sz="1600" smtClean="0"/>
              <a:t>HR Department: How many new employees will our organization need next year? How will the mix change?  What is our competition likely to do?</a:t>
            </a:r>
          </a:p>
          <a:p>
            <a:pPr eaLnBrk="1" hangingPunct="1">
              <a:lnSpc>
                <a:spcPct val="90000"/>
              </a:lnSpc>
            </a:pPr>
            <a:r>
              <a:rPr lang="en-US" altLang="en-US" sz="1800" i="1" smtClean="0"/>
              <a:t>Diagnostic</a:t>
            </a:r>
            <a:r>
              <a:rPr lang="en-US" altLang="en-US" sz="1800" smtClean="0"/>
              <a:t> Analytics</a:t>
            </a:r>
          </a:p>
          <a:p>
            <a:pPr lvl="1" eaLnBrk="1" hangingPunct="1">
              <a:lnSpc>
                <a:spcPct val="90000"/>
              </a:lnSpc>
            </a:pPr>
            <a:r>
              <a:rPr lang="en-US" altLang="en-US" sz="1600" smtClean="0"/>
              <a:t>Why did it happen?</a:t>
            </a:r>
          </a:p>
          <a:p>
            <a:pPr lvl="1" eaLnBrk="1" hangingPunct="1">
              <a:lnSpc>
                <a:spcPct val="90000"/>
              </a:lnSpc>
            </a:pPr>
            <a:r>
              <a:rPr lang="en-US" altLang="en-US" sz="1600" smtClean="0"/>
              <a:t>HR Department: Did our emphasis on recruiting from campus A (over campus B, etc.) matter?  What do the managers of these entry-level employees think?</a:t>
            </a:r>
          </a:p>
          <a:p>
            <a:pPr eaLnBrk="1" hangingPunct="1">
              <a:lnSpc>
                <a:spcPct val="90000"/>
              </a:lnSpc>
            </a:pPr>
            <a:r>
              <a:rPr lang="en-US" altLang="en-US" sz="1800" i="1" smtClean="0"/>
              <a:t>Descriptive</a:t>
            </a:r>
            <a:r>
              <a:rPr lang="en-US" altLang="en-US" sz="1800" smtClean="0"/>
              <a:t> Analytics</a:t>
            </a:r>
          </a:p>
          <a:p>
            <a:pPr lvl="1" eaLnBrk="1" hangingPunct="1">
              <a:lnSpc>
                <a:spcPct val="90000"/>
              </a:lnSpc>
            </a:pPr>
            <a:r>
              <a:rPr lang="en-US" altLang="en-US" sz="1600" smtClean="0"/>
              <a:t>What happened?</a:t>
            </a:r>
          </a:p>
          <a:p>
            <a:pPr lvl="1" eaLnBrk="1" hangingPunct="1">
              <a:lnSpc>
                <a:spcPct val="90000"/>
              </a:lnSpc>
            </a:pPr>
            <a:r>
              <a:rPr lang="en-US" altLang="en-US" sz="1600" smtClean="0"/>
              <a:t>HR Department: How many entry-level professionals did we hire last year? How many of them are still with us now?</a:t>
            </a:r>
          </a:p>
        </p:txBody>
      </p:sp>
      <p:cxnSp>
        <p:nvCxnSpPr>
          <p:cNvPr id="3" name="Straight Arrow Connector 2"/>
          <p:cNvCxnSpPr/>
          <p:nvPr/>
        </p:nvCxnSpPr>
        <p:spPr>
          <a:xfrm flipV="1">
            <a:off x="304800" y="1417638"/>
            <a:ext cx="0" cy="5303837"/>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85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4">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4">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4">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do real world data science needs look like?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12</a:t>
            </a:fld>
            <a:endParaRPr lang="en-US" altLang="en-US"/>
          </a:p>
        </p:txBody>
      </p:sp>
    </p:spTree>
    <p:extLst>
      <p:ext uri="{BB962C8B-B14F-4D97-AF65-F5344CB8AC3E}">
        <p14:creationId xmlns:p14="http://schemas.microsoft.com/office/powerpoint/2010/main" val="3296712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Elected </a:t>
            </a:r>
            <a:r>
              <a:rPr lang="en-US" dirty="0">
                <a:hlinkClick r:id="rId2" action="ppaction://hlinkfile"/>
              </a:rPr>
              <a:t>Officials</a:t>
            </a:r>
            <a:endParaRPr lang="en-US" dirty="0"/>
          </a:p>
          <a:p>
            <a:pPr lvl="1"/>
            <a:r>
              <a:rPr lang="en-US" dirty="0">
                <a:hlinkClick r:id="rId3" action="ppaction://hlinkfile"/>
              </a:rPr>
              <a:t>Affordable Housing Risk Scoring and Covent Risk Scoring</a:t>
            </a:r>
            <a:endParaRPr lang="en-US" dirty="0"/>
          </a:p>
          <a:p>
            <a:pPr lvl="1"/>
            <a:r>
              <a:rPr lang="en-US" dirty="0">
                <a:hlinkClick r:id="rId4" action="ppaction://hlinkfile"/>
              </a:rPr>
              <a:t>Downtown Transportation Analysis</a:t>
            </a:r>
            <a:endParaRPr lang="en-US" dirty="0"/>
          </a:p>
          <a:p>
            <a:pPr lvl="1"/>
            <a:r>
              <a:rPr lang="en-US" dirty="0" smtClean="0">
                <a:hlinkClick r:id="rId5" action="ppaction://hlinkfile"/>
              </a:rPr>
              <a:t>Street </a:t>
            </a:r>
            <a:r>
              <a:rPr lang="en-US" dirty="0">
                <a:hlinkClick r:id="rId5" action="ppaction://hlinkfile"/>
              </a:rPr>
              <a:t>Pavement Prioritization and Early Warning System</a:t>
            </a:r>
            <a:endParaRPr lang="en-US" dirty="0"/>
          </a:p>
          <a:p>
            <a:pPr lvl="1"/>
            <a:r>
              <a:rPr lang="en-US" dirty="0">
                <a:hlinkClick r:id="rId6" action="ppaction://hlinkfile"/>
              </a:rPr>
              <a:t>Property Values and Affordable and Low Income Housing</a:t>
            </a:r>
            <a:endParaRPr lang="en-US" dirty="0"/>
          </a:p>
          <a:p>
            <a:pPr lvl="1"/>
            <a:r>
              <a:rPr lang="en-US" dirty="0">
                <a:hlinkClick r:id="rId7" action="ppaction://hlinkfile"/>
              </a:rPr>
              <a:t>LAPD Recruitment Performance Dashboard</a:t>
            </a:r>
            <a:endParaRPr lang="en-US" dirty="0"/>
          </a:p>
          <a:p>
            <a:pPr lvl="1"/>
            <a:r>
              <a:rPr lang="en-US" dirty="0">
                <a:hlinkClick r:id="rId8" action="ppaction://hlinkfile"/>
              </a:rPr>
              <a:t>CAP tracking enhancements, dashboards, and integration with other Personnel systems</a:t>
            </a:r>
            <a:endParaRPr lang="en-US" dirty="0"/>
          </a:p>
          <a:p>
            <a:pPr lvl="1"/>
            <a:r>
              <a:rPr lang="en-US" dirty="0" smtClean="0">
                <a:hlinkClick r:id="rId9" action="ppaction://hlinkfile"/>
              </a:rPr>
              <a:t>Attrition </a:t>
            </a:r>
            <a:r>
              <a:rPr lang="en-US" dirty="0">
                <a:hlinkClick r:id="rId9" action="ppaction://hlinkfile"/>
              </a:rPr>
              <a:t>prediction tool</a:t>
            </a:r>
            <a:endParaRPr lang="en-US" dirty="0"/>
          </a:p>
          <a:p>
            <a:pPr lvl="1"/>
            <a:r>
              <a:rPr lang="en-US" dirty="0">
                <a:hlinkClick r:id="rId10" action="ppaction://hlinkfile"/>
              </a:rPr>
              <a:t>Homelessness Services </a:t>
            </a:r>
            <a:r>
              <a:rPr lang="en-US" dirty="0" smtClean="0">
                <a:hlinkClick r:id="rId10" action="ppaction://hlinkfile"/>
              </a:rPr>
              <a:t>Matcher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13</a:t>
            </a:fld>
            <a:endParaRPr lang="en-US" altLang="en-US"/>
          </a:p>
        </p:txBody>
      </p:sp>
    </p:spTree>
    <p:extLst>
      <p:ext uri="{BB962C8B-B14F-4D97-AF65-F5344CB8AC3E}">
        <p14:creationId xmlns:p14="http://schemas.microsoft.com/office/powerpoint/2010/main" val="3851471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u="sng" dirty="0" smtClean="0">
                <a:hlinkClick r:id="rId2" action="ppaction://hlinkfile"/>
              </a:rPr>
              <a:t>Information </a:t>
            </a:r>
            <a:r>
              <a:rPr lang="en-US" u="sng" dirty="0">
                <a:hlinkClick r:id="rId2" action="ppaction://hlinkfile"/>
              </a:rPr>
              <a:t>Technology Agency</a:t>
            </a:r>
            <a:endParaRPr lang="en-US" dirty="0"/>
          </a:p>
          <a:p>
            <a:pPr lvl="1"/>
            <a:r>
              <a:rPr lang="en-US" u="sng" dirty="0" err="1">
                <a:hlinkClick r:id="rId3" action="ppaction://hlinkfile"/>
              </a:rPr>
              <a:t>ServiceNow</a:t>
            </a:r>
            <a:r>
              <a:rPr lang="en-US" u="sng" dirty="0">
                <a:hlinkClick r:id="rId3" action="ppaction://hlinkfile"/>
              </a:rPr>
              <a:t> Analysis and Dashboard</a:t>
            </a:r>
            <a:endParaRPr lang="en-US" dirty="0"/>
          </a:p>
          <a:p>
            <a:r>
              <a:rPr lang="en-US" u="sng" dirty="0">
                <a:hlinkClick r:id="rId4" action="ppaction://hlinkfile"/>
              </a:rPr>
              <a:t>Office of Finance</a:t>
            </a:r>
            <a:endParaRPr lang="en-US" dirty="0"/>
          </a:p>
          <a:p>
            <a:pPr lvl="1"/>
            <a:r>
              <a:rPr lang="en-US" u="sng" dirty="0">
                <a:hlinkClick r:id="rId5" action="ppaction://hlinkfile"/>
              </a:rPr>
              <a:t>Call center operational improvements</a:t>
            </a:r>
            <a:endParaRPr lang="en-US" dirty="0"/>
          </a:p>
          <a:p>
            <a:pPr lvl="1"/>
            <a:r>
              <a:rPr lang="en-US" u="sng" dirty="0">
                <a:hlinkClick r:id="rId6" action="ppaction://hlinkfile"/>
              </a:rPr>
              <a:t>Bill Collections</a:t>
            </a:r>
            <a:endParaRPr lang="en-US" dirty="0"/>
          </a:p>
          <a:p>
            <a:pPr lvl="1"/>
            <a:r>
              <a:rPr lang="en-US" u="sng" dirty="0">
                <a:hlinkClick r:id="rId7" action="ppaction://hlinkfile"/>
              </a:rPr>
              <a:t>Revenue Forecasting</a:t>
            </a:r>
            <a:endParaRPr lang="en-US" dirty="0"/>
          </a:p>
          <a:p>
            <a:r>
              <a:rPr lang="en-US" u="sng" dirty="0">
                <a:hlinkClick r:id="rId8" action="ppaction://hlinkfile"/>
              </a:rPr>
              <a:t>Department of Transportation</a:t>
            </a:r>
            <a:endParaRPr lang="en-US" dirty="0"/>
          </a:p>
          <a:p>
            <a:pPr lvl="1"/>
            <a:r>
              <a:rPr lang="en-US" u="sng" dirty="0">
                <a:hlinkClick r:id="rId9" action="ppaction://hlinkfile"/>
              </a:rPr>
              <a:t>Projecting Parking Demand</a:t>
            </a:r>
            <a:endParaRPr lang="en-US" dirty="0"/>
          </a:p>
          <a:p>
            <a:r>
              <a:rPr lang="en-US" u="sng" dirty="0">
                <a:hlinkClick r:id="rId10" action="ppaction://hlinkfile"/>
              </a:rPr>
              <a:t>Department of Cultural Affairs</a:t>
            </a:r>
            <a:endParaRPr lang="en-US" dirty="0"/>
          </a:p>
          <a:p>
            <a:pPr lvl="1"/>
            <a:r>
              <a:rPr lang="en-US" u="sng" dirty="0">
                <a:hlinkClick r:id="rId11" action="ppaction://hlinkfile"/>
              </a:rPr>
              <a:t>Cultural Events Analytics, Neighborhood Arts Profile, and Cultural Desert Discovery</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14</a:t>
            </a:fld>
            <a:endParaRPr lang="en-US" altLang="en-US"/>
          </a:p>
        </p:txBody>
      </p:sp>
    </p:spTree>
    <p:extLst>
      <p:ext uri="{BB962C8B-B14F-4D97-AF65-F5344CB8AC3E}">
        <p14:creationId xmlns:p14="http://schemas.microsoft.com/office/powerpoint/2010/main" val="3153311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Downtown Transportation Analysis </a:t>
            </a:r>
          </a:p>
          <a:p>
            <a:pPr lvl="1"/>
            <a:r>
              <a:rPr lang="en-US" dirty="0"/>
              <a:t>Analysis of bicyclists and pedestrian use on Spring and Main both before and after Spring and Main Forward project. This will build on </a:t>
            </a:r>
            <a:r>
              <a:rPr lang="en-US" u="sng" dirty="0">
                <a:hlinkClick r:id="rId2"/>
              </a:rPr>
              <a:t>existing work</a:t>
            </a:r>
            <a:r>
              <a:rPr lang="en-US" dirty="0"/>
              <a:t> from CSULA and LADOT.  The Downtown configuration analysis for Project Downtown streets could show an ideal mix of various improvements and interventions. We hope to be able to project throughput for various streets downtown in different configurations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15</a:t>
            </a:fld>
            <a:endParaRPr lang="en-US" altLang="en-US"/>
          </a:p>
        </p:txBody>
      </p:sp>
    </p:spTree>
    <p:extLst>
      <p:ext uri="{BB962C8B-B14F-4D97-AF65-F5344CB8AC3E}">
        <p14:creationId xmlns:p14="http://schemas.microsoft.com/office/powerpoint/2010/main" val="319892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LAPD Recruitment Performance Dashboard</a:t>
            </a:r>
          </a:p>
          <a:p>
            <a:pPr lvl="1"/>
            <a:r>
              <a:rPr lang="en-US" dirty="0"/>
              <a:t>LAPD Personnel recruiters’ main metric for success for recruiting candidates is the number of tests administered. However, there is limited visibility into which recruiters are testing the highest proportion of successful candidates, what strategies are most viable, or which geographic areas and events yield the best results. In preparation for anticipated surges in retirement, smarter recruiting is essential. A paradigm shift that is outcome-oriented will lead to greater accountability and flexibility as LAPD and Personnel strive to meet hiring goals. For this project, </a:t>
            </a:r>
            <a:r>
              <a:rPr lang="en-US" dirty="0" smtClean="0"/>
              <a:t>we wish to provide </a:t>
            </a:r>
            <a:r>
              <a:rPr lang="en-US" dirty="0"/>
              <a:t>recruiters with new metrics of success.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16</a:t>
            </a:fld>
            <a:endParaRPr lang="en-US" altLang="en-US"/>
          </a:p>
        </p:txBody>
      </p:sp>
    </p:spTree>
    <p:extLst>
      <p:ext uri="{BB962C8B-B14F-4D97-AF65-F5344CB8AC3E}">
        <p14:creationId xmlns:p14="http://schemas.microsoft.com/office/powerpoint/2010/main" val="596289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Counterfactuals</a:t>
            </a:r>
            <a:endParaRPr lang="en-US" dirty="0"/>
          </a:p>
        </p:txBody>
      </p:sp>
      <p:sp>
        <p:nvSpPr>
          <p:cNvPr id="3" name="Content Placeholder 2"/>
          <p:cNvSpPr>
            <a:spLocks noGrp="1"/>
          </p:cNvSpPr>
          <p:nvPr>
            <p:ph idx="1"/>
          </p:nvPr>
        </p:nvSpPr>
        <p:spPr/>
        <p:txBody>
          <a:bodyPr/>
          <a:lstStyle/>
          <a:p>
            <a:r>
              <a:rPr lang="en-US" dirty="0"/>
              <a:t>Hernandez, D., and Greenwald T. (August 11, 2018), “IBM Has a Dilemma”, </a:t>
            </a:r>
            <a:r>
              <a:rPr lang="en-US" i="1" dirty="0"/>
              <a:t>Wall Street Journal</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17</a:t>
            </a:fld>
            <a:endParaRPr lang="en-US" altLang="en-US"/>
          </a:p>
        </p:txBody>
      </p:sp>
    </p:spTree>
    <p:extLst>
      <p:ext uri="{BB962C8B-B14F-4D97-AF65-F5344CB8AC3E}">
        <p14:creationId xmlns:p14="http://schemas.microsoft.com/office/powerpoint/2010/main" val="2335032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i="1" dirty="0" smtClean="0"/>
              <a:t>Thinking</a:t>
            </a:r>
            <a:r>
              <a:rPr lang="en-US" dirty="0" smtClean="0"/>
              <a:t> as a Data Scientist</a:t>
            </a:r>
          </a:p>
          <a:p>
            <a:pPr marL="400050" lvl="1" indent="0">
              <a:buNone/>
            </a:pPr>
            <a:r>
              <a:rPr lang="en-US" dirty="0"/>
              <a:t>	</a:t>
            </a:r>
            <a:r>
              <a:rPr lang="en-US" dirty="0" smtClean="0"/>
              <a:t>Positioning Yourself in the Contemporary Paradigm</a:t>
            </a:r>
            <a:endParaRPr lang="en-US" dirty="0"/>
          </a:p>
          <a:p>
            <a:pPr marL="514350" indent="-514350">
              <a:buFont typeface="+mj-lt"/>
              <a:buAutoNum type="arabicPeriod"/>
            </a:pPr>
            <a:r>
              <a:rPr lang="en-US" i="1" dirty="0" smtClean="0"/>
              <a:t>Learning</a:t>
            </a:r>
            <a:r>
              <a:rPr lang="en-US" dirty="0" smtClean="0"/>
              <a:t> as a Data Scientist</a:t>
            </a:r>
          </a:p>
          <a:p>
            <a:pPr marL="400050" lvl="1" indent="0">
              <a:buNone/>
            </a:pPr>
            <a:r>
              <a:rPr lang="en-US" dirty="0"/>
              <a:t>	</a:t>
            </a:r>
            <a:r>
              <a:rPr lang="en-US" dirty="0" smtClean="0"/>
              <a:t>What the Best Autodidacts (self-learners) Know</a:t>
            </a:r>
          </a:p>
          <a:p>
            <a:pPr marL="514350" indent="-514350">
              <a:buFont typeface="+mj-lt"/>
              <a:buAutoNum type="arabicPeriod"/>
            </a:pPr>
            <a:r>
              <a:rPr lang="en-US" i="1" dirty="0" smtClean="0"/>
              <a:t>Acting</a:t>
            </a:r>
            <a:r>
              <a:rPr lang="en-US" dirty="0" smtClean="0"/>
              <a:t> as a Data Scientist</a:t>
            </a:r>
          </a:p>
          <a:p>
            <a:pPr marL="400050" lvl="1" indent="0">
              <a:buNone/>
            </a:pPr>
            <a:r>
              <a:rPr lang="en-US" dirty="0" smtClean="0"/>
              <a:t>	Earning Career Success</a:t>
            </a:r>
          </a:p>
          <a:p>
            <a:pPr marL="514350" indent="-514350">
              <a:buFont typeface="+mj-lt"/>
              <a:buAutoNum type="arabicPeriod"/>
            </a:pPr>
            <a:endParaRPr lang="en-US" dirty="0" smtClean="0"/>
          </a:p>
          <a:p>
            <a:pPr marL="514350" indent="-514350">
              <a:buFont typeface="+mj-lt"/>
              <a:buAutoNum type="arabicPeriod"/>
            </a:pPr>
            <a:r>
              <a:rPr lang="en-US" dirty="0" smtClean="0"/>
              <a:t>Q&amp;A</a:t>
            </a:r>
          </a:p>
          <a:p>
            <a:pPr marL="514350" indent="-514350">
              <a:buFont typeface="+mj-lt"/>
              <a:buAutoNum type="arabicPeriod"/>
            </a:pPr>
            <a:r>
              <a:rPr lang="en-US" dirty="0" smtClean="0"/>
              <a:t>Give away some goodies…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a:t>
            </a:fld>
            <a:endParaRPr lang="en-US" altLang="en-US"/>
          </a:p>
        </p:txBody>
      </p:sp>
    </p:spTree>
    <p:extLst>
      <p:ext uri="{BB962C8B-B14F-4D97-AF65-F5344CB8AC3E}">
        <p14:creationId xmlns:p14="http://schemas.microsoft.com/office/powerpoint/2010/main" val="239872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LA’s “Silicon Beach</a:t>
            </a:r>
            <a:r>
              <a:rPr lang="en-US" dirty="0"/>
              <a:t>”/ “ Silicon Valley South”</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a:t>
            </a:fld>
            <a:endParaRPr lang="en-US" altLang="en-US"/>
          </a:p>
        </p:txBody>
      </p:sp>
    </p:spTree>
    <p:extLst>
      <p:ext uri="{BB962C8B-B14F-4D97-AF65-F5344CB8AC3E}">
        <p14:creationId xmlns:p14="http://schemas.microsoft.com/office/powerpoint/2010/main" val="2627866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847138"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4"/>
          <p:cNvSpPr>
            <a:spLocks noChangeArrowheads="1"/>
          </p:cNvSpPr>
          <p:nvPr/>
        </p:nvSpPr>
        <p:spPr bwMode="auto">
          <a:xfrm>
            <a:off x="228600" y="6400800"/>
            <a:ext cx="8770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Consolas" panose="020B0609020204030204" pitchFamily="49" charset="0"/>
                <a:cs typeface="Consolas" panose="020B0609020204030204" pitchFamily="49" charset="0"/>
              </a:rPr>
              <a:t>http://www.latimes.com/business/la-fi-silicon-valley-south-20150118-story.html#page=1</a:t>
            </a:r>
          </a:p>
        </p:txBody>
      </p:sp>
      <p:sp>
        <p:nvSpPr>
          <p:cNvPr id="2" name="Slide Number Placeholder 1"/>
          <p:cNvSpPr>
            <a:spLocks noGrp="1"/>
          </p:cNvSpPr>
          <p:nvPr>
            <p:ph type="sldNum" sz="quarter" idx="12"/>
          </p:nvPr>
        </p:nvSpPr>
        <p:spPr/>
        <p:txBody>
          <a:bodyPr/>
          <a:lstStyle/>
          <a:p>
            <a:pPr>
              <a:defRPr/>
            </a:pPr>
            <a:fld id="{CD61FD94-992F-4CB2-AF3E-ECFB9D8DC22A}" type="slidenum">
              <a:rPr lang="en-US" altLang="en-US" smtClean="0"/>
              <a:pPr>
                <a:defRPr/>
              </a:pPr>
              <a:t>4</a:t>
            </a:fld>
            <a:endParaRPr lang="en-US" altLang="en-US"/>
          </a:p>
        </p:txBody>
      </p:sp>
    </p:spTree>
    <p:extLst>
      <p:ext uri="{BB962C8B-B14F-4D97-AF65-F5344CB8AC3E}">
        <p14:creationId xmlns:p14="http://schemas.microsoft.com/office/powerpoint/2010/main" val="378794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gtEl>
                                        <p:attrNameLst>
                                          <p:attrName>style.visibility</p:attrName>
                                        </p:attrNameLst>
                                      </p:cBhvr>
                                      <p:to>
                                        <p:strVal val="visible"/>
                                      </p:to>
                                    </p:set>
                                    <p:animEffect transition="in" filter="fade">
                                      <p:cBhvr>
                                        <p:cTn id="10" dur="500"/>
                                        <p:tgtEl>
                                          <p:spTgt spid="819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ahoo is joining the high-tech cluster that has sprouted in Playa Vi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938152"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CD61FD94-992F-4CB2-AF3E-ECFB9D8DC22A}" type="slidenum">
              <a:rPr lang="en-US" altLang="en-US" smtClean="0"/>
              <a:pPr>
                <a:defRPr/>
              </a:pPr>
              <a:t>5</a:t>
            </a:fld>
            <a:endParaRPr lang="en-US" altLang="en-US"/>
          </a:p>
        </p:txBody>
      </p:sp>
    </p:spTree>
    <p:extLst>
      <p:ext uri="{BB962C8B-B14F-4D97-AF65-F5344CB8AC3E}">
        <p14:creationId xmlns:p14="http://schemas.microsoft.com/office/powerpoint/2010/main" val="328722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76199"/>
            <a:ext cx="7315200" cy="6755845"/>
          </a:xfrm>
          <a:prstGeom prst="rect">
            <a:avLst/>
          </a:prstGeom>
        </p:spPr>
      </p:pic>
      <p:sp>
        <p:nvSpPr>
          <p:cNvPr id="2" name="Slide Number Placeholder 1"/>
          <p:cNvSpPr>
            <a:spLocks noGrp="1"/>
          </p:cNvSpPr>
          <p:nvPr>
            <p:ph type="sldNum" sz="quarter" idx="12"/>
          </p:nvPr>
        </p:nvSpPr>
        <p:spPr/>
        <p:txBody>
          <a:bodyPr/>
          <a:lstStyle/>
          <a:p>
            <a:pPr>
              <a:defRPr/>
            </a:pPr>
            <a:fld id="{CD61FD94-992F-4CB2-AF3E-ECFB9D8DC22A}" type="slidenum">
              <a:rPr lang="en-US" altLang="en-US" smtClean="0"/>
              <a:pPr>
                <a:defRPr/>
              </a:pPr>
              <a:t>6</a:t>
            </a:fld>
            <a:endParaRPr lang="en-US" altLang="en-US"/>
          </a:p>
        </p:txBody>
      </p:sp>
    </p:spTree>
    <p:extLst>
      <p:ext uri="{BB962C8B-B14F-4D97-AF65-F5344CB8AC3E}">
        <p14:creationId xmlns:p14="http://schemas.microsoft.com/office/powerpoint/2010/main" val="6018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3200" dirty="0" smtClean="0"/>
              <a:t>Skills</a:t>
            </a:r>
            <a:r>
              <a:rPr lang="en-US" altLang="en-US" sz="3200" dirty="0"/>
              <a:t>, knowledge, and abilities </a:t>
            </a:r>
            <a:r>
              <a:rPr lang="en-US" altLang="en-US" sz="3200" dirty="0" smtClean="0"/>
              <a:t>are employers looking for</a:t>
            </a:r>
            <a:r>
              <a:rPr lang="en-US" altLang="en-US" sz="3200" dirty="0"/>
              <a:t> </a:t>
            </a:r>
            <a:r>
              <a:rPr lang="en-US" altLang="en-US" sz="3200" dirty="0" smtClean="0"/>
              <a:t>in entry-level employees</a:t>
            </a:r>
            <a:endParaRPr lang="en-US" altLang="en-US" sz="2000" dirty="0" smtClean="0"/>
          </a:p>
        </p:txBody>
      </p:sp>
      <p:sp>
        <p:nvSpPr>
          <p:cNvPr id="1229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40502020204" pitchFamily="34" charset="0"/>
              </a:defRPr>
            </a:lvl1pPr>
            <a:lvl2pPr marL="742950" indent="-285750">
              <a:spcBef>
                <a:spcPct val="20000"/>
              </a:spcBef>
              <a:buChar char="–"/>
              <a:defRPr sz="2800">
                <a:solidFill>
                  <a:schemeClr val="tx1"/>
                </a:solidFill>
                <a:latin typeface="Lucida Sans" panose="020B0602040502020204" pitchFamily="34" charset="0"/>
              </a:defRPr>
            </a:lvl2pPr>
            <a:lvl3pPr marL="1143000" indent="-228600">
              <a:spcBef>
                <a:spcPct val="20000"/>
              </a:spcBef>
              <a:buChar char="•"/>
              <a:defRPr sz="2400">
                <a:solidFill>
                  <a:schemeClr val="tx1"/>
                </a:solidFill>
                <a:latin typeface="Lucida Sans" panose="020B0602040502020204" pitchFamily="34" charset="0"/>
              </a:defRPr>
            </a:lvl3pPr>
            <a:lvl4pPr marL="1600200" indent="-228600">
              <a:spcBef>
                <a:spcPct val="20000"/>
              </a:spcBef>
              <a:buChar char="–"/>
              <a:defRPr sz="2000">
                <a:solidFill>
                  <a:schemeClr val="tx1"/>
                </a:solidFill>
                <a:latin typeface="Lucida Sans" panose="020B0602040502020204" pitchFamily="34" charset="0"/>
              </a:defRPr>
            </a:lvl4pPr>
            <a:lvl5pPr marL="2057400" indent="-228600">
              <a:spcBef>
                <a:spcPct val="20000"/>
              </a:spcBef>
              <a:buChar char="»"/>
              <a:defRPr sz="2000">
                <a:solidFill>
                  <a:schemeClr val="tx1"/>
                </a:solidFill>
                <a:latin typeface="Lucida Sans" panose="020B0602040502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40502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40502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40502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40502020204" pitchFamily="34" charset="0"/>
              </a:defRPr>
            </a:lvl9pPr>
          </a:lstStyle>
          <a:p>
            <a:pPr>
              <a:spcBef>
                <a:spcPct val="0"/>
              </a:spcBef>
              <a:buFontTx/>
              <a:buNone/>
            </a:pPr>
            <a:fld id="{48202079-7390-46A3-9005-AB5CB9E0AE0F}" type="slidenum">
              <a:rPr lang="en-US" altLang="en-US" sz="1400" smtClean="0">
                <a:latin typeface="Arial" panose="020B0604020202020204" pitchFamily="34" charset="0"/>
              </a:rPr>
              <a:pPr>
                <a:spcBef>
                  <a:spcPct val="0"/>
                </a:spcBef>
                <a:buFontTx/>
                <a:buNone/>
              </a:pPr>
              <a:t>7</a:t>
            </a:fld>
            <a:endParaRPr lang="en-US" altLang="en-US" sz="1400" smtClean="0">
              <a:latin typeface="Arial" panose="020B0604020202020204" pitchFamily="34" charset="0"/>
            </a:endParaRPr>
          </a:p>
        </p:txBody>
      </p:sp>
      <p:sp>
        <p:nvSpPr>
          <p:cNvPr id="7" name="TextBox 6"/>
          <p:cNvSpPr txBox="1"/>
          <p:nvPr/>
        </p:nvSpPr>
        <p:spPr>
          <a:xfrm>
            <a:off x="1036383" y="6253934"/>
            <a:ext cx="7034170" cy="338554"/>
          </a:xfrm>
          <a:prstGeom prst="rect">
            <a:avLst/>
          </a:prstGeom>
          <a:noFill/>
        </p:spPr>
        <p:txBody>
          <a:bodyPr wrap="none" rtlCol="0">
            <a:spAutoFit/>
          </a:bodyPr>
          <a:lstStyle/>
          <a:p>
            <a:r>
              <a:rPr lang="en-US" sz="1600" i="1" dirty="0" smtClean="0"/>
              <a:t>Source</a:t>
            </a:r>
            <a:r>
              <a:rPr lang="en-US" sz="1600" dirty="0" smtClean="0"/>
              <a:t>: Job Outlook 2017, National Association of College and Employers</a:t>
            </a:r>
            <a:endParaRPr lang="en-US" sz="1600" dirty="0"/>
          </a:p>
        </p:txBody>
      </p:sp>
      <p:pic>
        <p:nvPicPr>
          <p:cNvPr id="2" name="Picture 1"/>
          <p:cNvPicPr>
            <a:picLocks noChangeAspect="1"/>
          </p:cNvPicPr>
          <p:nvPr/>
        </p:nvPicPr>
        <p:blipFill>
          <a:blip r:embed="rId2"/>
          <a:stretch>
            <a:fillRect/>
          </a:stretch>
        </p:blipFill>
        <p:spPr>
          <a:xfrm>
            <a:off x="762000" y="1710626"/>
            <a:ext cx="7800000" cy="4219048"/>
          </a:xfrm>
          <a:prstGeom prst="rect">
            <a:avLst/>
          </a:prstGeom>
        </p:spPr>
      </p:pic>
    </p:spTree>
    <p:extLst>
      <p:ext uri="{BB962C8B-B14F-4D97-AF65-F5344CB8AC3E}">
        <p14:creationId xmlns:p14="http://schemas.microsoft.com/office/powerpoint/2010/main" val="1909969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92"/>
                                        </p:tgtEl>
                                        <p:attrNameLst>
                                          <p:attrName>style.visibility</p:attrName>
                                        </p:attrNameLst>
                                      </p:cBhvr>
                                      <p:to>
                                        <p:strVal val="visible"/>
                                      </p:to>
                                    </p:set>
                                    <p:animEffect transition="in" filter="fade">
                                      <p:cBhvr>
                                        <p:cTn id="10" dur="500"/>
                                        <p:tgtEl>
                                          <p:spTgt spid="122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229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is Data Science?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8</a:t>
            </a:fld>
            <a:endParaRPr lang="en-US" altLang="en-US"/>
          </a:p>
        </p:txBody>
      </p:sp>
    </p:spTree>
    <p:extLst>
      <p:ext uri="{BB962C8B-B14F-4D97-AF65-F5344CB8AC3E}">
        <p14:creationId xmlns:p14="http://schemas.microsoft.com/office/powerpoint/2010/main" val="751678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Curriculum Guidelines for Undergraduate Programs in Data Science (September, 2016)</a:t>
            </a:r>
            <a:endParaRPr lang="en-US" sz="2400" dirty="0"/>
          </a:p>
        </p:txBody>
      </p:sp>
      <p:sp>
        <p:nvSpPr>
          <p:cNvPr id="3" name="Content Placeholder 2"/>
          <p:cNvSpPr>
            <a:spLocks noGrp="1"/>
          </p:cNvSpPr>
          <p:nvPr>
            <p:ph idx="1"/>
          </p:nvPr>
        </p:nvSpPr>
        <p:spPr/>
        <p:txBody>
          <a:bodyPr/>
          <a:lstStyle/>
          <a:p>
            <a:r>
              <a:rPr lang="en-US" sz="1800" dirty="0" smtClean="0"/>
              <a:t>Data Science is “the science </a:t>
            </a:r>
            <a:r>
              <a:rPr lang="en-US" sz="1800" dirty="0"/>
              <a:t>of </a:t>
            </a:r>
            <a:r>
              <a:rPr lang="en-US" sz="1800" dirty="0" smtClean="0"/>
              <a:t>planning </a:t>
            </a:r>
            <a:r>
              <a:rPr lang="en-US" sz="1800" dirty="0"/>
              <a:t>for, acquisition, management, analysis of, and inference from data</a:t>
            </a:r>
            <a:r>
              <a:rPr lang="en-US" sz="1800" dirty="0" smtClean="0"/>
              <a:t>.”</a:t>
            </a:r>
          </a:p>
          <a:p>
            <a:endParaRPr lang="en-US" sz="1800" dirty="0" smtClean="0"/>
          </a:p>
          <a:p>
            <a:r>
              <a:rPr lang="en-US" sz="1800" dirty="0" smtClean="0"/>
              <a:t>Students would demonstrate mastery of skills </a:t>
            </a:r>
            <a:r>
              <a:rPr lang="en-US" sz="1800" dirty="0"/>
              <a:t>and concepts, including many traditionally associated with the fields </a:t>
            </a:r>
            <a:r>
              <a:rPr lang="en-US" sz="1800" dirty="0" smtClean="0"/>
              <a:t>of </a:t>
            </a:r>
            <a:r>
              <a:rPr lang="en-US" sz="1800" u="sng" dirty="0" smtClean="0"/>
              <a:t>Statistics</a:t>
            </a:r>
            <a:r>
              <a:rPr lang="en-US" sz="1800" dirty="0"/>
              <a:t>, </a:t>
            </a:r>
            <a:r>
              <a:rPr lang="en-US" sz="1800" u="sng" dirty="0"/>
              <a:t>Computer Science </a:t>
            </a:r>
            <a:r>
              <a:rPr lang="en-US" sz="1800" dirty="0"/>
              <a:t>and </a:t>
            </a:r>
            <a:r>
              <a:rPr lang="en-US" sz="1800" u="sng" dirty="0"/>
              <a:t>Mathematics</a:t>
            </a:r>
            <a:r>
              <a:rPr lang="en-US" sz="1800" dirty="0"/>
              <a:t>. </a:t>
            </a:r>
            <a:r>
              <a:rPr lang="en-US" sz="1800" i="1" dirty="0" smtClean="0"/>
              <a:t>Data </a:t>
            </a:r>
            <a:r>
              <a:rPr lang="en-US" sz="1800" i="1" dirty="0"/>
              <a:t>Science blends much of the </a:t>
            </a:r>
            <a:r>
              <a:rPr lang="en-US" sz="1800" i="1" dirty="0" smtClean="0"/>
              <a:t>pedagogical </a:t>
            </a:r>
            <a:r>
              <a:rPr lang="en-US" sz="1800" i="1" dirty="0"/>
              <a:t>content from all three disciplines, but it is </a:t>
            </a:r>
            <a:r>
              <a:rPr lang="en-US" sz="1800" b="1" i="1" dirty="0"/>
              <a:t>neither the simple intersection, nor </a:t>
            </a:r>
            <a:r>
              <a:rPr lang="en-US" sz="1800" b="1" i="1" dirty="0" smtClean="0"/>
              <a:t>the superset </a:t>
            </a:r>
            <a:r>
              <a:rPr lang="en-US" sz="1800" b="1" i="1" dirty="0"/>
              <a:t>of the three</a:t>
            </a:r>
            <a:r>
              <a:rPr lang="en-US" sz="1800" i="1" dirty="0"/>
              <a:t>.</a:t>
            </a:r>
            <a:r>
              <a:rPr lang="en-US" sz="1800" dirty="0"/>
              <a:t> </a:t>
            </a:r>
          </a:p>
          <a:p>
            <a:endParaRPr lang="en-US" sz="1800" dirty="0"/>
          </a:p>
          <a:p>
            <a:r>
              <a:rPr lang="en-US" sz="1800" dirty="0" smtClean="0"/>
              <a:t>There is a fourth area of demonstrated mastery too: </a:t>
            </a:r>
            <a:r>
              <a:rPr lang="en-US" sz="1800" u="sng" dirty="0" smtClean="0"/>
              <a:t>subject-matter expertise</a:t>
            </a:r>
            <a:r>
              <a:rPr lang="en-US" sz="1800" dirty="0" smtClean="0"/>
              <a:t>.</a:t>
            </a:r>
          </a:p>
          <a:p>
            <a:r>
              <a:rPr lang="en-US" sz="1800" dirty="0" smtClean="0"/>
              <a:t>Building upon </a:t>
            </a:r>
            <a:r>
              <a:rPr lang="en-US" sz="1800" u="sng" dirty="0" smtClean="0"/>
              <a:t>experimentation</a:t>
            </a:r>
            <a:r>
              <a:rPr lang="en-US" sz="1800" dirty="0" smtClean="0"/>
              <a:t>, </a:t>
            </a:r>
            <a:r>
              <a:rPr lang="en-US" sz="1800" u="sng" dirty="0" smtClean="0"/>
              <a:t>modeling</a:t>
            </a:r>
            <a:r>
              <a:rPr lang="en-US" sz="1800" dirty="0" smtClean="0"/>
              <a:t>, and </a:t>
            </a:r>
            <a:r>
              <a:rPr lang="en-US" sz="1800" u="sng" dirty="0" smtClean="0"/>
              <a:t>computation</a:t>
            </a:r>
            <a:r>
              <a:rPr lang="en-US" sz="1800" dirty="0" smtClean="0"/>
              <a:t>, there are some that believe that </a:t>
            </a:r>
            <a:r>
              <a:rPr lang="en-US" sz="1800" u="sng" dirty="0" smtClean="0"/>
              <a:t>data science</a:t>
            </a:r>
            <a:r>
              <a:rPr lang="en-US" sz="1800" dirty="0" smtClean="0"/>
              <a:t> </a:t>
            </a:r>
            <a:r>
              <a:rPr lang="en-US" sz="1800" i="1" dirty="0" smtClean="0"/>
              <a:t>is, in fact, a new, type of scientific discovery</a:t>
            </a:r>
            <a:r>
              <a:rPr lang="en-US" sz="1800" dirty="0" smtClean="0"/>
              <a:t>.</a:t>
            </a:r>
          </a:p>
          <a:p>
            <a:endParaRPr lang="en-US" sz="1800" dirty="0" smtClean="0"/>
          </a:p>
          <a:p>
            <a:r>
              <a:rPr lang="en-US" sz="1800" dirty="0" smtClean="0"/>
              <a:t>Case-based, hands-on, and interdisciplinary</a:t>
            </a:r>
          </a:p>
          <a:p>
            <a:r>
              <a:rPr lang="en-US" sz="1800" dirty="0"/>
              <a:t>Additionally, some existing courses </a:t>
            </a:r>
            <a:r>
              <a:rPr lang="en-US" sz="1800" dirty="0" smtClean="0"/>
              <a:t>in statistics, math, and computer science, should </a:t>
            </a:r>
            <a:r>
              <a:rPr lang="en-US" sz="1800" dirty="0"/>
              <a:t>be partly re-designed for use in a data science curriculum.</a:t>
            </a:r>
          </a:p>
          <a:p>
            <a:r>
              <a:rPr lang="en-US" sz="1800" dirty="0" smtClean="0">
                <a:latin typeface="Consolas" panose="020B0609020204030204" pitchFamily="49" charset="0"/>
                <a:hlinkClick r:id="rId2"/>
              </a:rPr>
              <a:t>https</a:t>
            </a:r>
            <a:r>
              <a:rPr lang="en-US" sz="1800" dirty="0">
                <a:latin typeface="Consolas" panose="020B0609020204030204" pitchFamily="49" charset="0"/>
                <a:hlinkClick r:id="rId2"/>
              </a:rPr>
              <a:t>://www.stat.berkeley.edu/~</a:t>
            </a:r>
            <a:r>
              <a:rPr lang="en-US" sz="1800" dirty="0" smtClean="0">
                <a:latin typeface="Consolas" panose="020B0609020204030204" pitchFamily="49" charset="0"/>
                <a:hlinkClick r:id="rId2"/>
              </a:rPr>
              <a:t>nolan/Papers/Data.Science.Guidelines.16.9.25.pdf</a:t>
            </a:r>
            <a:endParaRPr lang="en-US" sz="1800" dirty="0" smtClean="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9</a:t>
            </a:fld>
            <a:endParaRPr lang="en-US" altLang="en-US"/>
          </a:p>
        </p:txBody>
      </p:sp>
    </p:spTree>
    <p:extLst>
      <p:ext uri="{BB962C8B-B14F-4D97-AF65-F5344CB8AC3E}">
        <p14:creationId xmlns:p14="http://schemas.microsoft.com/office/powerpoint/2010/main" val="2687582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2813</TotalTime>
  <Words>868</Words>
  <Application>Microsoft Office PowerPoint</Application>
  <PresentationFormat>On-screen Show (4:3)</PresentationFormat>
  <Paragraphs>109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Corbel</vt:lpstr>
      <vt:lpstr>Default Design</vt:lpstr>
      <vt:lpstr>Resources, Capabilities, and Strategies for Data Science Learners</vt:lpstr>
      <vt:lpstr>Overview</vt:lpstr>
      <vt:lpstr>LA’s “Silicon Beach”/ “ Silicon Valley South”</vt:lpstr>
      <vt:lpstr>PowerPoint Presentation</vt:lpstr>
      <vt:lpstr>PowerPoint Presentation</vt:lpstr>
      <vt:lpstr>PowerPoint Presentation</vt:lpstr>
      <vt:lpstr>Skills, knowledge, and abilities are employers looking for in entry-level employees</vt:lpstr>
      <vt:lpstr>What is Data Science?</vt:lpstr>
      <vt:lpstr>Curriculum Guidelines for Undergraduate Programs in Data Science (September, 2016)</vt:lpstr>
      <vt:lpstr>Information Dynamics</vt:lpstr>
      <vt:lpstr>Analytics for Decision-making (e.g., in Management/HR)</vt:lpstr>
      <vt:lpstr>What do real world data science needs look like?</vt:lpstr>
      <vt:lpstr>Data Science needs:  Current Examples from the City of LA</vt:lpstr>
      <vt:lpstr>Data Science needs:  Current Examples from the City of LA</vt:lpstr>
      <vt:lpstr>City of LA: Specific Examples</vt:lpstr>
      <vt:lpstr>City of LA: Specific Examples</vt:lpstr>
      <vt:lpstr>Counterfactuals</vt:lpstr>
    </vt:vector>
  </TitlesOfParts>
  <Company>CSU, Northridge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L.A.'s “Silicon Beach”: “Shadow” Vocation or “Emergent” Profession?</dc:title>
  <dc:creator>wsmith</dc:creator>
  <cp:lastModifiedBy>Smith, Wayne W</cp:lastModifiedBy>
  <cp:revision>280</cp:revision>
  <cp:lastPrinted>2013-12-28T01:30:23Z</cp:lastPrinted>
  <dcterms:created xsi:type="dcterms:W3CDTF">2010-10-28T16:48:55Z</dcterms:created>
  <dcterms:modified xsi:type="dcterms:W3CDTF">2018-08-26T22:19:56Z</dcterms:modified>
</cp:coreProperties>
</file>