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64" r:id="rId2"/>
    <p:sldId id="393" r:id="rId3"/>
    <p:sldId id="464" r:id="rId4"/>
    <p:sldId id="451" r:id="rId5"/>
    <p:sldId id="452" r:id="rId6"/>
    <p:sldId id="453" r:id="rId7"/>
    <p:sldId id="469" r:id="rId8"/>
    <p:sldId id="465" r:id="rId9"/>
    <p:sldId id="450" r:id="rId10"/>
    <p:sldId id="448" r:id="rId11"/>
    <p:sldId id="449" r:id="rId12"/>
    <p:sldId id="468" r:id="rId13"/>
    <p:sldId id="460" r:id="rId14"/>
    <p:sldId id="461" r:id="rId15"/>
    <p:sldId id="462" r:id="rId16"/>
    <p:sldId id="463" r:id="rId17"/>
    <p:sldId id="471" r:id="rId1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4728" autoAdjust="0"/>
  </p:normalViewPr>
  <p:slideViewPr>
    <p:cSldViewPr>
      <p:cViewPr varScale="1">
        <p:scale>
          <a:sx n="69" d="100"/>
          <a:sy n="69" d="100"/>
        </p:scale>
        <p:origin x="10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14.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15.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4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4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4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4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4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r>
              <a:rPr lang="en-US" altLang="en-US" sz="24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r>
            <a:endParaRPr lang="en-US" altLang="en-US" sz="2400" dirty="0" smtClean="0">
              <a:solidFill>
                <a:schemeClr val="tx2"/>
              </a:solidFill>
              <a:latin typeface="Consolas" panose="020B0609020204030204" pitchFamily="49" charset="0"/>
              <a:ea typeface="Calibri" panose="020F0502020204030204" pitchFamily="34" charset="0"/>
              <a:cs typeface="Calibri" panose="020F0502020204030204" pitchFamily="34" charset="0"/>
            </a:endParaRPr>
          </a:p>
          <a:p>
            <a:pPr algn="ctr" eaLnBrk="1" hangingPunct="1">
              <a:spcBef>
                <a:spcPct val="0"/>
              </a:spcBef>
              <a:buFontTx/>
              <a:buNone/>
            </a:pPr>
            <a:r>
              <a:rPr lang="en-US" altLang="en-US" sz="24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4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10</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smtClean="0"/>
              <a:t>Information Dynamics</a:t>
            </a:r>
            <a:endParaRPr lang="en-US" altLang="en-US" sz="360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smtClean="0"/>
              <a:t>Wisdom</a:t>
            </a:r>
          </a:p>
          <a:p>
            <a:pPr lvl="1" eaLnBrk="1" hangingPunct="1">
              <a:lnSpc>
                <a:spcPct val="90000"/>
              </a:lnSpc>
            </a:pPr>
            <a:r>
              <a:rPr lang="en-US" altLang="en-US" sz="1800" smtClean="0"/>
              <a:t>Extraordinary Insight (Explanation) for Foresight (Prediction)</a:t>
            </a:r>
          </a:p>
          <a:p>
            <a:pPr lvl="1" eaLnBrk="1" hangingPunct="1">
              <a:lnSpc>
                <a:spcPct val="90000"/>
              </a:lnSpc>
            </a:pPr>
            <a:r>
              <a:rPr lang="en-US" altLang="en-US" sz="1800" smtClean="0"/>
              <a:t>Restaurant: How should our menu change in the future to best optimize nightly sales?</a:t>
            </a:r>
          </a:p>
          <a:p>
            <a:pPr eaLnBrk="1" hangingPunct="1">
              <a:lnSpc>
                <a:spcPct val="90000"/>
              </a:lnSpc>
            </a:pPr>
            <a:r>
              <a:rPr lang="en-US" altLang="en-US" sz="2000" i="1" smtClean="0"/>
              <a:t>Knowledge</a:t>
            </a:r>
          </a:p>
          <a:p>
            <a:pPr lvl="1" eaLnBrk="1" hangingPunct="1">
              <a:lnSpc>
                <a:spcPct val="90000"/>
              </a:lnSpc>
            </a:pPr>
            <a:r>
              <a:rPr lang="en-US" altLang="en-US" sz="1800" smtClean="0"/>
              <a:t>Combination of Explicit Information and Tacit Information</a:t>
            </a:r>
          </a:p>
          <a:p>
            <a:pPr lvl="1" eaLnBrk="1" hangingPunct="1">
              <a:lnSpc>
                <a:spcPct val="90000"/>
              </a:lnSpc>
            </a:pPr>
            <a:r>
              <a:rPr lang="en-US" altLang="en-US" sz="1800" smtClean="0"/>
              <a:t>Restaurant: What action led to the change in last night’s sales?</a:t>
            </a:r>
          </a:p>
          <a:p>
            <a:pPr eaLnBrk="1" hangingPunct="1">
              <a:lnSpc>
                <a:spcPct val="90000"/>
              </a:lnSpc>
            </a:pPr>
            <a:r>
              <a:rPr lang="en-US" altLang="en-US" sz="2000" i="1" smtClean="0"/>
              <a:t>Information</a:t>
            </a:r>
          </a:p>
          <a:p>
            <a:pPr lvl="1" eaLnBrk="1" hangingPunct="1">
              <a:lnSpc>
                <a:spcPct val="90000"/>
              </a:lnSpc>
            </a:pPr>
            <a:r>
              <a:rPr lang="en-US" altLang="en-US" sz="1800" smtClean="0"/>
              <a:t>Meaningful Data</a:t>
            </a:r>
          </a:p>
          <a:p>
            <a:pPr lvl="1" eaLnBrk="1" hangingPunct="1">
              <a:lnSpc>
                <a:spcPct val="90000"/>
              </a:lnSpc>
            </a:pPr>
            <a:r>
              <a:rPr lang="en-US" altLang="en-US" sz="1800" smtClean="0"/>
              <a:t>Restaurant: How does last night’s sales compare to that night the previous year?  How does last night’s sales compare to our goals?</a:t>
            </a:r>
          </a:p>
          <a:p>
            <a:pPr eaLnBrk="1" hangingPunct="1">
              <a:lnSpc>
                <a:spcPct val="90000"/>
              </a:lnSpc>
            </a:pPr>
            <a:r>
              <a:rPr lang="en-US" altLang="en-US" sz="2000" i="1" smtClean="0"/>
              <a:t>Data</a:t>
            </a:r>
          </a:p>
          <a:p>
            <a:pPr lvl="1" eaLnBrk="1" hangingPunct="1">
              <a:lnSpc>
                <a:spcPct val="90000"/>
              </a:lnSpc>
            </a:pPr>
            <a:r>
              <a:rPr lang="en-US" altLang="en-US" sz="1800" smtClean="0"/>
              <a:t>Raw, atomic, basic</a:t>
            </a:r>
          </a:p>
          <a:p>
            <a:pPr lvl="1" eaLnBrk="1" hangingPunct="1">
              <a:lnSpc>
                <a:spcPct val="90000"/>
              </a:lnSpc>
            </a:pPr>
            <a:r>
              <a:rPr lang="en-US" altLang="en-US" sz="1800" smtClean="0"/>
              <a:t>Restaurant: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11</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Analytics for Decision-making (e.g., in Management/HR)</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smtClean="0"/>
              <a:t>Prescriptive</a:t>
            </a:r>
            <a:r>
              <a:rPr lang="en-US" altLang="en-US" sz="1800" smtClean="0"/>
              <a:t> Analytics</a:t>
            </a:r>
          </a:p>
          <a:p>
            <a:pPr lvl="1" eaLnBrk="1" hangingPunct="1">
              <a:lnSpc>
                <a:spcPct val="90000"/>
              </a:lnSpc>
            </a:pPr>
            <a:r>
              <a:rPr lang="en-US" altLang="en-US" sz="1600" smtClean="0"/>
              <a:t>What should we do?</a:t>
            </a:r>
          </a:p>
          <a:p>
            <a:pPr lvl="1" eaLnBrk="1" hangingPunct="1">
              <a:lnSpc>
                <a:spcPct val="90000"/>
              </a:lnSpc>
            </a:pPr>
            <a:r>
              <a:rPr lang="en-US" altLang="en-US" sz="1600" smtClean="0"/>
              <a:t>HR Department: What should we (the HR Department) do to meet or exceed the organization’s hiring and retention goals for next year?  What data/information/knowledge/wisdom should we provide to our hiring and technical managers to help?  What are we missing?</a:t>
            </a:r>
          </a:p>
          <a:p>
            <a:pPr eaLnBrk="1" hangingPunct="1">
              <a:lnSpc>
                <a:spcPct val="90000"/>
              </a:lnSpc>
            </a:pPr>
            <a:r>
              <a:rPr lang="en-US" altLang="en-US" sz="1800" i="1" smtClean="0"/>
              <a:t>Predictive</a:t>
            </a:r>
            <a:r>
              <a:rPr lang="en-US" altLang="en-US" sz="1800" smtClean="0"/>
              <a:t> Analytics</a:t>
            </a:r>
          </a:p>
          <a:p>
            <a:pPr lvl="1" eaLnBrk="1" hangingPunct="1">
              <a:lnSpc>
                <a:spcPct val="90000"/>
              </a:lnSpc>
            </a:pPr>
            <a:r>
              <a:rPr lang="en-US" altLang="en-US" sz="1600" smtClean="0"/>
              <a:t>What is likely to happen?</a:t>
            </a:r>
          </a:p>
          <a:p>
            <a:pPr lvl="1" eaLnBrk="1" hangingPunct="1">
              <a:lnSpc>
                <a:spcPct val="90000"/>
              </a:lnSpc>
            </a:pPr>
            <a:r>
              <a:rPr lang="en-US" altLang="en-US" sz="1600" smtClean="0"/>
              <a:t>HR Department: How many new employees will our organization need next year? How will the mix change?  What is our competition likely to do?</a:t>
            </a:r>
          </a:p>
          <a:p>
            <a:pPr eaLnBrk="1" hangingPunct="1">
              <a:lnSpc>
                <a:spcPct val="90000"/>
              </a:lnSpc>
            </a:pPr>
            <a:r>
              <a:rPr lang="en-US" altLang="en-US" sz="1800" i="1" smtClean="0"/>
              <a:t>Diagnostic</a:t>
            </a:r>
            <a:r>
              <a:rPr lang="en-US" altLang="en-US" sz="1800" smtClean="0"/>
              <a:t> Analytics</a:t>
            </a:r>
          </a:p>
          <a:p>
            <a:pPr lvl="1" eaLnBrk="1" hangingPunct="1">
              <a:lnSpc>
                <a:spcPct val="90000"/>
              </a:lnSpc>
            </a:pPr>
            <a:r>
              <a:rPr lang="en-US" altLang="en-US" sz="1600" smtClean="0"/>
              <a:t>Why did it happen?</a:t>
            </a:r>
          </a:p>
          <a:p>
            <a:pPr lvl="1" eaLnBrk="1" hangingPunct="1">
              <a:lnSpc>
                <a:spcPct val="90000"/>
              </a:lnSpc>
            </a:pPr>
            <a:r>
              <a:rPr lang="en-US" altLang="en-US" sz="1600" smtClean="0"/>
              <a:t>HR Department: Did our emphasis on recruiting from campus A (over campus B, etc.) matter?  What do the managers of these entry-level employees think?</a:t>
            </a:r>
          </a:p>
          <a:p>
            <a:pPr eaLnBrk="1" hangingPunct="1">
              <a:lnSpc>
                <a:spcPct val="90000"/>
              </a:lnSpc>
            </a:pPr>
            <a:r>
              <a:rPr lang="en-US" altLang="en-US" sz="1800" i="1" smtClean="0"/>
              <a:t>Descriptive</a:t>
            </a:r>
            <a:r>
              <a:rPr lang="en-US" altLang="en-US" sz="1800" smtClean="0"/>
              <a:t> Analytics</a:t>
            </a:r>
          </a:p>
          <a:p>
            <a:pPr lvl="1" eaLnBrk="1" hangingPunct="1">
              <a:lnSpc>
                <a:spcPct val="90000"/>
              </a:lnSpc>
            </a:pPr>
            <a:r>
              <a:rPr lang="en-US" altLang="en-US" sz="1600" smtClean="0"/>
              <a:t>What happened?</a:t>
            </a:r>
          </a:p>
          <a:p>
            <a:pPr lvl="1" eaLnBrk="1" hangingPunct="1">
              <a:lnSpc>
                <a:spcPct val="90000"/>
              </a:lnSpc>
            </a:pPr>
            <a:r>
              <a:rPr lang="en-US" altLang="en-US" sz="1600" smtClean="0"/>
              <a:t>HR Department: How many entry-level professionals did we hire last year? How many of them are still with us now?</a:t>
            </a:r>
          </a:p>
        </p:txBody>
      </p:sp>
      <p:cxnSp>
        <p:nvCxnSpPr>
          <p:cNvPr id="3" name="Straight Arrow Connector 2"/>
          <p:cNvCxnSpPr/>
          <p:nvPr/>
        </p:nvCxnSpPr>
        <p:spPr>
          <a:xfrm flipV="1">
            <a:off x="304800" y="1417638"/>
            <a:ext cx="0" cy="5303837"/>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85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15</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Counterfactuals</a:t>
            </a:r>
            <a:endParaRPr lang="en-US" dirty="0"/>
          </a:p>
        </p:txBody>
      </p:sp>
      <p:sp>
        <p:nvSpPr>
          <p:cNvPr id="3" name="Content Placeholder 2"/>
          <p:cNvSpPr>
            <a:spLocks noGrp="1"/>
          </p:cNvSpPr>
          <p:nvPr>
            <p:ph idx="1"/>
          </p:nvPr>
        </p:nvSpPr>
        <p:spPr/>
        <p:txBody>
          <a:bodyPr/>
          <a:lstStyle/>
          <a:p>
            <a:r>
              <a:rPr lang="en-US" dirty="0"/>
              <a:t>Hernandez, D., and Greenwald T. (August 11, 2018), “IBM Has a Dilemma”, </a:t>
            </a:r>
            <a:r>
              <a:rPr lang="en-US" i="1" dirty="0"/>
              <a:t>Wall Street Journal</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i="1" dirty="0" smtClean="0"/>
              <a:t>Thinking</a:t>
            </a:r>
            <a:r>
              <a:rPr lang="en-US" dirty="0" smtClean="0"/>
              <a:t> as a Data Scientist</a:t>
            </a:r>
          </a:p>
          <a:p>
            <a:pPr marL="400050" lvl="1" indent="0">
              <a:buNone/>
            </a:pPr>
            <a:r>
              <a:rPr lang="en-US" dirty="0"/>
              <a:t>	</a:t>
            </a:r>
            <a:r>
              <a:rPr lang="en-US" dirty="0" smtClean="0"/>
              <a:t>Positioning Yourself in the Contemporary Paradigm</a:t>
            </a:r>
            <a:endParaRPr lang="en-US" dirty="0"/>
          </a:p>
          <a:p>
            <a:pPr marL="514350" indent="-514350">
              <a:buFont typeface="+mj-lt"/>
              <a:buAutoNum type="arabicPeriod"/>
            </a:pPr>
            <a:r>
              <a:rPr lang="en-US" i="1" dirty="0" smtClean="0"/>
              <a:t>Learning</a:t>
            </a:r>
            <a:r>
              <a:rPr lang="en-US" dirty="0" smtClean="0"/>
              <a:t> as a Data Scientist</a:t>
            </a:r>
          </a:p>
          <a:p>
            <a:pPr marL="400050" lvl="1" indent="0">
              <a:buNone/>
            </a:pPr>
            <a:r>
              <a:rPr lang="en-US" dirty="0"/>
              <a:t>	</a:t>
            </a:r>
            <a:r>
              <a:rPr lang="en-US" dirty="0" smtClean="0"/>
              <a:t>What the Best Autodidacts (self-learners) Know</a:t>
            </a:r>
          </a:p>
          <a:p>
            <a:pPr marL="514350" indent="-514350">
              <a:buFont typeface="+mj-lt"/>
              <a:buAutoNum type="arabicPeriod"/>
            </a:pPr>
            <a:r>
              <a:rPr lang="en-US" i="1" dirty="0" smtClean="0"/>
              <a:t>Acting</a:t>
            </a:r>
            <a:r>
              <a:rPr lang="en-US" dirty="0" smtClean="0"/>
              <a:t> as a Data Scientist</a:t>
            </a:r>
          </a:p>
          <a:p>
            <a:pPr marL="400050" lvl="1" indent="0">
              <a:buNone/>
            </a:pPr>
            <a:r>
              <a:rPr lang="en-US" dirty="0" smtClean="0"/>
              <a:t>	Earning Career Success</a:t>
            </a:r>
          </a:p>
          <a:p>
            <a:pPr marL="514350" indent="-514350">
              <a:buFont typeface="+mj-lt"/>
              <a:buAutoNum type="arabicPeriod"/>
            </a:pPr>
            <a:endParaRPr lang="en-US" dirty="0" smtClean="0"/>
          </a:p>
          <a:p>
            <a:pPr marL="514350" indent="-514350">
              <a:buFont typeface="+mj-lt"/>
              <a:buAutoNum type="arabicPeriod"/>
            </a:pPr>
            <a:r>
              <a:rPr lang="en-US" dirty="0" smtClean="0"/>
              <a:t>Q&amp;A</a:t>
            </a:r>
          </a:p>
          <a:p>
            <a:pPr marL="514350" indent="-514350">
              <a:buFont typeface="+mj-lt"/>
              <a:buAutoNum type="arabicPeriod"/>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LA’s “Silicon Beach</a:t>
            </a:r>
            <a:r>
              <a:rPr lang="en-US" dirty="0"/>
              <a:t>”/ “ Silicon Valley South”</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Tree>
    <p:extLst>
      <p:ext uri="{BB962C8B-B14F-4D97-AF65-F5344CB8AC3E}">
        <p14:creationId xmlns:p14="http://schemas.microsoft.com/office/powerpoint/2010/main" val="2627866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4713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228600" y="6400800"/>
            <a:ext cx="877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Consolas" panose="020B0609020204030204" pitchFamily="49" charset="0"/>
                <a:cs typeface="Consolas" panose="020B0609020204030204" pitchFamily="49" charset="0"/>
              </a:rPr>
              <a:t>http://www.latimes.com/business/la-fi-silicon-valley-south-20150118-story.html#page=1</a:t>
            </a:r>
          </a:p>
        </p:txBody>
      </p:sp>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37879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fade">
                                      <p:cBhvr>
                                        <p:cTn id="10" dur="500"/>
                                        <p:tgtEl>
                                          <p:spTgt spid="81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ahoo is joining the high-tech cluster that has sprouted in Playa V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938152"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328722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76199"/>
            <a:ext cx="7315200" cy="6755845"/>
          </a:xfrm>
          <a:prstGeom prst="rect">
            <a:avLst/>
          </a:prstGeom>
        </p:spPr>
      </p:pic>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6</a:t>
            </a:fld>
            <a:endParaRPr lang="en-US" altLang="en-US"/>
          </a:p>
        </p:txBody>
      </p:sp>
    </p:spTree>
    <p:extLst>
      <p:ext uri="{BB962C8B-B14F-4D97-AF65-F5344CB8AC3E}">
        <p14:creationId xmlns:p14="http://schemas.microsoft.com/office/powerpoint/2010/main" val="6018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200" dirty="0" smtClean="0"/>
              <a:t>Skills</a:t>
            </a:r>
            <a:r>
              <a:rPr lang="en-US" altLang="en-US" sz="3200" dirty="0"/>
              <a:t>, knowledge, and abilities </a:t>
            </a:r>
            <a:r>
              <a:rPr lang="en-US" altLang="en-US" sz="3200" dirty="0" smtClean="0"/>
              <a:t>are employers looking for</a:t>
            </a:r>
            <a:r>
              <a:rPr lang="en-US" altLang="en-US" sz="3200" dirty="0"/>
              <a:t> </a:t>
            </a:r>
            <a:r>
              <a:rPr lang="en-US" altLang="en-US" sz="3200" dirty="0" smtClean="0"/>
              <a:t>in entry-level employees</a:t>
            </a:r>
            <a:endParaRPr lang="en-US" altLang="en-US" sz="2000" dirty="0" smtClean="0"/>
          </a:p>
        </p:txBody>
      </p:sp>
      <p:sp>
        <p:nvSpPr>
          <p:cNvPr id="122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40502020204" pitchFamily="34" charset="0"/>
              </a:defRPr>
            </a:lvl1pPr>
            <a:lvl2pPr marL="742950" indent="-285750">
              <a:spcBef>
                <a:spcPct val="20000"/>
              </a:spcBef>
              <a:buChar char="–"/>
              <a:defRPr sz="2800">
                <a:solidFill>
                  <a:schemeClr val="tx1"/>
                </a:solidFill>
                <a:latin typeface="Lucida Sans" panose="020B0602040502020204" pitchFamily="34" charset="0"/>
              </a:defRPr>
            </a:lvl2pPr>
            <a:lvl3pPr marL="1143000" indent="-228600">
              <a:spcBef>
                <a:spcPct val="20000"/>
              </a:spcBef>
              <a:buChar char="•"/>
              <a:defRPr sz="2400">
                <a:solidFill>
                  <a:schemeClr val="tx1"/>
                </a:solidFill>
                <a:latin typeface="Lucida Sans" panose="020B0602040502020204" pitchFamily="34" charset="0"/>
              </a:defRPr>
            </a:lvl3pPr>
            <a:lvl4pPr marL="1600200" indent="-228600">
              <a:spcBef>
                <a:spcPct val="20000"/>
              </a:spcBef>
              <a:buChar char="–"/>
              <a:defRPr sz="2000">
                <a:solidFill>
                  <a:schemeClr val="tx1"/>
                </a:solidFill>
                <a:latin typeface="Lucida Sans" panose="020B0602040502020204" pitchFamily="34" charset="0"/>
              </a:defRPr>
            </a:lvl4pPr>
            <a:lvl5pPr marL="2057400" indent="-228600">
              <a:spcBef>
                <a:spcPct val="20000"/>
              </a:spcBef>
              <a:buChar char="»"/>
              <a:defRPr sz="2000">
                <a:solidFill>
                  <a:schemeClr val="tx1"/>
                </a:solidFill>
                <a:latin typeface="Lucida Sans" panose="020B0602040502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40502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40502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40502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40502020204" pitchFamily="34" charset="0"/>
              </a:defRPr>
            </a:lvl9pPr>
          </a:lstStyle>
          <a:p>
            <a:pPr>
              <a:spcBef>
                <a:spcPct val="0"/>
              </a:spcBef>
              <a:buFontTx/>
              <a:buNone/>
            </a:pPr>
            <a:fld id="{48202079-7390-46A3-9005-AB5CB9E0AE0F}"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7" name="TextBox 6"/>
          <p:cNvSpPr txBox="1"/>
          <p:nvPr/>
        </p:nvSpPr>
        <p:spPr>
          <a:xfrm>
            <a:off x="1036383" y="6253934"/>
            <a:ext cx="7034170" cy="338554"/>
          </a:xfrm>
          <a:prstGeom prst="rect">
            <a:avLst/>
          </a:prstGeom>
          <a:noFill/>
        </p:spPr>
        <p:txBody>
          <a:bodyPr wrap="none" rtlCol="0">
            <a:spAutoFit/>
          </a:bodyPr>
          <a:lstStyle/>
          <a:p>
            <a:r>
              <a:rPr lang="en-US" sz="1600" i="1" dirty="0" smtClean="0"/>
              <a:t>Source</a:t>
            </a:r>
            <a:r>
              <a:rPr lang="en-US" sz="1600" dirty="0" smtClean="0"/>
              <a:t>: Job Outlook 2017, National Association of College and Employers</a:t>
            </a:r>
            <a:endParaRPr lang="en-US" sz="1600" dirty="0"/>
          </a:p>
        </p:txBody>
      </p:sp>
      <p:pic>
        <p:nvPicPr>
          <p:cNvPr id="2" name="Picture 1"/>
          <p:cNvPicPr>
            <a:picLocks noChangeAspect="1"/>
          </p:cNvPicPr>
          <p:nvPr/>
        </p:nvPicPr>
        <p:blipFill>
          <a:blip r:embed="rId2"/>
          <a:stretch>
            <a:fillRect/>
          </a:stretch>
        </p:blipFill>
        <p:spPr>
          <a:xfrm>
            <a:off x="762000" y="1710626"/>
            <a:ext cx="7800000" cy="4219048"/>
          </a:xfrm>
          <a:prstGeom prst="rect">
            <a:avLst/>
          </a:prstGeom>
        </p:spPr>
      </p:pic>
    </p:spTree>
    <p:extLst>
      <p:ext uri="{BB962C8B-B14F-4D97-AF65-F5344CB8AC3E}">
        <p14:creationId xmlns:p14="http://schemas.microsoft.com/office/powerpoint/2010/main" val="190996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fade">
                                      <p:cBhvr>
                                        <p:cTn id="10" dur="500"/>
                                        <p:tgtEl>
                                          <p:spTgt spid="122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229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p>
          <a:p>
            <a:r>
              <a:rPr lang="en-US" sz="1800" dirty="0" smtClean="0">
                <a:latin typeface="Consolas" panose="020B0609020204030204" pitchFamily="49" charset="0"/>
                <a:hlinkClick r:id="rId2"/>
              </a:rPr>
              <a:t>https</a:t>
            </a:r>
            <a:r>
              <a:rPr lang="en-US" sz="1800" dirty="0">
                <a:latin typeface="Consolas" panose="020B0609020204030204" pitchFamily="49" charset="0"/>
                <a:hlinkClick r:id="rId2"/>
              </a:rPr>
              <a:t>://www.stat.berkeley.edu/~</a:t>
            </a:r>
            <a:r>
              <a:rPr lang="en-US" sz="1800" dirty="0" smtClean="0">
                <a:latin typeface="Consolas" panose="020B0609020204030204" pitchFamily="49" charset="0"/>
                <a:hlinkClick r:id="rId2"/>
              </a:rPr>
              <a:t>nolan/Papers/Data.Science.Guidelines.16.9.25.pdf</a:t>
            </a:r>
            <a:endParaRPr lang="en-US" sz="1800" dirty="0" smtClean="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9</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TotalTime>
  <Words>872</Words>
  <Application>Microsoft Office PowerPoint</Application>
  <PresentationFormat>On-screen Show (4:3)</PresentationFormat>
  <Paragraphs>109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Corbel</vt:lpstr>
      <vt:lpstr>Default Design</vt:lpstr>
      <vt:lpstr>Resources, Capabilities, and Strategies for Data Science Learners</vt:lpstr>
      <vt:lpstr>Overview</vt:lpstr>
      <vt:lpstr>LA’s “Silicon Beach”/ “ Silicon Valley South”</vt:lpstr>
      <vt:lpstr>PowerPoint Presentation</vt:lpstr>
      <vt:lpstr>PowerPoint Presentation</vt:lpstr>
      <vt:lpstr>PowerPoint Presentation</vt:lpstr>
      <vt:lpstr>Skills, knowledge, and abilities are employers looking for in entry-level employees</vt:lpstr>
      <vt:lpstr>What is Data Science?</vt:lpstr>
      <vt:lpstr>Curriculum Guidelines for Undergraduate Programs in Data Science (September, 2016)</vt:lpstr>
      <vt:lpstr>Information Dynamics</vt:lpstr>
      <vt:lpstr>Analytics for Decision-making (e.g., in Management/HR)</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Counterfactuals</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281</cp:revision>
  <cp:lastPrinted>2013-12-28T01:30:23Z</cp:lastPrinted>
  <dcterms:created xsi:type="dcterms:W3CDTF">2010-10-28T16:48:55Z</dcterms:created>
  <dcterms:modified xsi:type="dcterms:W3CDTF">2018-08-30T00:03:48Z</dcterms:modified>
</cp:coreProperties>
</file>