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4" r:id="rId2"/>
    <p:sldId id="393" r:id="rId3"/>
    <p:sldId id="474" r:id="rId4"/>
    <p:sldId id="465" r:id="rId5"/>
    <p:sldId id="450" r:id="rId6"/>
    <p:sldId id="448" r:id="rId7"/>
    <p:sldId id="449" r:id="rId8"/>
    <p:sldId id="468" r:id="rId9"/>
    <p:sldId id="460" r:id="rId10"/>
    <p:sldId id="461" r:id="rId11"/>
    <p:sldId id="462" r:id="rId12"/>
    <p:sldId id="463" r:id="rId13"/>
    <p:sldId id="471" r:id="rId14"/>
    <p:sldId id="475" r:id="rId15"/>
    <p:sldId id="473" r:id="rId1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4728" autoAdjust="0"/>
  </p:normalViewPr>
  <p:slideViewPr>
    <p:cSldViewPr>
      <p:cViewPr varScale="1">
        <p:scale>
          <a:sx n="69" d="100"/>
          <a:sy n="69" d="100"/>
        </p:scale>
        <p:origin x="10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11.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dirty="0"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dirty="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This p</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resentation is </a:t>
            </a: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available </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odp</a:t>
            </a:r>
            <a:r>
              <a:rPr lang="en-US" altLang="en-US" sz="2000" smtClean="0">
                <a:solidFill>
                  <a:schemeClr val="tx2"/>
                </a:solidFill>
                <a:latin typeface="Consolas" panose="020B0609020204030204" pitchFamily="49" charset="0"/>
                <a:ea typeface="Calibri" panose="020F0502020204030204" pitchFamily="34" charset="0"/>
                <a:cs typeface="Calibri" panose="020F0502020204030204" pitchFamily="34" charset="0"/>
              </a:rPr>
              <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pptx</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 .pdf):</a:t>
            </a:r>
          </a:p>
          <a:p>
            <a:pPr algn="ctr" eaLnBrk="1" hangingPunct="1">
              <a:spcBef>
                <a:spcPct val="0"/>
              </a:spcBef>
              <a:buFontTx/>
              <a:buNone/>
            </a:pPr>
            <a:r>
              <a:rPr lang="en-US" altLang="en-US" sz="2000" b="1" dirty="0">
                <a:solidFill>
                  <a:schemeClr val="tx2"/>
                </a:solidFill>
                <a:latin typeface="Consolas" panose="020B0609020204030204" pitchFamily="49" charset="0"/>
                <a:ea typeface="Calibri" panose="020F0502020204030204" pitchFamily="34" charset="0"/>
                <a:cs typeface="Calibri" panose="020F0502020204030204" pitchFamily="34" charset="0"/>
              </a:rPr>
              <a:t>https://github.com/wsphd/datajam2018</a:t>
            </a:r>
            <a:endParaRPr lang="en-US" altLang="en-US" sz="20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10</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11</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Counterpoint</a:t>
            </a:r>
            <a:endParaRPr lang="en-US" dirty="0"/>
          </a:p>
        </p:txBody>
      </p:sp>
      <p:sp>
        <p:nvSpPr>
          <p:cNvPr id="3" name="Content Placeholder 2"/>
          <p:cNvSpPr>
            <a:spLocks noGrp="1"/>
          </p:cNvSpPr>
          <p:nvPr>
            <p:ph idx="1"/>
          </p:nvPr>
        </p:nvSpPr>
        <p:spPr/>
        <p:txBody>
          <a:bodyPr/>
          <a:lstStyle/>
          <a:p>
            <a:r>
              <a:rPr lang="en-US" dirty="0"/>
              <a:t>Hernandez, D., and Greenwald T. (August 11, 2018), “IBM Has a Dilemma”, </a:t>
            </a:r>
            <a:r>
              <a:rPr lang="en-US" i="1" dirty="0"/>
              <a:t>Wall Street Journal</a:t>
            </a:r>
            <a:r>
              <a:rPr lang="en-US" dirty="0" smtClean="0"/>
              <a:t>.</a:t>
            </a:r>
          </a:p>
          <a:p>
            <a:r>
              <a:rPr lang="en-US" dirty="0" smtClean="0"/>
              <a:t>Muller, J. (2018), </a:t>
            </a:r>
            <a:r>
              <a:rPr lang="en-US" i="1" dirty="0" smtClean="0"/>
              <a:t>The Tyranny of Metrics</a:t>
            </a:r>
            <a:r>
              <a:rPr lang="en-US" dirty="0" smtClean="0"/>
              <a:t>, Princeton University Press.</a:t>
            </a:r>
          </a:p>
          <a:p>
            <a:r>
              <a:rPr lang="en-US" dirty="0" smtClean="0"/>
              <a:t>O’Neill, C. </a:t>
            </a:r>
            <a:r>
              <a:rPr lang="en-US" dirty="0"/>
              <a:t>(</a:t>
            </a:r>
            <a:r>
              <a:rPr lang="en-US" dirty="0" smtClean="0"/>
              <a:t>2017), </a:t>
            </a:r>
            <a:r>
              <a:rPr lang="en-US" i="1" dirty="0" smtClean="0"/>
              <a:t>Weapons of Math Destruction: How Big Data Increases Inequity and Threatens Democracy</a:t>
            </a:r>
            <a:r>
              <a:rPr lang="en-US" dirty="0" smtClean="0"/>
              <a:t>, Broadway Books.</a:t>
            </a:r>
            <a:endParaRPr lang="en-US" dirty="0"/>
          </a:p>
          <a:p>
            <a:r>
              <a:rPr lang="en-US" dirty="0" smtClean="0"/>
              <a:t>Pearl, J. (2018), </a:t>
            </a:r>
            <a:r>
              <a:rPr lang="en-US" i="1" dirty="0" smtClean="0"/>
              <a:t>The Book of Why: The New Science of Cause and Effect</a:t>
            </a:r>
            <a:r>
              <a:rPr lang="en-US" dirty="0" smtClean="0"/>
              <a:t>, Basic </a:t>
            </a:r>
            <a:r>
              <a:rPr lang="en-US" dirty="0"/>
              <a:t>Books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latin typeface="Consolas" panose="020B0609020204030204" pitchFamily="49" charset="0"/>
                <a:hlinkClick r:id="rId2"/>
              </a:rPr>
              <a:t>https://www.stat.berkeley.edu/~</a:t>
            </a:r>
            <a:r>
              <a:rPr lang="en-US" sz="2400" dirty="0" smtClean="0">
                <a:latin typeface="Consolas" panose="020B0609020204030204" pitchFamily="49" charset="0"/>
                <a:hlinkClick r:id="rId2"/>
              </a:rPr>
              <a:t>nolan/Papers/Data.Science.Guidelines.16.9.25.pdf</a:t>
            </a:r>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1264442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fin</a:t>
            </a:r>
            <a:endParaRPr lang="en-US" i="1" dirty="0"/>
          </a:p>
        </p:txBody>
      </p:sp>
      <p:sp>
        <p:nvSpPr>
          <p:cNvPr id="3" name="Content Placeholder 2"/>
          <p:cNvSpPr>
            <a:spLocks noGrp="1"/>
          </p:cNvSpPr>
          <p:nvPr>
            <p:ph idx="1"/>
          </p:nvPr>
        </p:nvSpPr>
        <p:spPr/>
        <p:txBody>
          <a:bodyPr/>
          <a:lstStyle/>
          <a:p>
            <a:r>
              <a:rPr lang="en-US" dirty="0" smtClean="0"/>
              <a:t>Again: Are you a data science learner?</a:t>
            </a:r>
          </a:p>
          <a:p>
            <a:endParaRPr lang="en-US" dirty="0"/>
          </a:p>
          <a:p>
            <a:endParaRPr lang="en-US" dirty="0" smtClean="0"/>
          </a:p>
          <a:p>
            <a:r>
              <a:rPr lang="en-US" dirty="0" smtClean="0"/>
              <a:t>Questions?</a:t>
            </a:r>
          </a:p>
          <a:p>
            <a:endParaRPr lang="en-US" dirty="0"/>
          </a:p>
          <a:p>
            <a:r>
              <a:rPr lang="en-US" dirty="0" smtClean="0"/>
              <a:t>Goodies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15</a:t>
            </a:fld>
            <a:endParaRPr lang="en-US" altLang="en-US"/>
          </a:p>
        </p:txBody>
      </p:sp>
    </p:spTree>
    <p:extLst>
      <p:ext uri="{BB962C8B-B14F-4D97-AF65-F5344CB8AC3E}">
        <p14:creationId xmlns:p14="http://schemas.microsoft.com/office/powerpoint/2010/main" val="247996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i="1" dirty="0" smtClean="0"/>
              <a:t>Thinking</a:t>
            </a:r>
            <a:r>
              <a:rPr lang="en-US" dirty="0" smtClean="0"/>
              <a:t> as a Data Scientist</a:t>
            </a:r>
          </a:p>
          <a:p>
            <a:pPr lvl="1" indent="-342900">
              <a:buFont typeface="Arial" panose="020B0604020202020204" pitchFamily="34" charset="0"/>
              <a:buChar char="•"/>
            </a:pPr>
            <a:r>
              <a:rPr lang="en-US" dirty="0"/>
              <a:t>	</a:t>
            </a:r>
            <a:r>
              <a:rPr lang="en-US" dirty="0" smtClean="0"/>
              <a:t>Positioning Yourself in the Contemporary Paradigm</a:t>
            </a:r>
            <a:endParaRPr lang="en-US" dirty="0"/>
          </a:p>
          <a:p>
            <a:pPr>
              <a:buFont typeface="Arial" panose="020B0604020202020204" pitchFamily="34" charset="0"/>
              <a:buChar char="•"/>
            </a:pPr>
            <a:r>
              <a:rPr lang="en-US" i="1" dirty="0" smtClean="0"/>
              <a:t>Learning</a:t>
            </a:r>
            <a:r>
              <a:rPr lang="en-US" dirty="0" smtClean="0"/>
              <a:t> as a Data Scientist</a:t>
            </a:r>
          </a:p>
          <a:p>
            <a:pPr lvl="1" indent="-342900">
              <a:buFont typeface="Arial" panose="020B0604020202020204" pitchFamily="34" charset="0"/>
              <a:buChar char="•"/>
            </a:pPr>
            <a:r>
              <a:rPr lang="en-US" dirty="0"/>
              <a:t>	</a:t>
            </a:r>
            <a:r>
              <a:rPr lang="en-US" dirty="0" smtClean="0"/>
              <a:t>What the Best Autodidacts (self-learners) Know</a:t>
            </a:r>
          </a:p>
          <a:p>
            <a:pPr>
              <a:buFont typeface="Arial" panose="020B0604020202020204" pitchFamily="34" charset="0"/>
              <a:buChar char="•"/>
            </a:pPr>
            <a:r>
              <a:rPr lang="en-US" i="1" dirty="0" smtClean="0"/>
              <a:t>Acting</a:t>
            </a:r>
            <a:r>
              <a:rPr lang="en-US" dirty="0" smtClean="0"/>
              <a:t> as a Data Scientist</a:t>
            </a:r>
          </a:p>
          <a:p>
            <a:pPr lvl="1" indent="-342900">
              <a:buFont typeface="Arial" panose="020B0604020202020204" pitchFamily="34" charset="0"/>
              <a:buChar char="•"/>
            </a:pPr>
            <a:r>
              <a:rPr lang="en-US" dirty="0" smtClean="0"/>
              <a:t>	Earning Career Success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Q&amp;A</a:t>
            </a:r>
          </a:p>
          <a:p>
            <a:pPr>
              <a:buFont typeface="Arial" panose="020B0604020202020204" pitchFamily="34" charset="0"/>
              <a:buChar char="•"/>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Question</a:t>
            </a:r>
            <a:endParaRPr lang="en-US" dirty="0"/>
          </a:p>
        </p:txBody>
      </p:sp>
      <p:sp>
        <p:nvSpPr>
          <p:cNvPr id="3" name="Content Placeholder 2"/>
          <p:cNvSpPr>
            <a:spLocks noGrp="1"/>
          </p:cNvSpPr>
          <p:nvPr>
            <p:ph idx="1"/>
          </p:nvPr>
        </p:nvSpPr>
        <p:spPr>
          <a:xfrm>
            <a:off x="457200" y="1600201"/>
            <a:ext cx="8229600" cy="533400"/>
          </a:xfrm>
        </p:spPr>
        <p:txBody>
          <a:bodyPr/>
          <a:lstStyle/>
          <a:p>
            <a:pPr marL="0" indent="0" algn="ctr">
              <a:buNone/>
            </a:pPr>
            <a:r>
              <a:rPr lang="en-US" dirty="0" smtClean="0"/>
              <a:t>Are you a </a:t>
            </a:r>
            <a:r>
              <a:rPr lang="en-US" i="1" dirty="0" smtClean="0"/>
              <a:t>data science</a:t>
            </a:r>
            <a:r>
              <a:rPr lang="en-US" dirty="0" smtClean="0"/>
              <a:t> learner?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
        <p:nvSpPr>
          <p:cNvPr id="5" name="Content Placeholder 2"/>
          <p:cNvSpPr txBox="1">
            <a:spLocks/>
          </p:cNvSpPr>
          <p:nvPr/>
        </p:nvSpPr>
        <p:spPr bwMode="auto">
          <a:xfrm>
            <a:off x="457200" y="204946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…quantitative reasoning…</a:t>
            </a:r>
            <a:endParaRPr lang="en-US" kern="0" dirty="0"/>
          </a:p>
        </p:txBody>
      </p:sp>
      <p:sp>
        <p:nvSpPr>
          <p:cNvPr id="6" name="Content Placeholder 2"/>
          <p:cNvSpPr txBox="1">
            <a:spLocks/>
          </p:cNvSpPr>
          <p:nvPr/>
        </p:nvSpPr>
        <p:spPr bwMode="auto">
          <a:xfrm>
            <a:off x="457200" y="303212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statistical computing</a:t>
            </a:r>
            <a:r>
              <a:rPr lang="en-US" kern="0" dirty="0" smtClean="0"/>
              <a:t>…</a:t>
            </a:r>
            <a:endParaRPr lang="en-US" kern="0" dirty="0"/>
          </a:p>
        </p:txBody>
      </p:sp>
      <p:sp>
        <p:nvSpPr>
          <p:cNvPr id="7" name="Content Placeholder 2"/>
          <p:cNvSpPr txBox="1">
            <a:spLocks/>
          </p:cNvSpPr>
          <p:nvPr/>
        </p:nvSpPr>
        <p:spPr bwMode="auto">
          <a:xfrm>
            <a:off x="457200" y="3579382"/>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applied math</a:t>
            </a:r>
            <a:r>
              <a:rPr lang="en-US" kern="0" dirty="0" smtClean="0"/>
              <a:t>…</a:t>
            </a:r>
            <a:endParaRPr lang="en-US" kern="0" dirty="0"/>
          </a:p>
        </p:txBody>
      </p:sp>
      <p:sp>
        <p:nvSpPr>
          <p:cNvPr id="8" name="Content Placeholder 2"/>
          <p:cNvSpPr txBox="1">
            <a:spLocks/>
          </p:cNvSpPr>
          <p:nvPr/>
        </p:nvSpPr>
        <p:spPr bwMode="auto">
          <a:xfrm>
            <a:off x="422564" y="408449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business intelligence</a:t>
            </a:r>
            <a:r>
              <a:rPr lang="en-US" kern="0" dirty="0" smtClean="0"/>
              <a:t>…</a:t>
            </a:r>
            <a:endParaRPr lang="en-US" kern="0" dirty="0"/>
          </a:p>
        </p:txBody>
      </p:sp>
      <p:sp>
        <p:nvSpPr>
          <p:cNvPr id="9" name="Content Placeholder 2"/>
          <p:cNvSpPr txBox="1">
            <a:spLocks/>
          </p:cNvSpPr>
          <p:nvPr/>
        </p:nvSpPr>
        <p:spPr bwMode="auto">
          <a:xfrm>
            <a:off x="422564" y="460331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predictive analytics</a:t>
            </a:r>
            <a:r>
              <a:rPr lang="en-US" kern="0" dirty="0" smtClean="0"/>
              <a:t>…</a:t>
            </a:r>
            <a:endParaRPr lang="en-US" kern="0" dirty="0"/>
          </a:p>
        </p:txBody>
      </p:sp>
      <p:sp>
        <p:nvSpPr>
          <p:cNvPr id="10" name="Content Placeholder 2"/>
          <p:cNvSpPr txBox="1">
            <a:spLocks/>
          </p:cNvSpPr>
          <p:nvPr/>
        </p:nvSpPr>
        <p:spPr bwMode="auto">
          <a:xfrm>
            <a:off x="408709" y="5087071"/>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…decision support modeling</a:t>
            </a:r>
            <a:r>
              <a:rPr lang="en-US" kern="0" dirty="0" smtClean="0"/>
              <a:t>…</a:t>
            </a:r>
            <a:endParaRPr lang="en-US" kern="0" dirty="0"/>
          </a:p>
        </p:txBody>
      </p:sp>
      <p:sp>
        <p:nvSpPr>
          <p:cNvPr id="11" name="Content Placeholder 2"/>
          <p:cNvSpPr txBox="1">
            <a:spLocks/>
          </p:cNvSpPr>
          <p:nvPr/>
        </p:nvSpPr>
        <p:spPr bwMode="auto">
          <a:xfrm>
            <a:off x="408709" y="56653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…artificial intelligence</a:t>
            </a:r>
            <a:r>
              <a:rPr lang="en-US" kern="0" dirty="0" smtClean="0"/>
              <a:t>…</a:t>
            </a:r>
            <a:endParaRPr lang="en-US" kern="0" dirty="0"/>
          </a:p>
        </p:txBody>
      </p:sp>
      <p:sp>
        <p:nvSpPr>
          <p:cNvPr id="12" name="Content Placeholder 2"/>
          <p:cNvSpPr txBox="1">
            <a:spLocks/>
          </p:cNvSpPr>
          <p:nvPr/>
        </p:nvSpPr>
        <p:spPr bwMode="auto">
          <a:xfrm>
            <a:off x="457200" y="2491655"/>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big data</a:t>
            </a:r>
            <a:r>
              <a:rPr lang="en-US" kern="0" dirty="0" smtClean="0"/>
              <a:t>…</a:t>
            </a:r>
            <a:endParaRPr lang="en-US" kern="0" dirty="0"/>
          </a:p>
        </p:txBody>
      </p:sp>
    </p:spTree>
    <p:extLst>
      <p:ext uri="{BB962C8B-B14F-4D97-AF65-F5344CB8AC3E}">
        <p14:creationId xmlns:p14="http://schemas.microsoft.com/office/powerpoint/2010/main" val="41652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is Data Science?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75167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Curriculum Guidelines for Undergraduate Programs in Data Science (September, 2016)</a:t>
            </a:r>
            <a:endParaRPr lang="en-US" sz="2400"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smtClean="0"/>
              <a:t>Students would demonstrate mastery of skills </a:t>
            </a:r>
            <a:r>
              <a:rPr lang="en-US" sz="1800" dirty="0"/>
              <a:t>and concepts, including many traditionally associated with the fields </a:t>
            </a:r>
            <a:r>
              <a:rPr lang="en-US" sz="1800" dirty="0" smtClean="0"/>
              <a:t>of </a:t>
            </a:r>
            <a:r>
              <a:rPr lang="en-US" sz="1800" u="sng" dirty="0" smtClean="0"/>
              <a:t>Statistics</a:t>
            </a:r>
            <a:r>
              <a:rPr lang="en-US" sz="1800" dirty="0"/>
              <a:t>, </a:t>
            </a:r>
            <a:r>
              <a:rPr lang="en-US" sz="1800" u="sng" dirty="0"/>
              <a:t>Computer Science </a:t>
            </a:r>
            <a:r>
              <a:rPr lang="en-US" sz="1800" dirty="0"/>
              <a:t>and </a:t>
            </a:r>
            <a:r>
              <a:rPr lang="en-US" sz="1800" u="sng" dirty="0"/>
              <a:t>Mathematics</a:t>
            </a:r>
            <a:r>
              <a:rPr lang="en-US" sz="1800" dirty="0"/>
              <a:t>.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subject-matter expertise</a:t>
            </a:r>
            <a:r>
              <a:rPr lang="en-US" sz="1800" dirty="0" smtClean="0"/>
              <a:t>.</a:t>
            </a:r>
          </a:p>
          <a:p>
            <a:r>
              <a:rPr lang="en-US" sz="1800" dirty="0" smtClean="0"/>
              <a:t>Building upon </a:t>
            </a:r>
            <a:r>
              <a:rPr lang="en-US" sz="1800" u="sng" dirty="0" smtClean="0"/>
              <a:t>experimentation</a:t>
            </a:r>
            <a:r>
              <a:rPr lang="en-US" sz="1800" dirty="0" smtClean="0"/>
              <a:t>, </a:t>
            </a:r>
            <a:r>
              <a:rPr lang="en-US" sz="1800" u="sng" dirty="0" smtClean="0"/>
              <a:t>modeling</a:t>
            </a:r>
            <a:r>
              <a:rPr lang="en-US" sz="1800" dirty="0" smtClean="0"/>
              <a:t>, and </a:t>
            </a:r>
            <a:r>
              <a:rPr lang="en-US" sz="1800" u="sng" dirty="0" smtClean="0"/>
              <a:t>computation</a:t>
            </a:r>
            <a:r>
              <a:rPr lang="en-US" sz="1800" dirty="0" smtClean="0"/>
              <a:t>, there are some that believe that </a:t>
            </a:r>
            <a:r>
              <a:rPr lang="en-US" sz="1800" u="sng" dirty="0" smtClean="0"/>
              <a:t>data science</a:t>
            </a:r>
            <a:r>
              <a:rPr lang="en-US" sz="1800" dirty="0" smtClean="0"/>
              <a:t> </a:t>
            </a:r>
            <a:r>
              <a:rPr lang="en-US" sz="1800" i="1" dirty="0" smtClean="0"/>
              <a:t>is, in fact, a new, type of scientific discovery</a:t>
            </a:r>
            <a:r>
              <a:rPr lang="en-US" sz="1800" dirty="0" smtClean="0"/>
              <a:t>.</a:t>
            </a:r>
          </a:p>
          <a:p>
            <a:endParaRPr lang="en-US" sz="1800" dirty="0" smtClean="0"/>
          </a:p>
          <a:p>
            <a:r>
              <a:rPr lang="en-US" sz="1800" dirty="0" smtClean="0"/>
              <a:t>Case-based, hands-on, and interdisciplinary</a:t>
            </a:r>
          </a:p>
          <a:p>
            <a:r>
              <a:rPr lang="en-US" sz="1800" dirty="0"/>
              <a:t>Additionally, some existing courses </a:t>
            </a:r>
            <a:r>
              <a:rPr lang="en-US" sz="1800" dirty="0" smtClean="0"/>
              <a:t>in statistics, math, and computer science, should </a:t>
            </a:r>
            <a:r>
              <a:rPr lang="en-US" sz="1800" dirty="0"/>
              <a:t>be partly re-designed for use in a data science curriculum</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6</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smtClean="0"/>
              <a:t>Information Dynamics</a:t>
            </a:r>
            <a:endParaRPr lang="en-US" altLang="en-US" sz="360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smtClean="0"/>
              <a:t>Wisdom</a:t>
            </a:r>
          </a:p>
          <a:p>
            <a:pPr lvl="1" eaLnBrk="1" hangingPunct="1">
              <a:lnSpc>
                <a:spcPct val="90000"/>
              </a:lnSpc>
            </a:pPr>
            <a:r>
              <a:rPr lang="en-US" altLang="en-US" sz="1800" smtClean="0"/>
              <a:t>Extraordinary Insight (Explanation) for Foresight (Prediction)</a:t>
            </a:r>
          </a:p>
          <a:p>
            <a:pPr lvl="1" eaLnBrk="1" hangingPunct="1">
              <a:lnSpc>
                <a:spcPct val="90000"/>
              </a:lnSpc>
            </a:pPr>
            <a:r>
              <a:rPr lang="en-US" altLang="en-US" sz="1800" smtClean="0"/>
              <a:t>Restaurant: How should our menu change in the future to best optimize nightly sales?</a:t>
            </a:r>
          </a:p>
          <a:p>
            <a:pPr eaLnBrk="1" hangingPunct="1">
              <a:lnSpc>
                <a:spcPct val="90000"/>
              </a:lnSpc>
            </a:pPr>
            <a:r>
              <a:rPr lang="en-US" altLang="en-US" sz="2000" i="1" smtClean="0"/>
              <a:t>Knowledge</a:t>
            </a:r>
          </a:p>
          <a:p>
            <a:pPr lvl="1" eaLnBrk="1" hangingPunct="1">
              <a:lnSpc>
                <a:spcPct val="90000"/>
              </a:lnSpc>
            </a:pPr>
            <a:r>
              <a:rPr lang="en-US" altLang="en-US" sz="1800" smtClean="0"/>
              <a:t>Combination of Explicit Information and Tacit Information</a:t>
            </a:r>
          </a:p>
          <a:p>
            <a:pPr lvl="1" eaLnBrk="1" hangingPunct="1">
              <a:lnSpc>
                <a:spcPct val="90000"/>
              </a:lnSpc>
            </a:pPr>
            <a:r>
              <a:rPr lang="en-US" altLang="en-US" sz="1800" smtClean="0"/>
              <a:t>Restaurant: What action led to the change in last night’s sales?</a:t>
            </a:r>
          </a:p>
          <a:p>
            <a:pPr eaLnBrk="1" hangingPunct="1">
              <a:lnSpc>
                <a:spcPct val="90000"/>
              </a:lnSpc>
            </a:pPr>
            <a:r>
              <a:rPr lang="en-US" altLang="en-US" sz="2000" i="1" smtClean="0"/>
              <a:t>Information</a:t>
            </a:r>
          </a:p>
          <a:p>
            <a:pPr lvl="1" eaLnBrk="1" hangingPunct="1">
              <a:lnSpc>
                <a:spcPct val="90000"/>
              </a:lnSpc>
            </a:pPr>
            <a:r>
              <a:rPr lang="en-US" altLang="en-US" sz="1800" smtClean="0"/>
              <a:t>Meaningful Data</a:t>
            </a:r>
          </a:p>
          <a:p>
            <a:pPr lvl="1" eaLnBrk="1" hangingPunct="1">
              <a:lnSpc>
                <a:spcPct val="90000"/>
              </a:lnSpc>
            </a:pPr>
            <a:r>
              <a:rPr lang="en-US" altLang="en-US" sz="1800" smtClean="0"/>
              <a:t>Restaurant: How does last night’s sales compare to that night the previous year?  How does last night’s sales compare to our goals?</a:t>
            </a:r>
          </a:p>
          <a:p>
            <a:pPr eaLnBrk="1" hangingPunct="1">
              <a:lnSpc>
                <a:spcPct val="90000"/>
              </a:lnSpc>
            </a:pPr>
            <a:r>
              <a:rPr lang="en-US" altLang="en-US" sz="2000" i="1" smtClean="0"/>
              <a:t>Data</a:t>
            </a:r>
          </a:p>
          <a:p>
            <a:pPr lvl="1" eaLnBrk="1" hangingPunct="1">
              <a:lnSpc>
                <a:spcPct val="90000"/>
              </a:lnSpc>
            </a:pPr>
            <a:r>
              <a:rPr lang="en-US" altLang="en-US" sz="1800" smtClean="0"/>
              <a:t>Raw, atomic, basic</a:t>
            </a:r>
          </a:p>
          <a:p>
            <a:pPr lvl="1" eaLnBrk="1" hangingPunct="1">
              <a:lnSpc>
                <a:spcPct val="90000"/>
              </a:lnSpc>
            </a:pPr>
            <a:r>
              <a:rPr lang="en-US" altLang="en-US" sz="1800" smtClean="0"/>
              <a:t>Restaurant: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6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7</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sz="4000" dirty="0" smtClean="0"/>
              <a:t>Analytics for Decision-making (e.g., in Management/HR)</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smtClean="0"/>
              <a:t>Prescriptive</a:t>
            </a:r>
            <a:r>
              <a:rPr lang="en-US" altLang="en-US" sz="1800" smtClean="0"/>
              <a:t> Analytics</a:t>
            </a:r>
          </a:p>
          <a:p>
            <a:pPr lvl="1" eaLnBrk="1" hangingPunct="1">
              <a:lnSpc>
                <a:spcPct val="90000"/>
              </a:lnSpc>
            </a:pPr>
            <a:r>
              <a:rPr lang="en-US" altLang="en-US" sz="1600" smtClean="0"/>
              <a:t>What should we do?</a:t>
            </a:r>
          </a:p>
          <a:p>
            <a:pPr lvl="1" eaLnBrk="1" hangingPunct="1">
              <a:lnSpc>
                <a:spcPct val="90000"/>
              </a:lnSpc>
            </a:pPr>
            <a:r>
              <a:rPr lang="en-US" altLang="en-US" sz="1600" smtClean="0"/>
              <a:t>HR Department: What should we (the HR Department) do to meet or exceed the organization’s hiring and retention goals for next year?  What data/information/knowledge/wisdom should we provide to our hiring and technical managers to help?  What are we missing?</a:t>
            </a:r>
          </a:p>
          <a:p>
            <a:pPr eaLnBrk="1" hangingPunct="1">
              <a:lnSpc>
                <a:spcPct val="90000"/>
              </a:lnSpc>
            </a:pPr>
            <a:r>
              <a:rPr lang="en-US" altLang="en-US" sz="1800" i="1" smtClean="0"/>
              <a:t>Predictive</a:t>
            </a:r>
            <a:r>
              <a:rPr lang="en-US" altLang="en-US" sz="1800" smtClean="0"/>
              <a:t> Analytics</a:t>
            </a:r>
          </a:p>
          <a:p>
            <a:pPr lvl="1" eaLnBrk="1" hangingPunct="1">
              <a:lnSpc>
                <a:spcPct val="90000"/>
              </a:lnSpc>
            </a:pPr>
            <a:r>
              <a:rPr lang="en-US" altLang="en-US" sz="1600" smtClean="0"/>
              <a:t>What is likely to happen?</a:t>
            </a:r>
          </a:p>
          <a:p>
            <a:pPr lvl="1" eaLnBrk="1" hangingPunct="1">
              <a:lnSpc>
                <a:spcPct val="90000"/>
              </a:lnSpc>
            </a:pPr>
            <a:r>
              <a:rPr lang="en-US" altLang="en-US" sz="1600" smtClean="0"/>
              <a:t>HR Department: How many new employees will our organization need next year? How will the mix change?  What is our competition likely to do?</a:t>
            </a:r>
          </a:p>
          <a:p>
            <a:pPr eaLnBrk="1" hangingPunct="1">
              <a:lnSpc>
                <a:spcPct val="90000"/>
              </a:lnSpc>
            </a:pPr>
            <a:r>
              <a:rPr lang="en-US" altLang="en-US" sz="1800" i="1" smtClean="0"/>
              <a:t>Diagnostic</a:t>
            </a:r>
            <a:r>
              <a:rPr lang="en-US" altLang="en-US" sz="1800" smtClean="0"/>
              <a:t> Analytics</a:t>
            </a:r>
          </a:p>
          <a:p>
            <a:pPr lvl="1" eaLnBrk="1" hangingPunct="1">
              <a:lnSpc>
                <a:spcPct val="90000"/>
              </a:lnSpc>
            </a:pPr>
            <a:r>
              <a:rPr lang="en-US" altLang="en-US" sz="1600" smtClean="0"/>
              <a:t>Why did it happen?</a:t>
            </a:r>
          </a:p>
          <a:p>
            <a:pPr lvl="1" eaLnBrk="1" hangingPunct="1">
              <a:lnSpc>
                <a:spcPct val="90000"/>
              </a:lnSpc>
            </a:pPr>
            <a:r>
              <a:rPr lang="en-US" altLang="en-US" sz="1600" smtClean="0"/>
              <a:t>HR Department: Did our emphasis on recruiting from campus A (over campus B, etc.) matter?  What do the managers of these entry-level employees think?</a:t>
            </a:r>
          </a:p>
          <a:p>
            <a:pPr eaLnBrk="1" hangingPunct="1">
              <a:lnSpc>
                <a:spcPct val="90000"/>
              </a:lnSpc>
            </a:pPr>
            <a:r>
              <a:rPr lang="en-US" altLang="en-US" sz="1800" i="1" smtClean="0"/>
              <a:t>Descriptive</a:t>
            </a:r>
            <a:r>
              <a:rPr lang="en-US" altLang="en-US" sz="1800" smtClean="0"/>
              <a:t> Analytics</a:t>
            </a:r>
          </a:p>
          <a:p>
            <a:pPr lvl="1" eaLnBrk="1" hangingPunct="1">
              <a:lnSpc>
                <a:spcPct val="90000"/>
              </a:lnSpc>
            </a:pPr>
            <a:r>
              <a:rPr lang="en-US" altLang="en-US" sz="1600" smtClean="0"/>
              <a:t>What happened?</a:t>
            </a:r>
          </a:p>
          <a:p>
            <a:pPr lvl="1" eaLnBrk="1" hangingPunct="1">
              <a:lnSpc>
                <a:spcPct val="90000"/>
              </a:lnSpc>
            </a:pPr>
            <a:r>
              <a:rPr lang="en-US" altLang="en-US" sz="1600" smtClean="0"/>
              <a:t>HR Department: How many entry-level professionals did we hire last year? How many of them are still with us now?</a:t>
            </a:r>
          </a:p>
        </p:txBody>
      </p:sp>
      <p:cxnSp>
        <p:nvCxnSpPr>
          <p:cNvPr id="3" name="Straight Arrow Connector 2"/>
          <p:cNvCxnSpPr/>
          <p:nvPr/>
        </p:nvCxnSpPr>
        <p:spPr>
          <a:xfrm flipV="1">
            <a:off x="304800" y="1417638"/>
            <a:ext cx="0" cy="5303837"/>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85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9</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2865</TotalTime>
  <Words>954</Words>
  <Application>Microsoft Office PowerPoint</Application>
  <PresentationFormat>On-screen Show (4:3)</PresentationFormat>
  <Paragraphs>124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Corbel</vt:lpstr>
      <vt:lpstr>Default Design</vt:lpstr>
      <vt:lpstr>Resources, Capabilities, and Strategies for Data Science Learners</vt:lpstr>
      <vt:lpstr>Overview</vt:lpstr>
      <vt:lpstr>Motivating Question</vt:lpstr>
      <vt:lpstr>What is Data Science?</vt:lpstr>
      <vt:lpstr>Curriculum Guidelines for Undergraduate Programs in Data Science (September, 2016)</vt:lpstr>
      <vt:lpstr>Information Dynamics</vt:lpstr>
      <vt:lpstr>Analytics for Decision-making (e.g., in Management/HR)</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Counterpoint</vt:lpstr>
      <vt:lpstr>References</vt:lpstr>
      <vt:lpstr>fin</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289</cp:revision>
  <cp:lastPrinted>2013-12-28T01:30:23Z</cp:lastPrinted>
  <dcterms:created xsi:type="dcterms:W3CDTF">2010-10-28T16:48:55Z</dcterms:created>
  <dcterms:modified xsi:type="dcterms:W3CDTF">2018-09-02T23:24:19Z</dcterms:modified>
</cp:coreProperties>
</file>