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sldIdLst>
    <p:sldId id="264" r:id="rId2"/>
    <p:sldId id="393" r:id="rId3"/>
    <p:sldId id="474" r:id="rId4"/>
    <p:sldId id="465" r:id="rId5"/>
    <p:sldId id="450" r:id="rId6"/>
    <p:sldId id="448" r:id="rId7"/>
    <p:sldId id="492" r:id="rId8"/>
    <p:sldId id="477" r:id="rId9"/>
    <p:sldId id="497" r:id="rId10"/>
    <p:sldId id="489" r:id="rId11"/>
    <p:sldId id="488" r:id="rId12"/>
    <p:sldId id="495" r:id="rId13"/>
    <p:sldId id="496" r:id="rId14"/>
    <p:sldId id="478" r:id="rId15"/>
    <p:sldId id="479" r:id="rId16"/>
    <p:sldId id="481" r:id="rId17"/>
    <p:sldId id="482" r:id="rId18"/>
    <p:sldId id="499" r:id="rId19"/>
    <p:sldId id="483" r:id="rId20"/>
    <p:sldId id="485" r:id="rId21"/>
    <p:sldId id="486" r:id="rId22"/>
    <p:sldId id="498" r:id="rId23"/>
    <p:sldId id="493" r:id="rId24"/>
    <p:sldId id="480" r:id="rId25"/>
    <p:sldId id="476" r:id="rId26"/>
    <p:sldId id="490" r:id="rId27"/>
    <p:sldId id="468" r:id="rId28"/>
    <p:sldId id="460" r:id="rId29"/>
    <p:sldId id="461" r:id="rId30"/>
    <p:sldId id="462" r:id="rId31"/>
    <p:sldId id="463" r:id="rId32"/>
    <p:sldId id="471" r:id="rId33"/>
    <p:sldId id="475" r:id="rId34"/>
    <p:sldId id="473" r:id="rId35"/>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951" autoAdjust="0"/>
    <p:restoredTop sz="92153" autoAdjust="0"/>
  </p:normalViewPr>
  <p:slideViewPr>
    <p:cSldViewPr>
      <p:cViewPr varScale="1">
        <p:scale>
          <a:sx n="67" d="100"/>
          <a:sy n="67" d="100"/>
        </p:scale>
        <p:origin x="60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46" tIns="46223" rIns="92446" bIns="46223"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2291"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46" tIns="46223" rIns="92446" bIns="46223"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052" name="Rectangle 4"/>
          <p:cNvSpPr>
            <a:spLocks noGrp="1" noRot="1" noChangeAspect="1" noChangeArrowheads="1" noTextEdit="1"/>
          </p:cNvSpPr>
          <p:nvPr>
            <p:ph type="sldImg" idx="2"/>
          </p:nvPr>
        </p:nvSpPr>
        <p:spPr bwMode="auto">
          <a:xfrm>
            <a:off x="1181100" y="696913"/>
            <a:ext cx="4649788"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293" name="Rectangle 5"/>
          <p:cNvSpPr>
            <a:spLocks noGrp="1" noChangeArrowheads="1"/>
          </p:cNvSpPr>
          <p:nvPr>
            <p:ph type="body" sz="quarter" idx="3"/>
          </p:nvPr>
        </p:nvSpPr>
        <p:spPr bwMode="auto">
          <a:xfrm>
            <a:off x="701675" y="4416425"/>
            <a:ext cx="5608638"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294"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46" tIns="46223" rIns="92446" bIns="46223"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2295"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46" tIns="46223" rIns="92446" bIns="46223" numCol="1" anchor="b" anchorCtr="0" compatLnSpc="1">
            <a:prstTxWarp prst="textNoShape">
              <a:avLst/>
            </a:prstTxWarp>
          </a:bodyPr>
          <a:lstStyle>
            <a:lvl1pPr algn="r" eaLnBrk="1" hangingPunct="1">
              <a:defRPr sz="1200"/>
            </a:lvl1pPr>
          </a:lstStyle>
          <a:p>
            <a:pPr>
              <a:defRPr/>
            </a:pPr>
            <a:fld id="{6A707E59-0719-4846-9723-44EDE2BB4251}" type="slidenum">
              <a:rPr lang="en-US" altLang="en-US"/>
              <a:pPr>
                <a:defRPr/>
              </a:pPr>
              <a:t>‹#›</a:t>
            </a:fld>
            <a:endParaRPr lang="en-US" altLang="en-US"/>
          </a:p>
        </p:txBody>
      </p:sp>
    </p:spTree>
    <p:extLst>
      <p:ext uri="{BB962C8B-B14F-4D97-AF65-F5344CB8AC3E}">
        <p14:creationId xmlns:p14="http://schemas.microsoft.com/office/powerpoint/2010/main" val="4498704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DC011DC-FDC0-4848-9423-D3C218CC6F79}" type="slidenum">
              <a:rPr lang="en-US" altLang="en-US" smtClean="0"/>
              <a:pPr>
                <a:spcBef>
                  <a:spcPct val="0"/>
                </a:spcBef>
              </a:pPr>
              <a:t>1</a:t>
            </a:fld>
            <a:endParaRPr lang="en-US" altLang="en-US" smtClean="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773721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3CCBAB0-CE34-47EA-B7C4-A6DA84D2C178}" type="slidenum">
              <a:rPr lang="en-US" altLang="en-US"/>
              <a:pPr>
                <a:defRPr/>
              </a:pPr>
              <a:t>‹#›</a:t>
            </a:fld>
            <a:endParaRPr lang="en-US" altLang="en-US"/>
          </a:p>
        </p:txBody>
      </p:sp>
    </p:spTree>
    <p:extLst>
      <p:ext uri="{BB962C8B-B14F-4D97-AF65-F5344CB8AC3E}">
        <p14:creationId xmlns:p14="http://schemas.microsoft.com/office/powerpoint/2010/main" val="266934183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9D7830F-B73D-483A-86F5-DAF23BD0356C}" type="slidenum">
              <a:rPr lang="en-US" altLang="en-US"/>
              <a:pPr>
                <a:defRPr/>
              </a:pPr>
              <a:t>‹#›</a:t>
            </a:fld>
            <a:endParaRPr lang="en-US" altLang="en-US"/>
          </a:p>
        </p:txBody>
      </p:sp>
    </p:spTree>
    <p:extLst>
      <p:ext uri="{BB962C8B-B14F-4D97-AF65-F5344CB8AC3E}">
        <p14:creationId xmlns:p14="http://schemas.microsoft.com/office/powerpoint/2010/main" val="66618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6D81A6B-9175-45F3-89B4-E45E20E3E81D}" type="slidenum">
              <a:rPr lang="en-US" altLang="en-US"/>
              <a:pPr>
                <a:defRPr/>
              </a:pPr>
              <a:t>‹#›</a:t>
            </a:fld>
            <a:endParaRPr lang="en-US" altLang="en-US"/>
          </a:p>
        </p:txBody>
      </p:sp>
    </p:spTree>
    <p:extLst>
      <p:ext uri="{BB962C8B-B14F-4D97-AF65-F5344CB8AC3E}">
        <p14:creationId xmlns:p14="http://schemas.microsoft.com/office/powerpoint/2010/main" val="2125671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804C801-21FA-4E3D-81B2-BD15D7697D48}" type="slidenum">
              <a:rPr lang="en-US" altLang="en-US"/>
              <a:pPr>
                <a:defRPr/>
              </a:pPr>
              <a:t>‹#›</a:t>
            </a:fld>
            <a:endParaRPr lang="en-US" altLang="en-US"/>
          </a:p>
        </p:txBody>
      </p:sp>
    </p:spTree>
    <p:extLst>
      <p:ext uri="{BB962C8B-B14F-4D97-AF65-F5344CB8AC3E}">
        <p14:creationId xmlns:p14="http://schemas.microsoft.com/office/powerpoint/2010/main" val="136709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atin typeface="Corbel"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800">
                <a:latin typeface="Corbel" pitchFamily="34" charset="0"/>
                <a:cs typeface="Calibri" pitchFamily="34" charset="0"/>
              </a:defRPr>
            </a:lvl1pPr>
            <a:lvl2pPr>
              <a:defRPr sz="2400">
                <a:latin typeface="Corbel" pitchFamily="34" charset="0"/>
                <a:cs typeface="Calibri" pitchFamily="34" charset="0"/>
              </a:defRPr>
            </a:lvl2pPr>
            <a:lvl3pPr>
              <a:defRPr sz="2000">
                <a:latin typeface="Corbel" pitchFamily="34" charset="0"/>
                <a:cs typeface="Calibri" pitchFamily="34" charset="0"/>
              </a:defRPr>
            </a:lvl3pPr>
            <a:lvl4pPr>
              <a:defRPr sz="1800">
                <a:latin typeface="Corbel" pitchFamily="34" charset="0"/>
                <a:cs typeface="Calibri" pitchFamily="34" charset="0"/>
              </a:defRPr>
            </a:lvl4pPr>
            <a:lvl5pPr>
              <a:defRPr sz="1800">
                <a:latin typeface="Corbel"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D61FD94-992F-4CB2-AF3E-ECFB9D8DC22A}" type="slidenum">
              <a:rPr lang="en-US" altLang="en-US"/>
              <a:pPr>
                <a:defRPr/>
              </a:pPr>
              <a:t>‹#›</a:t>
            </a:fld>
            <a:endParaRPr lang="en-US" altLang="en-US"/>
          </a:p>
        </p:txBody>
      </p:sp>
    </p:spTree>
    <p:extLst>
      <p:ext uri="{BB962C8B-B14F-4D97-AF65-F5344CB8AC3E}">
        <p14:creationId xmlns:p14="http://schemas.microsoft.com/office/powerpoint/2010/main" val="72743371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B820D13-0C7E-4176-AF4E-A80D235ECB4B}" type="slidenum">
              <a:rPr lang="en-US" altLang="en-US"/>
              <a:pPr>
                <a:defRPr/>
              </a:pPr>
              <a:t>‹#›</a:t>
            </a:fld>
            <a:endParaRPr lang="en-US" altLang="en-US"/>
          </a:p>
        </p:txBody>
      </p:sp>
    </p:spTree>
    <p:extLst>
      <p:ext uri="{BB962C8B-B14F-4D97-AF65-F5344CB8AC3E}">
        <p14:creationId xmlns:p14="http://schemas.microsoft.com/office/powerpoint/2010/main" val="1795144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2109E26-7464-4969-87B3-84FFF5B4D0EA}" type="slidenum">
              <a:rPr lang="en-US" altLang="en-US"/>
              <a:pPr>
                <a:defRPr/>
              </a:pPr>
              <a:t>‹#›</a:t>
            </a:fld>
            <a:endParaRPr lang="en-US" altLang="en-US"/>
          </a:p>
        </p:txBody>
      </p:sp>
    </p:spTree>
    <p:extLst>
      <p:ext uri="{BB962C8B-B14F-4D97-AF65-F5344CB8AC3E}">
        <p14:creationId xmlns:p14="http://schemas.microsoft.com/office/powerpoint/2010/main" val="1801124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6459D0AD-D9CE-413E-9FFC-A4E976296C5E}" type="slidenum">
              <a:rPr lang="en-US" altLang="en-US"/>
              <a:pPr>
                <a:defRPr/>
              </a:pPr>
              <a:t>‹#›</a:t>
            </a:fld>
            <a:endParaRPr lang="en-US" altLang="en-US"/>
          </a:p>
        </p:txBody>
      </p:sp>
    </p:spTree>
    <p:extLst>
      <p:ext uri="{BB962C8B-B14F-4D97-AF65-F5344CB8AC3E}">
        <p14:creationId xmlns:p14="http://schemas.microsoft.com/office/powerpoint/2010/main" val="1744848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76476F3-F43D-4D70-A385-98C5C6032B08}" type="slidenum">
              <a:rPr lang="en-US" altLang="en-US"/>
              <a:pPr>
                <a:defRPr/>
              </a:pPr>
              <a:t>‹#›</a:t>
            </a:fld>
            <a:endParaRPr lang="en-US" altLang="en-US"/>
          </a:p>
        </p:txBody>
      </p:sp>
    </p:spTree>
    <p:extLst>
      <p:ext uri="{BB962C8B-B14F-4D97-AF65-F5344CB8AC3E}">
        <p14:creationId xmlns:p14="http://schemas.microsoft.com/office/powerpoint/2010/main" val="2233404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5B0227E-D10F-4E2A-B5AC-D5BF48B4FF1C}" type="slidenum">
              <a:rPr lang="en-US" altLang="en-US"/>
              <a:pPr>
                <a:defRPr/>
              </a:pPr>
              <a:t>‹#›</a:t>
            </a:fld>
            <a:endParaRPr lang="en-US" altLang="en-US"/>
          </a:p>
        </p:txBody>
      </p:sp>
    </p:spTree>
    <p:extLst>
      <p:ext uri="{BB962C8B-B14F-4D97-AF65-F5344CB8AC3E}">
        <p14:creationId xmlns:p14="http://schemas.microsoft.com/office/powerpoint/2010/main" val="3657212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C76370C-A1D6-4B3C-B3D0-37B2F68B879F}" type="slidenum">
              <a:rPr lang="en-US" altLang="en-US"/>
              <a:pPr>
                <a:defRPr/>
              </a:pPr>
              <a:t>‹#›</a:t>
            </a:fld>
            <a:endParaRPr lang="en-US" altLang="en-US"/>
          </a:p>
        </p:txBody>
      </p:sp>
    </p:spTree>
    <p:extLst>
      <p:ext uri="{BB962C8B-B14F-4D97-AF65-F5344CB8AC3E}">
        <p14:creationId xmlns:p14="http://schemas.microsoft.com/office/powerpoint/2010/main" val="1634457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30C3465-24EF-4284-939A-A18884C8011A}" type="slidenum">
              <a:rPr lang="en-US" altLang="en-US"/>
              <a:pPr>
                <a:defRPr/>
              </a:pPr>
              <a:t>‹#›</a:t>
            </a:fld>
            <a:endParaRPr lang="en-US" altLang="en-US"/>
          </a:p>
        </p:txBody>
      </p:sp>
    </p:spTree>
    <p:extLst>
      <p:ext uri="{BB962C8B-B14F-4D97-AF65-F5344CB8AC3E}">
        <p14:creationId xmlns:p14="http://schemas.microsoft.com/office/powerpoint/2010/main" val="378182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7CDE3E01-F121-44FA-B027-0C6BFC0CB40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_ygjn7x4z4onr"/><Relationship Id="rId3" Type="http://schemas.openxmlformats.org/officeDocument/2006/relationships/hyperlink" Target="#_fk1f9se7vqy9"/><Relationship Id="rId7" Type="http://schemas.openxmlformats.org/officeDocument/2006/relationships/hyperlink" Target="#_hojed6hknng2"/><Relationship Id="rId2" Type="http://schemas.openxmlformats.org/officeDocument/2006/relationships/hyperlink" Target="#_ct5dutthzh8c"/><Relationship Id="rId1" Type="http://schemas.openxmlformats.org/officeDocument/2006/relationships/slideLayout" Target="../slideLayouts/slideLayout2.xml"/><Relationship Id="rId6" Type="http://schemas.openxmlformats.org/officeDocument/2006/relationships/hyperlink" Target="#_j3jn5ujo7rdw"/><Relationship Id="rId5" Type="http://schemas.openxmlformats.org/officeDocument/2006/relationships/hyperlink" Target="#_29hfwmuhejuq"/><Relationship Id="rId10" Type="http://schemas.openxmlformats.org/officeDocument/2006/relationships/hyperlink" Target="#_mbknz8kszq45"/><Relationship Id="rId4" Type="http://schemas.openxmlformats.org/officeDocument/2006/relationships/hyperlink" Target="#_1uer55kid3gb"/><Relationship Id="rId9" Type="http://schemas.openxmlformats.org/officeDocument/2006/relationships/hyperlink" Target="#_dzn0824a9r4t"/></Relationships>
</file>

<file path=ppt/slides/_rels/slide29.xml.rels><?xml version="1.0" encoding="UTF-8" standalone="yes"?>
<Relationships xmlns="http://schemas.openxmlformats.org/package/2006/relationships"><Relationship Id="rId8" Type="http://schemas.openxmlformats.org/officeDocument/2006/relationships/hyperlink" Target="#_5nsj3ncjy5h"/><Relationship Id="rId3" Type="http://schemas.openxmlformats.org/officeDocument/2006/relationships/hyperlink" Target="#_ssdgpyib8gef"/><Relationship Id="rId7" Type="http://schemas.openxmlformats.org/officeDocument/2006/relationships/hyperlink" Target="#_48ut2w59043g"/><Relationship Id="rId2" Type="http://schemas.openxmlformats.org/officeDocument/2006/relationships/hyperlink" Target="#_6s9hxtia691x"/><Relationship Id="rId1" Type="http://schemas.openxmlformats.org/officeDocument/2006/relationships/slideLayout" Target="../slideLayouts/slideLayout2.xml"/><Relationship Id="rId6" Type="http://schemas.openxmlformats.org/officeDocument/2006/relationships/hyperlink" Target="#_m9f0zk2p69ev"/><Relationship Id="rId11" Type="http://schemas.openxmlformats.org/officeDocument/2006/relationships/hyperlink" Target="#_c15saocj4kdg"/><Relationship Id="rId5" Type="http://schemas.openxmlformats.org/officeDocument/2006/relationships/hyperlink" Target="#_maux3n1h4jpe"/><Relationship Id="rId10" Type="http://schemas.openxmlformats.org/officeDocument/2006/relationships/hyperlink" Target="#_jcdxgxy9h8hs"/><Relationship Id="rId4" Type="http://schemas.openxmlformats.org/officeDocument/2006/relationships/hyperlink" Target="#_c6hmyfetz6d"/><Relationship Id="rId9" Type="http://schemas.openxmlformats.org/officeDocument/2006/relationships/hyperlink" Target="#_bjdd6auxuhzu"/></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dsf.lacity.org/great-streets-pedestrian-and-bicycle-counting"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stat.berkeley.edu/~nolan/Papers/Data.Science.Guidelines.16.9.25.pdf"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87350" y="255588"/>
            <a:ext cx="8070850" cy="1079500"/>
          </a:xfrm>
        </p:spPr>
        <p:txBody>
          <a:bodyPr/>
          <a:lstStyle/>
          <a:p>
            <a:pPr algn="r" eaLnBrk="1" hangingPunct="1"/>
            <a:r>
              <a:rPr lang="en-US" altLang="en-US" sz="3200" dirty="0" smtClean="0">
                <a:latin typeface="Corbel" panose="020B0503020204020204" pitchFamily="34" charset="0"/>
              </a:rPr>
              <a:t>Resources, Capabilities, and Strategies for Data Science Learners</a:t>
            </a:r>
            <a:endParaRPr lang="en-US" altLang="en-US" sz="3200" b="1" dirty="0" smtClean="0">
              <a:latin typeface="Corbel" panose="020B0503020204020204" pitchFamily="34" charset="0"/>
              <a:ea typeface="Calibri" panose="020F0502020204030204" pitchFamily="34" charset="0"/>
              <a:cs typeface="Calibri" panose="020F0502020204030204" pitchFamily="34" charset="0"/>
            </a:endParaRPr>
          </a:p>
        </p:txBody>
      </p:sp>
      <p:sp>
        <p:nvSpPr>
          <p:cNvPr id="3075" name="Rectangle 3"/>
          <p:cNvSpPr>
            <a:spLocks noGrp="1" noChangeArrowheads="1"/>
          </p:cNvSpPr>
          <p:nvPr>
            <p:ph type="subTitle" idx="1"/>
          </p:nvPr>
        </p:nvSpPr>
        <p:spPr>
          <a:xfrm>
            <a:off x="2762250" y="3722688"/>
            <a:ext cx="5715000" cy="1676400"/>
          </a:xfrm>
        </p:spPr>
        <p:txBody>
          <a:bodyPr/>
          <a:lstStyle/>
          <a:p>
            <a:pPr algn="r" eaLnBrk="1" hangingPunct="1">
              <a:lnSpc>
                <a:spcPct val="90000"/>
              </a:lnSpc>
            </a:pPr>
            <a:r>
              <a:rPr lang="en-US" altLang="en-US" sz="2400" i="1" dirty="0" smtClean="0">
                <a:latin typeface="Corbel" panose="020B0503020204020204" pitchFamily="34" charset="0"/>
                <a:ea typeface="Calibri" panose="020F0502020204030204" pitchFamily="34" charset="0"/>
                <a:cs typeface="Calibri" panose="020F0502020204030204" pitchFamily="34" charset="0"/>
              </a:rPr>
              <a:t>Wayne Smith, Ph.D</a:t>
            </a:r>
            <a:r>
              <a:rPr lang="en-US" altLang="en-US" sz="2400" dirty="0" smtClean="0">
                <a:latin typeface="Corbel" panose="020B0503020204020204" pitchFamily="34" charset="0"/>
                <a:ea typeface="Calibri" panose="020F0502020204030204" pitchFamily="34" charset="0"/>
                <a:cs typeface="Calibri" panose="020F0502020204030204" pitchFamily="34" charset="0"/>
              </a:rPr>
              <a:t>.</a:t>
            </a:r>
          </a:p>
          <a:p>
            <a:pPr algn="r" eaLnBrk="1" hangingPunct="1">
              <a:lnSpc>
                <a:spcPct val="90000"/>
              </a:lnSpc>
            </a:pPr>
            <a:r>
              <a:rPr lang="en-US" altLang="en-US" sz="2400" dirty="0" smtClean="0">
                <a:latin typeface="Corbel" panose="020B0503020204020204" pitchFamily="34" charset="0"/>
                <a:ea typeface="Calibri" panose="020F0502020204030204" pitchFamily="34" charset="0"/>
                <a:cs typeface="Calibri" panose="020F0502020204030204" pitchFamily="34" charset="0"/>
              </a:rPr>
              <a:t>Department of Management</a:t>
            </a:r>
          </a:p>
          <a:p>
            <a:pPr algn="r" eaLnBrk="1" hangingPunct="1">
              <a:lnSpc>
                <a:spcPct val="90000"/>
              </a:lnSpc>
            </a:pPr>
            <a:r>
              <a:rPr lang="en-US" altLang="en-US" sz="2400" dirty="0" smtClean="0">
                <a:latin typeface="Corbel" panose="020B0503020204020204" pitchFamily="34" charset="0"/>
                <a:ea typeface="Calibri" panose="020F0502020204030204" pitchFamily="34" charset="0"/>
                <a:cs typeface="Calibri" panose="020F0502020204030204" pitchFamily="34" charset="0"/>
              </a:rPr>
              <a:t>CSU Northridge</a:t>
            </a:r>
          </a:p>
          <a:p>
            <a:pPr algn="r" eaLnBrk="1" hangingPunct="1">
              <a:lnSpc>
                <a:spcPct val="90000"/>
              </a:lnSpc>
            </a:pPr>
            <a:r>
              <a:rPr lang="en-US" altLang="en-US" sz="2400" dirty="0" smtClean="0">
                <a:latin typeface="Consolas" panose="020B0609020204030204" pitchFamily="49" charset="0"/>
                <a:cs typeface="Consolas" panose="020B0609020204030204" pitchFamily="49" charset="0"/>
              </a:rPr>
              <a:t>ws@csun.edu</a:t>
            </a:r>
          </a:p>
        </p:txBody>
      </p:sp>
      <p:sp>
        <p:nvSpPr>
          <p:cNvPr id="3076" name="Rectangle 2"/>
          <p:cNvSpPr txBox="1">
            <a:spLocks noChangeArrowheads="1"/>
          </p:cNvSpPr>
          <p:nvPr/>
        </p:nvSpPr>
        <p:spPr bwMode="auto">
          <a:xfrm>
            <a:off x="684213" y="1784350"/>
            <a:ext cx="77724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r>
              <a:rPr lang="en-US" altLang="en-US" sz="2800" dirty="0" smtClean="0">
                <a:solidFill>
                  <a:schemeClr val="tx2"/>
                </a:solidFill>
                <a:latin typeface="Corbel" panose="020B0503020204020204" pitchFamily="34" charset="0"/>
                <a:ea typeface="Calibri" panose="020F0502020204030204" pitchFamily="34" charset="0"/>
                <a:cs typeface="Calibri" panose="020F0502020204030204" pitchFamily="34" charset="0"/>
              </a:rPr>
              <a:t>2018 CSUN </a:t>
            </a:r>
            <a:r>
              <a:rPr lang="en-US" altLang="en-US" sz="2800" dirty="0" err="1" smtClean="0">
                <a:solidFill>
                  <a:schemeClr val="tx2"/>
                </a:solidFill>
                <a:latin typeface="Corbel" panose="020B0503020204020204" pitchFamily="34" charset="0"/>
                <a:ea typeface="Calibri" panose="020F0502020204030204" pitchFamily="34" charset="0"/>
                <a:cs typeface="Calibri" panose="020F0502020204030204" pitchFamily="34" charset="0"/>
              </a:rPr>
              <a:t>DataJam</a:t>
            </a:r>
            <a:endParaRPr lang="en-US" altLang="en-US" sz="2800" dirty="0">
              <a:solidFill>
                <a:schemeClr val="tx2"/>
              </a:solidFill>
              <a:latin typeface="Corbel" panose="020B0503020204020204" pitchFamily="34" charset="0"/>
              <a:ea typeface="Calibri" panose="020F0502020204030204" pitchFamily="34" charset="0"/>
              <a:cs typeface="Calibri" panose="020F0502020204030204" pitchFamily="34" charset="0"/>
            </a:endParaRPr>
          </a:p>
          <a:p>
            <a:pPr algn="r" eaLnBrk="1" hangingPunct="1">
              <a:spcBef>
                <a:spcPct val="0"/>
              </a:spcBef>
              <a:buFontTx/>
              <a:buNone/>
            </a:pPr>
            <a:r>
              <a:rPr lang="en-US" altLang="en-US" sz="2800" i="1" dirty="0">
                <a:solidFill>
                  <a:schemeClr val="tx2"/>
                </a:solidFill>
                <a:latin typeface="Corbel" panose="020B0503020204020204" pitchFamily="34" charset="0"/>
                <a:ea typeface="Calibri" panose="020F0502020204030204" pitchFamily="34" charset="0"/>
                <a:cs typeface="Calibri" panose="020F0502020204030204" pitchFamily="34" charset="0"/>
              </a:rPr>
              <a:t>CSU Northridge</a:t>
            </a:r>
          </a:p>
          <a:p>
            <a:pPr algn="r" eaLnBrk="1" hangingPunct="1">
              <a:spcBef>
                <a:spcPct val="0"/>
              </a:spcBef>
              <a:buFontTx/>
              <a:buNone/>
            </a:pPr>
            <a:r>
              <a:rPr lang="en-US" altLang="en-US" sz="2800" dirty="0" smtClean="0">
                <a:solidFill>
                  <a:schemeClr val="tx2"/>
                </a:solidFill>
                <a:latin typeface="Corbel" panose="020B0503020204020204" pitchFamily="34" charset="0"/>
                <a:ea typeface="Calibri" panose="020F0502020204030204" pitchFamily="34" charset="0"/>
                <a:cs typeface="Calibri" panose="020F0502020204030204" pitchFamily="34" charset="0"/>
              </a:rPr>
              <a:t>Friday, September 28, 2018</a:t>
            </a:r>
            <a:endParaRPr lang="en-US" altLang="en-US" sz="2800" dirty="0">
              <a:solidFill>
                <a:schemeClr val="tx2"/>
              </a:solidFill>
              <a:latin typeface="Corbel" panose="020B0503020204020204" pitchFamily="34" charset="0"/>
              <a:ea typeface="Calibri" panose="020F0502020204030204" pitchFamily="34" charset="0"/>
              <a:cs typeface="Calibri" panose="020F0502020204030204" pitchFamily="34" charset="0"/>
            </a:endParaRPr>
          </a:p>
        </p:txBody>
      </p:sp>
      <p:sp>
        <p:nvSpPr>
          <p:cNvPr id="3077" name="Rectangle 2"/>
          <p:cNvSpPr txBox="1">
            <a:spLocks noChangeArrowheads="1"/>
          </p:cNvSpPr>
          <p:nvPr/>
        </p:nvSpPr>
        <p:spPr bwMode="auto">
          <a:xfrm>
            <a:off x="387350" y="5817915"/>
            <a:ext cx="8382000" cy="800100"/>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dirty="0">
                <a:solidFill>
                  <a:schemeClr val="tx2"/>
                </a:solidFill>
                <a:latin typeface="Consolas" panose="020B0609020204030204" pitchFamily="49" charset="0"/>
                <a:ea typeface="Calibri" panose="020F0502020204030204" pitchFamily="34" charset="0"/>
                <a:cs typeface="Calibri" panose="020F0502020204030204" pitchFamily="34" charset="0"/>
              </a:rPr>
              <a:t>This p</a:t>
            </a:r>
            <a:r>
              <a:rPr lang="en-US" altLang="en-US" sz="2000" dirty="0" smtClean="0">
                <a:solidFill>
                  <a:schemeClr val="tx2"/>
                </a:solidFill>
                <a:latin typeface="Consolas" panose="020B0609020204030204" pitchFamily="49" charset="0"/>
                <a:ea typeface="Calibri" panose="020F0502020204030204" pitchFamily="34" charset="0"/>
                <a:cs typeface="Calibri" panose="020F0502020204030204" pitchFamily="34" charset="0"/>
              </a:rPr>
              <a:t>resentation is </a:t>
            </a:r>
            <a:r>
              <a:rPr lang="en-US" altLang="en-US" sz="2000" dirty="0">
                <a:solidFill>
                  <a:schemeClr val="tx2"/>
                </a:solidFill>
                <a:latin typeface="Consolas" panose="020B0609020204030204" pitchFamily="49" charset="0"/>
                <a:ea typeface="Calibri" panose="020F0502020204030204" pitchFamily="34" charset="0"/>
                <a:cs typeface="Calibri" panose="020F0502020204030204" pitchFamily="34" charset="0"/>
              </a:rPr>
              <a:t>available </a:t>
            </a:r>
            <a:r>
              <a:rPr lang="en-US" altLang="en-US" sz="2000" dirty="0" smtClean="0">
                <a:solidFill>
                  <a:schemeClr val="tx2"/>
                </a:solidFill>
                <a:latin typeface="Consolas" panose="020B0609020204030204" pitchFamily="49" charset="0"/>
                <a:ea typeface="Calibri" panose="020F0502020204030204" pitchFamily="34" charset="0"/>
                <a:cs typeface="Calibri" panose="020F0502020204030204" pitchFamily="34" charset="0"/>
              </a:rPr>
              <a:t>at (.</a:t>
            </a:r>
            <a:r>
              <a:rPr lang="en-US" altLang="en-US" sz="2000" dirty="0" err="1" smtClean="0">
                <a:solidFill>
                  <a:schemeClr val="tx2"/>
                </a:solidFill>
                <a:latin typeface="Consolas" panose="020B0609020204030204" pitchFamily="49" charset="0"/>
                <a:ea typeface="Calibri" panose="020F0502020204030204" pitchFamily="34" charset="0"/>
                <a:cs typeface="Calibri" panose="020F0502020204030204" pitchFamily="34" charset="0"/>
              </a:rPr>
              <a:t>odp</a:t>
            </a:r>
            <a:r>
              <a:rPr lang="en-US" altLang="en-US" sz="2000" smtClean="0">
                <a:solidFill>
                  <a:schemeClr val="tx2"/>
                </a:solidFill>
                <a:latin typeface="Consolas" panose="020B0609020204030204" pitchFamily="49" charset="0"/>
                <a:ea typeface="Calibri" panose="020F0502020204030204" pitchFamily="34" charset="0"/>
                <a:cs typeface="Calibri" panose="020F0502020204030204" pitchFamily="34" charset="0"/>
              </a:rPr>
              <a:t>, .</a:t>
            </a:r>
            <a:r>
              <a:rPr lang="en-US" altLang="en-US" sz="2000" dirty="0" err="1" smtClean="0">
                <a:solidFill>
                  <a:schemeClr val="tx2"/>
                </a:solidFill>
                <a:latin typeface="Consolas" panose="020B0609020204030204" pitchFamily="49" charset="0"/>
                <a:ea typeface="Calibri" panose="020F0502020204030204" pitchFamily="34" charset="0"/>
                <a:cs typeface="Calibri" panose="020F0502020204030204" pitchFamily="34" charset="0"/>
              </a:rPr>
              <a:t>pptx</a:t>
            </a:r>
            <a:r>
              <a:rPr lang="en-US" altLang="en-US" sz="2000" dirty="0" smtClean="0">
                <a:solidFill>
                  <a:schemeClr val="tx2"/>
                </a:solidFill>
                <a:latin typeface="Consolas" panose="020B0609020204030204" pitchFamily="49" charset="0"/>
                <a:ea typeface="Calibri" panose="020F0502020204030204" pitchFamily="34" charset="0"/>
                <a:cs typeface="Calibri" panose="020F0502020204030204" pitchFamily="34" charset="0"/>
              </a:rPr>
              <a:t>, .pdf):</a:t>
            </a:r>
          </a:p>
          <a:p>
            <a:pPr algn="ctr" eaLnBrk="1" hangingPunct="1">
              <a:spcBef>
                <a:spcPct val="0"/>
              </a:spcBef>
              <a:buFontTx/>
              <a:buNone/>
            </a:pPr>
            <a:r>
              <a:rPr lang="en-US" altLang="en-US" sz="2000" b="1" dirty="0">
                <a:solidFill>
                  <a:schemeClr val="tx2"/>
                </a:solidFill>
                <a:latin typeface="Consolas" panose="020B0609020204030204" pitchFamily="49" charset="0"/>
                <a:ea typeface="Calibri" panose="020F0502020204030204" pitchFamily="34" charset="0"/>
                <a:cs typeface="Calibri" panose="020F0502020204030204" pitchFamily="34" charset="0"/>
              </a:rPr>
              <a:t>https://github.com/wsphd/datajam2018</a:t>
            </a:r>
            <a:endParaRPr lang="en-US" altLang="en-US" sz="2000" b="1" dirty="0">
              <a:solidFill>
                <a:schemeClr val="tx2"/>
              </a:solidFill>
              <a:latin typeface="Consolas" panose="020B0609020204030204" pitchFamily="49" charset="0"/>
              <a:cs typeface="Consolas" panose="020B0609020204030204" pitchFamily="49" charset="0"/>
            </a:endParaRPr>
          </a:p>
        </p:txBody>
      </p:sp>
      <p:pic>
        <p:nvPicPr>
          <p:cNvPr id="307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7350" y="1524000"/>
            <a:ext cx="280828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75">
                                            <p:txEl>
                                              <p:pRg st="0" end="0"/>
                                            </p:txEl>
                                          </p:spTgt>
                                        </p:tgtEl>
                                        <p:attrNameLst>
                                          <p:attrName>style.visibility</p:attrName>
                                        </p:attrNameLst>
                                      </p:cBhvr>
                                      <p:to>
                                        <p:strVal val="visible"/>
                                      </p:to>
                                    </p:set>
                                    <p:animEffect transition="in" filter="fade">
                                      <p:cBhvr>
                                        <p:cTn id="10" dur="500"/>
                                        <p:tgtEl>
                                          <p:spTgt spid="3075">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75">
                                            <p:txEl>
                                              <p:pRg st="1" end="1"/>
                                            </p:txEl>
                                          </p:spTgt>
                                        </p:tgtEl>
                                        <p:attrNameLst>
                                          <p:attrName>style.visibility</p:attrName>
                                        </p:attrNameLst>
                                      </p:cBhvr>
                                      <p:to>
                                        <p:strVal val="visible"/>
                                      </p:to>
                                    </p:set>
                                    <p:animEffect transition="in" filter="fade">
                                      <p:cBhvr>
                                        <p:cTn id="13" dur="500"/>
                                        <p:tgtEl>
                                          <p:spTgt spid="3075">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75">
                                            <p:txEl>
                                              <p:pRg st="2" end="2"/>
                                            </p:txEl>
                                          </p:spTgt>
                                        </p:tgtEl>
                                        <p:attrNameLst>
                                          <p:attrName>style.visibility</p:attrName>
                                        </p:attrNameLst>
                                      </p:cBhvr>
                                      <p:to>
                                        <p:strVal val="visible"/>
                                      </p:to>
                                    </p:set>
                                    <p:animEffect transition="in" filter="fade">
                                      <p:cBhvr>
                                        <p:cTn id="16" dur="500"/>
                                        <p:tgtEl>
                                          <p:spTgt spid="3075">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75">
                                            <p:txEl>
                                              <p:pRg st="3" end="3"/>
                                            </p:txEl>
                                          </p:spTgt>
                                        </p:tgtEl>
                                        <p:attrNameLst>
                                          <p:attrName>style.visibility</p:attrName>
                                        </p:attrNameLst>
                                      </p:cBhvr>
                                      <p:to>
                                        <p:strVal val="visible"/>
                                      </p:to>
                                    </p:set>
                                    <p:animEffect transition="in" filter="fade">
                                      <p:cBhvr>
                                        <p:cTn id="19" dur="500"/>
                                        <p:tgtEl>
                                          <p:spTgt spid="3075">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076"/>
                                        </p:tgtEl>
                                        <p:attrNameLst>
                                          <p:attrName>style.visibility</p:attrName>
                                        </p:attrNameLst>
                                      </p:cBhvr>
                                      <p:to>
                                        <p:strVal val="visible"/>
                                      </p:to>
                                    </p:set>
                                    <p:animEffect transition="in" filter="fade">
                                      <p:cBhvr>
                                        <p:cTn id="22" dur="500"/>
                                        <p:tgtEl>
                                          <p:spTgt spid="307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077"/>
                                        </p:tgtEl>
                                        <p:attrNameLst>
                                          <p:attrName>style.visibility</p:attrName>
                                        </p:attrNameLst>
                                      </p:cBhvr>
                                      <p:to>
                                        <p:strVal val="visible"/>
                                      </p:to>
                                    </p:set>
                                    <p:animEffect transition="in" filter="fade">
                                      <p:cBhvr>
                                        <p:cTn id="25" dur="500"/>
                                        <p:tgtEl>
                                          <p:spTgt spid="3077"/>
                                        </p:tgtEl>
                                      </p:cBhvr>
                                    </p:animEffect>
                                  </p:childTnLst>
                                </p:cTn>
                              </p:par>
                              <p:par>
                                <p:cTn id="26" presetID="10" presetClass="entr" presetSubtype="0" fill="hold" nodeType="withEffect">
                                  <p:stCondLst>
                                    <p:cond delay="0"/>
                                  </p:stCondLst>
                                  <p:childTnLst>
                                    <p:set>
                                      <p:cBhvr>
                                        <p:cTn id="27" dur="1" fill="hold">
                                          <p:stCondLst>
                                            <p:cond delay="0"/>
                                          </p:stCondLst>
                                        </p:cTn>
                                        <p:tgtEl>
                                          <p:spTgt spid="3078"/>
                                        </p:tgtEl>
                                        <p:attrNameLst>
                                          <p:attrName>style.visibility</p:attrName>
                                        </p:attrNameLst>
                                      </p:cBhvr>
                                      <p:to>
                                        <p:strVal val="visible"/>
                                      </p:to>
                                    </p:set>
                                    <p:animEffect transition="in" filter="fade">
                                      <p:cBhvr>
                                        <p:cTn id="28" dur="500"/>
                                        <p:tgtEl>
                                          <p:spTgt spid="3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5" grpId="0" build="p"/>
      <p:bldP spid="3076" grpId="0"/>
      <p:bldP spid="307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Balance Breadth and Depth</a:t>
            </a:r>
            <a:endParaRPr lang="en-US" dirty="0"/>
          </a:p>
        </p:txBody>
      </p:sp>
      <p:sp>
        <p:nvSpPr>
          <p:cNvPr id="3" name="Content Placeholder 2"/>
          <p:cNvSpPr>
            <a:spLocks noGrp="1"/>
          </p:cNvSpPr>
          <p:nvPr>
            <p:ph idx="1"/>
          </p:nvPr>
        </p:nvSpPr>
        <p:spPr/>
        <p:txBody>
          <a:bodyPr/>
          <a:lstStyle/>
          <a:p>
            <a:r>
              <a:rPr lang="en-US" dirty="0" smtClean="0"/>
              <a:t>R</a:t>
            </a:r>
          </a:p>
          <a:p>
            <a:r>
              <a:rPr lang="en-US" dirty="0" smtClean="0"/>
              <a:t>Python</a:t>
            </a:r>
          </a:p>
          <a:p>
            <a:r>
              <a:rPr lang="en-US" dirty="0" smtClean="0"/>
              <a:t>Julia</a:t>
            </a:r>
          </a:p>
          <a:p>
            <a:r>
              <a:rPr lang="en-US" i="1" dirty="0" smtClean="0"/>
              <a:t>t</a:t>
            </a:r>
            <a:r>
              <a:rPr lang="en-US" dirty="0" smtClean="0"/>
              <a:t>-test for two independent groups, OLS linear regression, k-means clustering (or classification)</a:t>
            </a:r>
          </a:p>
          <a:p>
            <a:r>
              <a:rPr lang="en-US" dirty="0" smtClean="0"/>
              <a:t>LP/convex optimization, GIS/spatial analysis, </a:t>
            </a:r>
            <a:r>
              <a:rPr lang="en-US" dirty="0"/>
              <a:t>network </a:t>
            </a:r>
            <a:r>
              <a:rPr lang="en-US" dirty="0" smtClean="0"/>
              <a:t>analysis, text analysis</a:t>
            </a:r>
          </a:p>
          <a:p>
            <a:endParaRPr lang="en-US" dirty="0"/>
          </a:p>
          <a:p>
            <a:r>
              <a:rPr lang="en-US" dirty="0" smtClean="0"/>
              <a:t>computational thinking</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10</a:t>
            </a:fld>
            <a:endParaRPr lang="en-US" altLang="en-US"/>
          </a:p>
        </p:txBody>
      </p:sp>
    </p:spTree>
    <p:extLst>
      <p:ext uri="{BB962C8B-B14F-4D97-AF65-F5344CB8AC3E}">
        <p14:creationId xmlns:p14="http://schemas.microsoft.com/office/powerpoint/2010/main" val="41276698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Next-Generation Science Standards</a:t>
            </a:r>
            <a:endParaRPr lang="en-US" dirty="0"/>
          </a:p>
        </p:txBody>
      </p:sp>
      <p:sp>
        <p:nvSpPr>
          <p:cNvPr id="3" name="Content Placeholder 2"/>
          <p:cNvSpPr>
            <a:spLocks noGrp="1"/>
          </p:cNvSpPr>
          <p:nvPr>
            <p:ph idx="1"/>
          </p:nvPr>
        </p:nvSpPr>
        <p:spPr>
          <a:xfrm>
            <a:off x="457200" y="1600201"/>
            <a:ext cx="8229600" cy="723442"/>
          </a:xfrm>
        </p:spPr>
        <p:txBody>
          <a:bodyPr/>
          <a:lstStyle/>
          <a:p>
            <a:pPr marL="0" indent="0">
              <a:buNone/>
            </a:pPr>
            <a:r>
              <a:rPr lang="en-US" sz="2000" dirty="0" smtClean="0"/>
              <a:t>There are </a:t>
            </a:r>
            <a:r>
              <a:rPr lang="en-US" sz="2000" i="1" dirty="0" smtClean="0"/>
              <a:t>seven</a:t>
            </a:r>
            <a:r>
              <a:rPr lang="en-US" sz="2000" dirty="0" smtClean="0"/>
              <a:t> “cross-cutting” skills to support </a:t>
            </a:r>
            <a:r>
              <a:rPr lang="en-US" sz="2000" i="1" dirty="0" smtClean="0"/>
              <a:t>four</a:t>
            </a:r>
            <a:r>
              <a:rPr lang="en-US" sz="2000" dirty="0" smtClean="0"/>
              <a:t> core subject domains: Physical </a:t>
            </a:r>
            <a:r>
              <a:rPr lang="en-US" sz="2000" dirty="0"/>
              <a:t>Science, Life Science, Earth and Space Science, and </a:t>
            </a:r>
            <a:r>
              <a:rPr lang="en-US" sz="2000" dirty="0" smtClean="0"/>
              <a:t>Engineering.</a:t>
            </a:r>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11</a:t>
            </a:fld>
            <a:endParaRPr lang="en-US" altLang="en-US"/>
          </a:p>
        </p:txBody>
      </p:sp>
      <p:sp>
        <p:nvSpPr>
          <p:cNvPr id="8" name="Slide Number Placeholder 3"/>
          <p:cNvSpPr txBox="1">
            <a:spLocks/>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CD61FD94-992F-4CB2-AF3E-ECFB9D8DC22A}" type="slidenum">
              <a:rPr lang="en-US" altLang="en-US" smtClean="0"/>
              <a:pPr>
                <a:defRPr/>
              </a:pPr>
              <a:t>11</a:t>
            </a:fld>
            <a:endParaRPr lang="en-US" altLang="en-US"/>
          </a:p>
        </p:txBody>
      </p:sp>
      <p:graphicFrame>
        <p:nvGraphicFramePr>
          <p:cNvPr id="9" name="Table 8"/>
          <p:cNvGraphicFramePr>
            <a:graphicFrameLocks noGrp="1"/>
          </p:cNvGraphicFramePr>
          <p:nvPr>
            <p:extLst>
              <p:ext uri="{D42A27DB-BD31-4B8C-83A1-F6EECF244321}">
                <p14:modId xmlns:p14="http://schemas.microsoft.com/office/powerpoint/2010/main" val="25164445"/>
              </p:ext>
            </p:extLst>
          </p:nvPr>
        </p:nvGraphicFramePr>
        <p:xfrm>
          <a:off x="436418" y="2667000"/>
          <a:ext cx="4125192" cy="3774440"/>
        </p:xfrm>
        <a:graphic>
          <a:graphicData uri="http://schemas.openxmlformats.org/drawingml/2006/table">
            <a:tbl>
              <a:tblPr firstRow="1" bandRow="1">
                <a:tableStyleId>{5940675A-B579-460E-94D1-54222C63F5DA}</a:tableStyleId>
              </a:tblPr>
              <a:tblGrid>
                <a:gridCol w="325582">
                  <a:extLst>
                    <a:ext uri="{9D8B030D-6E8A-4147-A177-3AD203B41FA5}">
                      <a16:colId xmlns:a16="http://schemas.microsoft.com/office/drawing/2014/main" val="895603078"/>
                    </a:ext>
                  </a:extLst>
                </a:gridCol>
                <a:gridCol w="3799610">
                  <a:extLst>
                    <a:ext uri="{9D8B030D-6E8A-4147-A177-3AD203B41FA5}">
                      <a16:colId xmlns:a16="http://schemas.microsoft.com/office/drawing/2014/main" val="358791916"/>
                    </a:ext>
                  </a:extLst>
                </a:gridCol>
              </a:tblGrid>
              <a:tr h="370840">
                <a:tc>
                  <a:txBody>
                    <a:bodyPr/>
                    <a:lstStyle/>
                    <a:p>
                      <a:endParaRPr lang="en-US" dirty="0"/>
                    </a:p>
                  </a:txBody>
                  <a:tcPr/>
                </a:tc>
                <a:tc>
                  <a:txBody>
                    <a:bodyPr/>
                    <a:lstStyle/>
                    <a:p>
                      <a:r>
                        <a:rPr lang="en-US" i="1" dirty="0" smtClean="0"/>
                        <a:t>Cross-cutting</a:t>
                      </a:r>
                      <a:r>
                        <a:rPr lang="en-US" dirty="0" smtClean="0"/>
                        <a:t> skill</a:t>
                      </a:r>
                      <a:endParaRPr lang="en-US" dirty="0"/>
                    </a:p>
                  </a:txBody>
                  <a:tcPr/>
                </a:tc>
                <a:extLst>
                  <a:ext uri="{0D108BD9-81ED-4DB2-BD59-A6C34878D82A}">
                    <a16:rowId xmlns:a16="http://schemas.microsoft.com/office/drawing/2014/main" val="3122374148"/>
                  </a:ext>
                </a:extLst>
              </a:tr>
              <a:tr h="370840">
                <a:tc>
                  <a:txBody>
                    <a:bodyPr/>
                    <a:lstStyle/>
                    <a:p>
                      <a:r>
                        <a:rPr lang="en-US" dirty="0" smtClean="0"/>
                        <a:t>1</a:t>
                      </a:r>
                      <a:endParaRPr lang="en-US" dirty="0"/>
                    </a:p>
                  </a:txBody>
                  <a:tcPr/>
                </a:tc>
                <a:tc>
                  <a:txBody>
                    <a:bodyPr/>
                    <a:lstStyle/>
                    <a:p>
                      <a:r>
                        <a:rPr lang="en-US" dirty="0" smtClean="0"/>
                        <a:t>Patterns</a:t>
                      </a:r>
                    </a:p>
                    <a:p>
                      <a:endParaRPr lang="en-US" dirty="0"/>
                    </a:p>
                  </a:txBody>
                  <a:tcPr/>
                </a:tc>
                <a:extLst>
                  <a:ext uri="{0D108BD9-81ED-4DB2-BD59-A6C34878D82A}">
                    <a16:rowId xmlns:a16="http://schemas.microsoft.com/office/drawing/2014/main" val="2913002989"/>
                  </a:ext>
                </a:extLst>
              </a:tr>
              <a:tr h="370840">
                <a:tc>
                  <a:txBody>
                    <a:bodyPr/>
                    <a:lstStyle/>
                    <a:p>
                      <a:r>
                        <a:rPr lang="en-US" dirty="0" smtClean="0"/>
                        <a:t>2</a:t>
                      </a:r>
                      <a:endParaRPr lang="en-US" dirty="0"/>
                    </a:p>
                  </a:txBody>
                  <a:tcPr/>
                </a:tc>
                <a:tc>
                  <a:txBody>
                    <a:bodyPr/>
                    <a:lstStyle/>
                    <a:p>
                      <a:r>
                        <a:rPr lang="en-US" dirty="0" smtClean="0"/>
                        <a:t>Cause and Effect</a:t>
                      </a:r>
                      <a:endParaRPr lang="en-US" dirty="0"/>
                    </a:p>
                  </a:txBody>
                  <a:tcPr/>
                </a:tc>
                <a:extLst>
                  <a:ext uri="{0D108BD9-81ED-4DB2-BD59-A6C34878D82A}">
                    <a16:rowId xmlns:a16="http://schemas.microsoft.com/office/drawing/2014/main" val="1904339343"/>
                  </a:ext>
                </a:extLst>
              </a:tr>
              <a:tr h="370840">
                <a:tc>
                  <a:txBody>
                    <a:bodyPr/>
                    <a:lstStyle/>
                    <a:p>
                      <a:r>
                        <a:rPr lang="en-US" dirty="0" smtClean="0"/>
                        <a:t>3</a:t>
                      </a:r>
                      <a:endParaRPr lang="en-US" dirty="0"/>
                    </a:p>
                  </a:txBody>
                  <a:tcPr/>
                </a:tc>
                <a:tc>
                  <a:txBody>
                    <a:bodyPr/>
                    <a:lstStyle/>
                    <a:p>
                      <a:r>
                        <a:rPr lang="en-US" dirty="0" smtClean="0"/>
                        <a:t>Scale,</a:t>
                      </a:r>
                      <a:r>
                        <a:rPr lang="en-US" baseline="0" dirty="0" smtClean="0"/>
                        <a:t> Proportion, and Quantity</a:t>
                      </a:r>
                      <a:endParaRPr lang="en-US" dirty="0"/>
                    </a:p>
                  </a:txBody>
                  <a:tcPr/>
                </a:tc>
                <a:extLst>
                  <a:ext uri="{0D108BD9-81ED-4DB2-BD59-A6C34878D82A}">
                    <a16:rowId xmlns:a16="http://schemas.microsoft.com/office/drawing/2014/main" val="166309021"/>
                  </a:ext>
                </a:extLst>
              </a:tr>
              <a:tr h="370840">
                <a:tc>
                  <a:txBody>
                    <a:bodyPr/>
                    <a:lstStyle/>
                    <a:p>
                      <a:r>
                        <a:rPr lang="en-US" dirty="0" smtClean="0"/>
                        <a:t>4</a:t>
                      </a:r>
                      <a:endParaRPr lang="en-US" dirty="0"/>
                    </a:p>
                  </a:txBody>
                  <a:tcPr/>
                </a:tc>
                <a:tc>
                  <a:txBody>
                    <a:bodyPr/>
                    <a:lstStyle/>
                    <a:p>
                      <a:r>
                        <a:rPr lang="en-US" dirty="0" smtClean="0"/>
                        <a:t>Systems and System Models</a:t>
                      </a:r>
                      <a:endParaRPr lang="en-US" dirty="0"/>
                    </a:p>
                  </a:txBody>
                  <a:tcPr/>
                </a:tc>
                <a:extLst>
                  <a:ext uri="{0D108BD9-81ED-4DB2-BD59-A6C34878D82A}">
                    <a16:rowId xmlns:a16="http://schemas.microsoft.com/office/drawing/2014/main" val="3388424581"/>
                  </a:ext>
                </a:extLst>
              </a:tr>
              <a:tr h="370840">
                <a:tc>
                  <a:txBody>
                    <a:bodyPr/>
                    <a:lstStyle/>
                    <a:p>
                      <a:r>
                        <a:rPr lang="en-US" dirty="0" smtClean="0"/>
                        <a:t>5</a:t>
                      </a:r>
                      <a:endParaRPr lang="en-US" dirty="0"/>
                    </a:p>
                  </a:txBody>
                  <a:tcPr/>
                </a:tc>
                <a:tc>
                  <a:txBody>
                    <a:bodyPr/>
                    <a:lstStyle/>
                    <a:p>
                      <a:r>
                        <a:rPr lang="en-US" dirty="0" smtClean="0"/>
                        <a:t>Energy and Matter</a:t>
                      </a:r>
                    </a:p>
                    <a:p>
                      <a:endParaRPr lang="en-US" dirty="0"/>
                    </a:p>
                  </a:txBody>
                  <a:tcPr/>
                </a:tc>
                <a:extLst>
                  <a:ext uri="{0D108BD9-81ED-4DB2-BD59-A6C34878D82A}">
                    <a16:rowId xmlns:a16="http://schemas.microsoft.com/office/drawing/2014/main" val="1844312879"/>
                  </a:ext>
                </a:extLst>
              </a:tr>
              <a:tr h="370840">
                <a:tc>
                  <a:txBody>
                    <a:bodyPr/>
                    <a:lstStyle/>
                    <a:p>
                      <a:r>
                        <a:rPr lang="en-US" dirty="0" smtClean="0"/>
                        <a:t>6</a:t>
                      </a:r>
                      <a:endParaRPr lang="en-US" dirty="0"/>
                    </a:p>
                  </a:txBody>
                  <a:tcPr/>
                </a:tc>
                <a:tc>
                  <a:txBody>
                    <a:bodyPr/>
                    <a:lstStyle/>
                    <a:p>
                      <a:r>
                        <a:rPr lang="en-US" dirty="0" smtClean="0"/>
                        <a:t>Structure and Function</a:t>
                      </a:r>
                    </a:p>
                    <a:p>
                      <a:endParaRPr lang="en-US" dirty="0"/>
                    </a:p>
                  </a:txBody>
                  <a:tcPr/>
                </a:tc>
                <a:extLst>
                  <a:ext uri="{0D108BD9-81ED-4DB2-BD59-A6C34878D82A}">
                    <a16:rowId xmlns:a16="http://schemas.microsoft.com/office/drawing/2014/main" val="2762189749"/>
                  </a:ext>
                </a:extLst>
              </a:tr>
              <a:tr h="370840">
                <a:tc>
                  <a:txBody>
                    <a:bodyPr/>
                    <a:lstStyle/>
                    <a:p>
                      <a:r>
                        <a:rPr lang="en-US" dirty="0" smtClean="0"/>
                        <a:t>7</a:t>
                      </a:r>
                      <a:endParaRPr lang="en-US" dirty="0"/>
                    </a:p>
                  </a:txBody>
                  <a:tcPr/>
                </a:tc>
                <a:tc>
                  <a:txBody>
                    <a:bodyPr/>
                    <a:lstStyle/>
                    <a:p>
                      <a:r>
                        <a:rPr lang="en-US" dirty="0" smtClean="0"/>
                        <a:t>Stability and Change</a:t>
                      </a:r>
                      <a:endParaRPr lang="en-US" dirty="0"/>
                    </a:p>
                  </a:txBody>
                  <a:tcPr/>
                </a:tc>
                <a:extLst>
                  <a:ext uri="{0D108BD9-81ED-4DB2-BD59-A6C34878D82A}">
                    <a16:rowId xmlns:a16="http://schemas.microsoft.com/office/drawing/2014/main" val="2987923527"/>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541884844"/>
              </p:ext>
            </p:extLst>
          </p:nvPr>
        </p:nvGraphicFramePr>
        <p:xfrm>
          <a:off x="4578927" y="2667000"/>
          <a:ext cx="4125191" cy="3774440"/>
        </p:xfrm>
        <a:graphic>
          <a:graphicData uri="http://schemas.openxmlformats.org/drawingml/2006/table">
            <a:tbl>
              <a:tblPr firstRow="1" bandRow="1">
                <a:tableStyleId>{5940675A-B579-460E-94D1-54222C63F5DA}</a:tableStyleId>
              </a:tblPr>
              <a:tblGrid>
                <a:gridCol w="4125191">
                  <a:extLst>
                    <a:ext uri="{9D8B030D-6E8A-4147-A177-3AD203B41FA5}">
                      <a16:colId xmlns:a16="http://schemas.microsoft.com/office/drawing/2014/main" val="1063865224"/>
                    </a:ext>
                  </a:extLst>
                </a:gridCol>
              </a:tblGrid>
              <a:tr h="370840">
                <a:tc>
                  <a:txBody>
                    <a:bodyPr/>
                    <a:lstStyle/>
                    <a:p>
                      <a:r>
                        <a:rPr lang="en-US" i="1" dirty="0" smtClean="0"/>
                        <a:t>Data Science </a:t>
                      </a:r>
                      <a:r>
                        <a:rPr lang="en-US" dirty="0" smtClean="0"/>
                        <a:t>analogue</a:t>
                      </a:r>
                      <a:endParaRPr lang="en-US" dirty="0"/>
                    </a:p>
                  </a:txBody>
                  <a:tcPr/>
                </a:tc>
                <a:extLst>
                  <a:ext uri="{0D108BD9-81ED-4DB2-BD59-A6C34878D82A}">
                    <a16:rowId xmlns:a16="http://schemas.microsoft.com/office/drawing/2014/main" val="611594211"/>
                  </a:ext>
                </a:extLst>
              </a:tr>
              <a:tr h="370840">
                <a:tc>
                  <a:txBody>
                    <a:bodyPr/>
                    <a:lstStyle/>
                    <a:p>
                      <a:r>
                        <a:rPr lang="en-US" dirty="0" smtClean="0"/>
                        <a:t>Observations, Variables, and Pattern Matching</a:t>
                      </a:r>
                      <a:endParaRPr lang="en-US" dirty="0"/>
                    </a:p>
                  </a:txBody>
                  <a:tcPr/>
                </a:tc>
                <a:extLst>
                  <a:ext uri="{0D108BD9-81ED-4DB2-BD59-A6C34878D82A}">
                    <a16:rowId xmlns:a16="http://schemas.microsoft.com/office/drawing/2014/main" val="2450213864"/>
                  </a:ext>
                </a:extLst>
              </a:tr>
              <a:tr h="370840">
                <a:tc>
                  <a:txBody>
                    <a:bodyPr/>
                    <a:lstStyle/>
                    <a:p>
                      <a:r>
                        <a:rPr lang="en-US" dirty="0" smtClean="0"/>
                        <a:t>Causality</a:t>
                      </a:r>
                      <a:endParaRPr lang="en-US" dirty="0"/>
                    </a:p>
                  </a:txBody>
                  <a:tcPr/>
                </a:tc>
                <a:extLst>
                  <a:ext uri="{0D108BD9-81ED-4DB2-BD59-A6C34878D82A}">
                    <a16:rowId xmlns:a16="http://schemas.microsoft.com/office/drawing/2014/main" val="3156924815"/>
                  </a:ext>
                </a:extLst>
              </a:tr>
              <a:tr h="370840">
                <a:tc>
                  <a:txBody>
                    <a:bodyPr/>
                    <a:lstStyle/>
                    <a:p>
                      <a:r>
                        <a:rPr lang="en-US" dirty="0" smtClean="0"/>
                        <a:t>Measure Theory</a:t>
                      </a:r>
                      <a:endParaRPr lang="en-US" dirty="0"/>
                    </a:p>
                  </a:txBody>
                  <a:tcPr/>
                </a:tc>
                <a:extLst>
                  <a:ext uri="{0D108BD9-81ED-4DB2-BD59-A6C34878D82A}">
                    <a16:rowId xmlns:a16="http://schemas.microsoft.com/office/drawing/2014/main" val="832588684"/>
                  </a:ext>
                </a:extLst>
              </a:tr>
              <a:tr h="370840">
                <a:tc>
                  <a:txBody>
                    <a:bodyPr/>
                    <a:lstStyle/>
                    <a:p>
                      <a:r>
                        <a:rPr lang="en-US" dirty="0" smtClean="0"/>
                        <a:t>Model Building</a:t>
                      </a:r>
                      <a:endParaRPr lang="en-US" dirty="0"/>
                    </a:p>
                  </a:txBody>
                  <a:tcPr/>
                </a:tc>
                <a:extLst>
                  <a:ext uri="{0D108BD9-81ED-4DB2-BD59-A6C34878D82A}">
                    <a16:rowId xmlns:a16="http://schemas.microsoft.com/office/drawing/2014/main" val="819483552"/>
                  </a:ext>
                </a:extLst>
              </a:tr>
              <a:tr h="370840">
                <a:tc>
                  <a:txBody>
                    <a:bodyPr/>
                    <a:lstStyle/>
                    <a:p>
                      <a:r>
                        <a:rPr lang="en-US" dirty="0" smtClean="0"/>
                        <a:t>Systems Dynamics, Moments,</a:t>
                      </a:r>
                      <a:r>
                        <a:rPr lang="en-US" baseline="0" dirty="0" smtClean="0"/>
                        <a:t> and Entropy</a:t>
                      </a:r>
                      <a:endParaRPr lang="en-US" dirty="0"/>
                    </a:p>
                  </a:txBody>
                  <a:tcPr/>
                </a:tc>
                <a:extLst>
                  <a:ext uri="{0D108BD9-81ED-4DB2-BD59-A6C34878D82A}">
                    <a16:rowId xmlns:a16="http://schemas.microsoft.com/office/drawing/2014/main" val="2671137952"/>
                  </a:ext>
                </a:extLst>
              </a:tr>
              <a:tr h="370840">
                <a:tc>
                  <a:txBody>
                    <a:bodyPr/>
                    <a:lstStyle/>
                    <a:p>
                      <a:r>
                        <a:rPr lang="en-US" dirty="0" smtClean="0"/>
                        <a:t>Hierarchical, Structural, and Latent Variable Analysis</a:t>
                      </a:r>
                      <a:endParaRPr lang="en-US" dirty="0"/>
                    </a:p>
                  </a:txBody>
                  <a:tcPr/>
                </a:tc>
                <a:extLst>
                  <a:ext uri="{0D108BD9-81ED-4DB2-BD59-A6C34878D82A}">
                    <a16:rowId xmlns:a16="http://schemas.microsoft.com/office/drawing/2014/main" val="4189872669"/>
                  </a:ext>
                </a:extLst>
              </a:tr>
              <a:tr h="370840">
                <a:tc>
                  <a:txBody>
                    <a:bodyPr/>
                    <a:lstStyle/>
                    <a:p>
                      <a:r>
                        <a:rPr lang="en-US" dirty="0" smtClean="0"/>
                        <a:t>Variation, Complexity, and Interactions</a:t>
                      </a:r>
                      <a:endParaRPr lang="en-US" dirty="0"/>
                    </a:p>
                  </a:txBody>
                  <a:tcPr/>
                </a:tc>
                <a:extLst>
                  <a:ext uri="{0D108BD9-81ED-4DB2-BD59-A6C34878D82A}">
                    <a16:rowId xmlns:a16="http://schemas.microsoft.com/office/drawing/2014/main" val="3181982486"/>
                  </a:ext>
                </a:extLst>
              </a:tr>
            </a:tbl>
          </a:graphicData>
        </a:graphic>
      </p:graphicFrame>
    </p:spTree>
    <p:extLst>
      <p:ext uri="{BB962C8B-B14F-4D97-AF65-F5344CB8AC3E}">
        <p14:creationId xmlns:p14="http://schemas.microsoft.com/office/powerpoint/2010/main" val="219488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12</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1811026885"/>
              </p:ext>
            </p:extLst>
          </p:nvPr>
        </p:nvGraphicFramePr>
        <p:xfrm>
          <a:off x="436418" y="2667000"/>
          <a:ext cx="4125192" cy="3774440"/>
        </p:xfrm>
        <a:graphic>
          <a:graphicData uri="http://schemas.openxmlformats.org/drawingml/2006/table">
            <a:tbl>
              <a:tblPr firstRow="1" bandRow="1">
                <a:tableStyleId>{5940675A-B579-460E-94D1-54222C63F5DA}</a:tableStyleId>
              </a:tblPr>
              <a:tblGrid>
                <a:gridCol w="325582">
                  <a:extLst>
                    <a:ext uri="{9D8B030D-6E8A-4147-A177-3AD203B41FA5}">
                      <a16:colId xmlns:a16="http://schemas.microsoft.com/office/drawing/2014/main" val="895603078"/>
                    </a:ext>
                  </a:extLst>
                </a:gridCol>
                <a:gridCol w="3799610">
                  <a:extLst>
                    <a:ext uri="{9D8B030D-6E8A-4147-A177-3AD203B41FA5}">
                      <a16:colId xmlns:a16="http://schemas.microsoft.com/office/drawing/2014/main" val="358791916"/>
                    </a:ext>
                  </a:extLst>
                </a:gridCol>
              </a:tblGrid>
              <a:tr h="370840">
                <a:tc>
                  <a:txBody>
                    <a:bodyPr/>
                    <a:lstStyle/>
                    <a:p>
                      <a:endParaRPr lang="en-US" dirty="0"/>
                    </a:p>
                  </a:txBody>
                  <a:tcPr/>
                </a:tc>
                <a:tc>
                  <a:txBody>
                    <a:bodyPr/>
                    <a:lstStyle/>
                    <a:p>
                      <a:r>
                        <a:rPr lang="en-US" i="1" dirty="0" smtClean="0"/>
                        <a:t>Cross-cutting</a:t>
                      </a:r>
                      <a:r>
                        <a:rPr lang="en-US" dirty="0" smtClean="0"/>
                        <a:t> skill</a:t>
                      </a:r>
                      <a:endParaRPr lang="en-US" dirty="0"/>
                    </a:p>
                  </a:txBody>
                  <a:tcPr/>
                </a:tc>
                <a:extLst>
                  <a:ext uri="{0D108BD9-81ED-4DB2-BD59-A6C34878D82A}">
                    <a16:rowId xmlns:a16="http://schemas.microsoft.com/office/drawing/2014/main" val="3122374148"/>
                  </a:ext>
                </a:extLst>
              </a:tr>
              <a:tr h="370840">
                <a:tc>
                  <a:txBody>
                    <a:bodyPr/>
                    <a:lstStyle/>
                    <a:p>
                      <a:r>
                        <a:rPr lang="en-US" dirty="0" smtClean="0"/>
                        <a:t>1</a:t>
                      </a:r>
                      <a:endParaRPr lang="en-US" dirty="0"/>
                    </a:p>
                  </a:txBody>
                  <a:tcPr/>
                </a:tc>
                <a:tc>
                  <a:txBody>
                    <a:bodyPr/>
                    <a:lstStyle/>
                    <a:p>
                      <a:r>
                        <a:rPr lang="en-US" dirty="0" smtClean="0"/>
                        <a:t>Patterns</a:t>
                      </a:r>
                    </a:p>
                    <a:p>
                      <a:endParaRPr lang="en-US" dirty="0"/>
                    </a:p>
                  </a:txBody>
                  <a:tcPr/>
                </a:tc>
                <a:extLst>
                  <a:ext uri="{0D108BD9-81ED-4DB2-BD59-A6C34878D82A}">
                    <a16:rowId xmlns:a16="http://schemas.microsoft.com/office/drawing/2014/main" val="2913002989"/>
                  </a:ext>
                </a:extLst>
              </a:tr>
              <a:tr h="370840">
                <a:tc>
                  <a:txBody>
                    <a:bodyPr/>
                    <a:lstStyle/>
                    <a:p>
                      <a:r>
                        <a:rPr lang="en-US" dirty="0" smtClean="0"/>
                        <a:t>2</a:t>
                      </a:r>
                      <a:endParaRPr lang="en-US" dirty="0"/>
                    </a:p>
                  </a:txBody>
                  <a:tcPr/>
                </a:tc>
                <a:tc>
                  <a:txBody>
                    <a:bodyPr/>
                    <a:lstStyle/>
                    <a:p>
                      <a:r>
                        <a:rPr lang="en-US" dirty="0" smtClean="0"/>
                        <a:t>Cause and Effect</a:t>
                      </a:r>
                      <a:endParaRPr lang="en-US" dirty="0"/>
                    </a:p>
                  </a:txBody>
                  <a:tcPr/>
                </a:tc>
                <a:extLst>
                  <a:ext uri="{0D108BD9-81ED-4DB2-BD59-A6C34878D82A}">
                    <a16:rowId xmlns:a16="http://schemas.microsoft.com/office/drawing/2014/main" val="1904339343"/>
                  </a:ext>
                </a:extLst>
              </a:tr>
              <a:tr h="370840">
                <a:tc>
                  <a:txBody>
                    <a:bodyPr/>
                    <a:lstStyle/>
                    <a:p>
                      <a:r>
                        <a:rPr lang="en-US" dirty="0" smtClean="0"/>
                        <a:t>3</a:t>
                      </a:r>
                      <a:endParaRPr lang="en-US" dirty="0"/>
                    </a:p>
                  </a:txBody>
                  <a:tcPr/>
                </a:tc>
                <a:tc>
                  <a:txBody>
                    <a:bodyPr/>
                    <a:lstStyle/>
                    <a:p>
                      <a:r>
                        <a:rPr lang="en-US" dirty="0" smtClean="0"/>
                        <a:t>Scale,</a:t>
                      </a:r>
                      <a:r>
                        <a:rPr lang="en-US" baseline="0" dirty="0" smtClean="0"/>
                        <a:t> Proportion, and Quantity</a:t>
                      </a:r>
                      <a:endParaRPr lang="en-US" dirty="0"/>
                    </a:p>
                  </a:txBody>
                  <a:tcPr/>
                </a:tc>
                <a:extLst>
                  <a:ext uri="{0D108BD9-81ED-4DB2-BD59-A6C34878D82A}">
                    <a16:rowId xmlns:a16="http://schemas.microsoft.com/office/drawing/2014/main" val="166309021"/>
                  </a:ext>
                </a:extLst>
              </a:tr>
              <a:tr h="370840">
                <a:tc>
                  <a:txBody>
                    <a:bodyPr/>
                    <a:lstStyle/>
                    <a:p>
                      <a:r>
                        <a:rPr lang="en-US" dirty="0" smtClean="0"/>
                        <a:t>4</a:t>
                      </a:r>
                      <a:endParaRPr lang="en-US" dirty="0"/>
                    </a:p>
                  </a:txBody>
                  <a:tcPr/>
                </a:tc>
                <a:tc>
                  <a:txBody>
                    <a:bodyPr/>
                    <a:lstStyle/>
                    <a:p>
                      <a:r>
                        <a:rPr lang="en-US" dirty="0" smtClean="0"/>
                        <a:t>Systems and System Models</a:t>
                      </a:r>
                      <a:endParaRPr lang="en-US" dirty="0"/>
                    </a:p>
                  </a:txBody>
                  <a:tcPr/>
                </a:tc>
                <a:extLst>
                  <a:ext uri="{0D108BD9-81ED-4DB2-BD59-A6C34878D82A}">
                    <a16:rowId xmlns:a16="http://schemas.microsoft.com/office/drawing/2014/main" val="3388424581"/>
                  </a:ext>
                </a:extLst>
              </a:tr>
              <a:tr h="370840">
                <a:tc>
                  <a:txBody>
                    <a:bodyPr/>
                    <a:lstStyle/>
                    <a:p>
                      <a:r>
                        <a:rPr lang="en-US" dirty="0" smtClean="0"/>
                        <a:t>5</a:t>
                      </a:r>
                      <a:endParaRPr lang="en-US" dirty="0"/>
                    </a:p>
                  </a:txBody>
                  <a:tcPr/>
                </a:tc>
                <a:tc>
                  <a:txBody>
                    <a:bodyPr/>
                    <a:lstStyle/>
                    <a:p>
                      <a:r>
                        <a:rPr lang="en-US" dirty="0" smtClean="0"/>
                        <a:t>Energy and Matter</a:t>
                      </a:r>
                    </a:p>
                    <a:p>
                      <a:endParaRPr lang="en-US" dirty="0"/>
                    </a:p>
                  </a:txBody>
                  <a:tcPr/>
                </a:tc>
                <a:extLst>
                  <a:ext uri="{0D108BD9-81ED-4DB2-BD59-A6C34878D82A}">
                    <a16:rowId xmlns:a16="http://schemas.microsoft.com/office/drawing/2014/main" val="1844312879"/>
                  </a:ext>
                </a:extLst>
              </a:tr>
              <a:tr h="370840">
                <a:tc>
                  <a:txBody>
                    <a:bodyPr/>
                    <a:lstStyle/>
                    <a:p>
                      <a:r>
                        <a:rPr lang="en-US" dirty="0" smtClean="0"/>
                        <a:t>6</a:t>
                      </a:r>
                      <a:endParaRPr lang="en-US" dirty="0"/>
                    </a:p>
                  </a:txBody>
                  <a:tcPr/>
                </a:tc>
                <a:tc>
                  <a:txBody>
                    <a:bodyPr/>
                    <a:lstStyle/>
                    <a:p>
                      <a:r>
                        <a:rPr lang="en-US" dirty="0" smtClean="0"/>
                        <a:t>Structure and Function</a:t>
                      </a:r>
                    </a:p>
                    <a:p>
                      <a:endParaRPr lang="en-US" dirty="0"/>
                    </a:p>
                  </a:txBody>
                  <a:tcPr/>
                </a:tc>
                <a:extLst>
                  <a:ext uri="{0D108BD9-81ED-4DB2-BD59-A6C34878D82A}">
                    <a16:rowId xmlns:a16="http://schemas.microsoft.com/office/drawing/2014/main" val="2762189749"/>
                  </a:ext>
                </a:extLst>
              </a:tr>
              <a:tr h="370840">
                <a:tc>
                  <a:txBody>
                    <a:bodyPr/>
                    <a:lstStyle/>
                    <a:p>
                      <a:r>
                        <a:rPr lang="en-US" dirty="0" smtClean="0"/>
                        <a:t>7</a:t>
                      </a:r>
                      <a:endParaRPr lang="en-US" dirty="0"/>
                    </a:p>
                  </a:txBody>
                  <a:tcPr/>
                </a:tc>
                <a:tc>
                  <a:txBody>
                    <a:bodyPr/>
                    <a:lstStyle/>
                    <a:p>
                      <a:r>
                        <a:rPr lang="en-US" dirty="0" smtClean="0"/>
                        <a:t>Stability and Change</a:t>
                      </a:r>
                      <a:endParaRPr lang="en-US" dirty="0"/>
                    </a:p>
                  </a:txBody>
                  <a:tcPr/>
                </a:tc>
                <a:extLst>
                  <a:ext uri="{0D108BD9-81ED-4DB2-BD59-A6C34878D82A}">
                    <a16:rowId xmlns:a16="http://schemas.microsoft.com/office/drawing/2014/main" val="298792352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819093308"/>
              </p:ext>
            </p:extLst>
          </p:nvPr>
        </p:nvGraphicFramePr>
        <p:xfrm>
          <a:off x="4578927" y="2667000"/>
          <a:ext cx="4125191" cy="3774440"/>
        </p:xfrm>
        <a:graphic>
          <a:graphicData uri="http://schemas.openxmlformats.org/drawingml/2006/table">
            <a:tbl>
              <a:tblPr firstRow="1" bandRow="1">
                <a:tableStyleId>{5940675A-B579-460E-94D1-54222C63F5DA}</a:tableStyleId>
              </a:tblPr>
              <a:tblGrid>
                <a:gridCol w="4125191">
                  <a:extLst>
                    <a:ext uri="{9D8B030D-6E8A-4147-A177-3AD203B41FA5}">
                      <a16:colId xmlns:a16="http://schemas.microsoft.com/office/drawing/2014/main" val="1063865224"/>
                    </a:ext>
                  </a:extLst>
                </a:gridCol>
              </a:tblGrid>
              <a:tr h="370840">
                <a:tc>
                  <a:txBody>
                    <a:bodyPr/>
                    <a:lstStyle/>
                    <a:p>
                      <a:r>
                        <a:rPr lang="en-US" i="1" dirty="0" smtClean="0"/>
                        <a:t>Data Science </a:t>
                      </a:r>
                      <a:r>
                        <a:rPr lang="en-US" dirty="0" smtClean="0"/>
                        <a:t>analogue</a:t>
                      </a:r>
                      <a:endParaRPr lang="en-US" dirty="0"/>
                    </a:p>
                  </a:txBody>
                  <a:tcPr/>
                </a:tc>
                <a:extLst>
                  <a:ext uri="{0D108BD9-81ED-4DB2-BD59-A6C34878D82A}">
                    <a16:rowId xmlns:a16="http://schemas.microsoft.com/office/drawing/2014/main" val="611594211"/>
                  </a:ext>
                </a:extLst>
              </a:tr>
              <a:tr h="370840">
                <a:tc>
                  <a:txBody>
                    <a:bodyPr/>
                    <a:lstStyle/>
                    <a:p>
                      <a:r>
                        <a:rPr lang="en-US" dirty="0" smtClean="0"/>
                        <a:t>Observations, Variables, and Pattern Matching</a:t>
                      </a:r>
                      <a:endParaRPr lang="en-US" dirty="0"/>
                    </a:p>
                  </a:txBody>
                  <a:tcPr/>
                </a:tc>
                <a:extLst>
                  <a:ext uri="{0D108BD9-81ED-4DB2-BD59-A6C34878D82A}">
                    <a16:rowId xmlns:a16="http://schemas.microsoft.com/office/drawing/2014/main" val="2450213864"/>
                  </a:ext>
                </a:extLst>
              </a:tr>
              <a:tr h="370840">
                <a:tc>
                  <a:txBody>
                    <a:bodyPr/>
                    <a:lstStyle/>
                    <a:p>
                      <a:r>
                        <a:rPr lang="en-US" dirty="0" smtClean="0"/>
                        <a:t>Causality</a:t>
                      </a:r>
                      <a:endParaRPr lang="en-US" dirty="0"/>
                    </a:p>
                  </a:txBody>
                  <a:tcPr/>
                </a:tc>
                <a:extLst>
                  <a:ext uri="{0D108BD9-81ED-4DB2-BD59-A6C34878D82A}">
                    <a16:rowId xmlns:a16="http://schemas.microsoft.com/office/drawing/2014/main" val="3156924815"/>
                  </a:ext>
                </a:extLst>
              </a:tr>
              <a:tr h="370840">
                <a:tc>
                  <a:txBody>
                    <a:bodyPr/>
                    <a:lstStyle/>
                    <a:p>
                      <a:r>
                        <a:rPr lang="en-US" dirty="0" smtClean="0"/>
                        <a:t>Measure Theory</a:t>
                      </a:r>
                      <a:endParaRPr lang="en-US" dirty="0"/>
                    </a:p>
                  </a:txBody>
                  <a:tcPr/>
                </a:tc>
                <a:extLst>
                  <a:ext uri="{0D108BD9-81ED-4DB2-BD59-A6C34878D82A}">
                    <a16:rowId xmlns:a16="http://schemas.microsoft.com/office/drawing/2014/main" val="832588684"/>
                  </a:ext>
                </a:extLst>
              </a:tr>
              <a:tr h="370840">
                <a:tc>
                  <a:txBody>
                    <a:bodyPr/>
                    <a:lstStyle/>
                    <a:p>
                      <a:r>
                        <a:rPr lang="en-US" dirty="0" smtClean="0"/>
                        <a:t>Model Building</a:t>
                      </a:r>
                      <a:endParaRPr lang="en-US" dirty="0"/>
                    </a:p>
                  </a:txBody>
                  <a:tcPr/>
                </a:tc>
                <a:extLst>
                  <a:ext uri="{0D108BD9-81ED-4DB2-BD59-A6C34878D82A}">
                    <a16:rowId xmlns:a16="http://schemas.microsoft.com/office/drawing/2014/main" val="819483552"/>
                  </a:ext>
                </a:extLst>
              </a:tr>
              <a:tr h="370840">
                <a:tc>
                  <a:txBody>
                    <a:bodyPr/>
                    <a:lstStyle/>
                    <a:p>
                      <a:r>
                        <a:rPr lang="en-US" dirty="0" smtClean="0"/>
                        <a:t>Systems Dynamics, Moments,</a:t>
                      </a:r>
                      <a:r>
                        <a:rPr lang="en-US" baseline="0" dirty="0" smtClean="0"/>
                        <a:t> and Entropy</a:t>
                      </a:r>
                      <a:endParaRPr lang="en-US" dirty="0"/>
                    </a:p>
                  </a:txBody>
                  <a:tcPr/>
                </a:tc>
                <a:extLst>
                  <a:ext uri="{0D108BD9-81ED-4DB2-BD59-A6C34878D82A}">
                    <a16:rowId xmlns:a16="http://schemas.microsoft.com/office/drawing/2014/main" val="2671137952"/>
                  </a:ext>
                </a:extLst>
              </a:tr>
              <a:tr h="370840">
                <a:tc>
                  <a:txBody>
                    <a:bodyPr/>
                    <a:lstStyle/>
                    <a:p>
                      <a:r>
                        <a:rPr lang="en-US" dirty="0" smtClean="0"/>
                        <a:t>Hierarchical, Structural, and Latent Variable Analysis</a:t>
                      </a:r>
                      <a:endParaRPr lang="en-US" dirty="0"/>
                    </a:p>
                  </a:txBody>
                  <a:tcPr/>
                </a:tc>
                <a:extLst>
                  <a:ext uri="{0D108BD9-81ED-4DB2-BD59-A6C34878D82A}">
                    <a16:rowId xmlns:a16="http://schemas.microsoft.com/office/drawing/2014/main" val="4189872669"/>
                  </a:ext>
                </a:extLst>
              </a:tr>
              <a:tr h="370840">
                <a:tc>
                  <a:txBody>
                    <a:bodyPr/>
                    <a:lstStyle/>
                    <a:p>
                      <a:r>
                        <a:rPr lang="en-US" dirty="0" smtClean="0"/>
                        <a:t>Variation, Complexity, and Interactions</a:t>
                      </a:r>
                      <a:endParaRPr lang="en-US" dirty="0"/>
                    </a:p>
                  </a:txBody>
                  <a:tcPr/>
                </a:tc>
                <a:extLst>
                  <a:ext uri="{0D108BD9-81ED-4DB2-BD59-A6C34878D82A}">
                    <a16:rowId xmlns:a16="http://schemas.microsoft.com/office/drawing/2014/main" val="3181982486"/>
                  </a:ext>
                </a:extLst>
              </a:tr>
            </a:tbl>
          </a:graphicData>
        </a:graphic>
      </p:graphicFrame>
    </p:spTree>
    <p:extLst>
      <p:ext uri="{BB962C8B-B14F-4D97-AF65-F5344CB8AC3E}">
        <p14:creationId xmlns:p14="http://schemas.microsoft.com/office/powerpoint/2010/main" val="3554966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13</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980793194"/>
              </p:ext>
            </p:extLst>
          </p:nvPr>
        </p:nvGraphicFramePr>
        <p:xfrm>
          <a:off x="436418" y="2667000"/>
          <a:ext cx="4125191" cy="3774440"/>
        </p:xfrm>
        <a:graphic>
          <a:graphicData uri="http://schemas.openxmlformats.org/drawingml/2006/table">
            <a:tbl>
              <a:tblPr firstRow="1" bandRow="1">
                <a:tableStyleId>{5940675A-B579-460E-94D1-54222C63F5DA}</a:tableStyleId>
              </a:tblPr>
              <a:tblGrid>
                <a:gridCol w="4125191">
                  <a:extLst>
                    <a:ext uri="{9D8B030D-6E8A-4147-A177-3AD203B41FA5}">
                      <a16:colId xmlns:a16="http://schemas.microsoft.com/office/drawing/2014/main" val="864653620"/>
                    </a:ext>
                  </a:extLst>
                </a:gridCol>
              </a:tblGrid>
              <a:tr h="370840">
                <a:tc>
                  <a:txBody>
                    <a:bodyPr/>
                    <a:lstStyle/>
                    <a:p>
                      <a:r>
                        <a:rPr lang="en-US" i="1" dirty="0" smtClean="0"/>
                        <a:t>Data Science </a:t>
                      </a:r>
                      <a:r>
                        <a:rPr lang="en-US" dirty="0" smtClean="0"/>
                        <a:t>analogue</a:t>
                      </a:r>
                      <a:endParaRPr lang="en-US" dirty="0"/>
                    </a:p>
                  </a:txBody>
                  <a:tcPr/>
                </a:tc>
                <a:extLst>
                  <a:ext uri="{0D108BD9-81ED-4DB2-BD59-A6C34878D82A}">
                    <a16:rowId xmlns:a16="http://schemas.microsoft.com/office/drawing/2014/main" val="3122374148"/>
                  </a:ext>
                </a:extLst>
              </a:tr>
              <a:tr h="370840">
                <a:tc>
                  <a:txBody>
                    <a:bodyPr/>
                    <a:lstStyle/>
                    <a:p>
                      <a:r>
                        <a:rPr lang="en-US" dirty="0" smtClean="0"/>
                        <a:t>Observations, Variables, and Pattern Matching</a:t>
                      </a:r>
                      <a:endParaRPr lang="en-US" dirty="0"/>
                    </a:p>
                  </a:txBody>
                  <a:tcPr/>
                </a:tc>
                <a:extLst>
                  <a:ext uri="{0D108BD9-81ED-4DB2-BD59-A6C34878D82A}">
                    <a16:rowId xmlns:a16="http://schemas.microsoft.com/office/drawing/2014/main" val="2913002989"/>
                  </a:ext>
                </a:extLst>
              </a:tr>
              <a:tr h="370840">
                <a:tc>
                  <a:txBody>
                    <a:bodyPr/>
                    <a:lstStyle/>
                    <a:p>
                      <a:r>
                        <a:rPr lang="en-US" dirty="0" smtClean="0"/>
                        <a:t>Causality</a:t>
                      </a:r>
                      <a:endParaRPr lang="en-US" dirty="0"/>
                    </a:p>
                  </a:txBody>
                  <a:tcPr/>
                </a:tc>
                <a:extLst>
                  <a:ext uri="{0D108BD9-81ED-4DB2-BD59-A6C34878D82A}">
                    <a16:rowId xmlns:a16="http://schemas.microsoft.com/office/drawing/2014/main" val="1904339343"/>
                  </a:ext>
                </a:extLst>
              </a:tr>
              <a:tr h="370840">
                <a:tc>
                  <a:txBody>
                    <a:bodyPr/>
                    <a:lstStyle/>
                    <a:p>
                      <a:r>
                        <a:rPr lang="en-US" dirty="0" smtClean="0"/>
                        <a:t>Measure Theory</a:t>
                      </a:r>
                      <a:endParaRPr lang="en-US" dirty="0"/>
                    </a:p>
                  </a:txBody>
                  <a:tcPr/>
                </a:tc>
                <a:extLst>
                  <a:ext uri="{0D108BD9-81ED-4DB2-BD59-A6C34878D82A}">
                    <a16:rowId xmlns:a16="http://schemas.microsoft.com/office/drawing/2014/main" val="166309021"/>
                  </a:ext>
                </a:extLst>
              </a:tr>
              <a:tr h="370840">
                <a:tc>
                  <a:txBody>
                    <a:bodyPr/>
                    <a:lstStyle/>
                    <a:p>
                      <a:r>
                        <a:rPr lang="en-US" dirty="0" smtClean="0"/>
                        <a:t>Model Building</a:t>
                      </a:r>
                      <a:endParaRPr lang="en-US" dirty="0"/>
                    </a:p>
                  </a:txBody>
                  <a:tcPr/>
                </a:tc>
                <a:extLst>
                  <a:ext uri="{0D108BD9-81ED-4DB2-BD59-A6C34878D82A}">
                    <a16:rowId xmlns:a16="http://schemas.microsoft.com/office/drawing/2014/main" val="3388424581"/>
                  </a:ext>
                </a:extLst>
              </a:tr>
              <a:tr h="370840">
                <a:tc>
                  <a:txBody>
                    <a:bodyPr/>
                    <a:lstStyle/>
                    <a:p>
                      <a:r>
                        <a:rPr lang="en-US" dirty="0" smtClean="0"/>
                        <a:t>Systems Dynamics, Moments,</a:t>
                      </a:r>
                      <a:r>
                        <a:rPr lang="en-US" baseline="0" dirty="0" smtClean="0"/>
                        <a:t> and Entropy</a:t>
                      </a:r>
                      <a:endParaRPr lang="en-US" dirty="0"/>
                    </a:p>
                  </a:txBody>
                  <a:tcPr/>
                </a:tc>
                <a:extLst>
                  <a:ext uri="{0D108BD9-81ED-4DB2-BD59-A6C34878D82A}">
                    <a16:rowId xmlns:a16="http://schemas.microsoft.com/office/drawing/2014/main" val="1844312879"/>
                  </a:ext>
                </a:extLst>
              </a:tr>
              <a:tr h="370840">
                <a:tc>
                  <a:txBody>
                    <a:bodyPr/>
                    <a:lstStyle/>
                    <a:p>
                      <a:r>
                        <a:rPr lang="en-US" dirty="0" smtClean="0"/>
                        <a:t>Hierarchical, Structural, and Latent Variable Analysis</a:t>
                      </a:r>
                      <a:endParaRPr lang="en-US" dirty="0"/>
                    </a:p>
                  </a:txBody>
                  <a:tcPr/>
                </a:tc>
                <a:extLst>
                  <a:ext uri="{0D108BD9-81ED-4DB2-BD59-A6C34878D82A}">
                    <a16:rowId xmlns:a16="http://schemas.microsoft.com/office/drawing/2014/main" val="2762189749"/>
                  </a:ext>
                </a:extLst>
              </a:tr>
              <a:tr h="370840">
                <a:tc>
                  <a:txBody>
                    <a:bodyPr/>
                    <a:lstStyle/>
                    <a:p>
                      <a:r>
                        <a:rPr lang="en-US" dirty="0" smtClean="0"/>
                        <a:t>Variation, Complexity, and Interactions</a:t>
                      </a:r>
                      <a:endParaRPr lang="en-US" dirty="0"/>
                    </a:p>
                  </a:txBody>
                  <a:tcPr/>
                </a:tc>
                <a:extLst>
                  <a:ext uri="{0D108BD9-81ED-4DB2-BD59-A6C34878D82A}">
                    <a16:rowId xmlns:a16="http://schemas.microsoft.com/office/drawing/2014/main" val="2987923527"/>
                  </a:ext>
                </a:extLst>
              </a:tr>
            </a:tbl>
          </a:graphicData>
        </a:graphic>
      </p:graphicFrame>
    </p:spTree>
    <p:extLst>
      <p:ext uri="{BB962C8B-B14F-4D97-AF65-F5344CB8AC3E}">
        <p14:creationId xmlns:p14="http://schemas.microsoft.com/office/powerpoint/2010/main" val="369179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Commercial Packages too</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14</a:t>
            </a:fld>
            <a:endParaRPr lang="en-US" altLang="en-US"/>
          </a:p>
        </p:txBody>
      </p:sp>
    </p:spTree>
    <p:extLst>
      <p:ext uri="{BB962C8B-B14F-4D97-AF65-F5344CB8AC3E}">
        <p14:creationId xmlns:p14="http://schemas.microsoft.com/office/powerpoint/2010/main" val="26164289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Lucida Sans" panose="020B0602030504020204" pitchFamily="34" charset="0"/>
              </a:defRPr>
            </a:lvl1pPr>
            <a:lvl2pPr marL="742950" indent="-285750">
              <a:spcBef>
                <a:spcPct val="20000"/>
              </a:spcBef>
              <a:buChar char="–"/>
              <a:defRPr sz="2800">
                <a:solidFill>
                  <a:schemeClr val="tx1"/>
                </a:solidFill>
                <a:latin typeface="Lucida Sans" panose="020B0602030504020204" pitchFamily="34" charset="0"/>
              </a:defRPr>
            </a:lvl2pPr>
            <a:lvl3pPr marL="1143000" indent="-228600">
              <a:spcBef>
                <a:spcPct val="20000"/>
              </a:spcBef>
              <a:buChar char="•"/>
              <a:defRPr sz="2400">
                <a:solidFill>
                  <a:schemeClr val="tx1"/>
                </a:solidFill>
                <a:latin typeface="Lucida Sans" panose="020B0602030504020204" pitchFamily="34" charset="0"/>
              </a:defRPr>
            </a:lvl3pPr>
            <a:lvl4pPr marL="1600200" indent="-228600">
              <a:spcBef>
                <a:spcPct val="20000"/>
              </a:spcBef>
              <a:buChar char="–"/>
              <a:defRPr sz="2000">
                <a:solidFill>
                  <a:schemeClr val="tx1"/>
                </a:solidFill>
                <a:latin typeface="Lucida Sans" panose="020B0602030504020204" pitchFamily="34" charset="0"/>
              </a:defRPr>
            </a:lvl4pPr>
            <a:lvl5pPr marL="2057400" indent="-228600">
              <a:spcBef>
                <a:spcPct val="20000"/>
              </a:spcBef>
              <a:buChar char="»"/>
              <a:defRPr sz="2000">
                <a:solidFill>
                  <a:schemeClr val="tx1"/>
                </a:solidFill>
                <a:latin typeface="Lucida Sans" panose="020B0602030504020204" pitchFamily="34" charset="0"/>
              </a:defRPr>
            </a:lvl5pPr>
            <a:lvl6pPr marL="2514600" indent="-228600" eaLnBrk="0" fontAlgn="base" hangingPunct="0">
              <a:spcBef>
                <a:spcPct val="20000"/>
              </a:spcBef>
              <a:spcAft>
                <a:spcPct val="0"/>
              </a:spcAft>
              <a:buChar char="»"/>
              <a:defRPr sz="2000">
                <a:solidFill>
                  <a:schemeClr val="tx1"/>
                </a:solidFill>
                <a:latin typeface="Lucida Sans" panose="020B0602030504020204" pitchFamily="34" charset="0"/>
              </a:defRPr>
            </a:lvl6pPr>
            <a:lvl7pPr marL="2971800" indent="-228600" eaLnBrk="0" fontAlgn="base" hangingPunct="0">
              <a:spcBef>
                <a:spcPct val="20000"/>
              </a:spcBef>
              <a:spcAft>
                <a:spcPct val="0"/>
              </a:spcAft>
              <a:buChar char="»"/>
              <a:defRPr sz="2000">
                <a:solidFill>
                  <a:schemeClr val="tx1"/>
                </a:solidFill>
                <a:latin typeface="Lucida Sans" panose="020B0602030504020204" pitchFamily="34" charset="0"/>
              </a:defRPr>
            </a:lvl7pPr>
            <a:lvl8pPr marL="3429000" indent="-228600" eaLnBrk="0" fontAlgn="base" hangingPunct="0">
              <a:spcBef>
                <a:spcPct val="20000"/>
              </a:spcBef>
              <a:spcAft>
                <a:spcPct val="0"/>
              </a:spcAft>
              <a:buChar char="»"/>
              <a:defRPr sz="2000">
                <a:solidFill>
                  <a:schemeClr val="tx1"/>
                </a:solidFill>
                <a:latin typeface="Lucida Sans" panose="020B0602030504020204" pitchFamily="34" charset="0"/>
              </a:defRPr>
            </a:lvl8pPr>
            <a:lvl9pPr marL="3886200" indent="-228600" eaLnBrk="0" fontAlgn="base" hangingPunct="0">
              <a:spcBef>
                <a:spcPct val="20000"/>
              </a:spcBef>
              <a:spcAft>
                <a:spcPct val="0"/>
              </a:spcAft>
              <a:buChar char="»"/>
              <a:defRPr sz="2000">
                <a:solidFill>
                  <a:schemeClr val="tx1"/>
                </a:solidFill>
                <a:latin typeface="Lucida Sans" panose="020B0602030504020204" pitchFamily="34" charset="0"/>
              </a:defRPr>
            </a:lvl9pPr>
          </a:lstStyle>
          <a:p>
            <a:pPr>
              <a:spcBef>
                <a:spcPct val="0"/>
              </a:spcBef>
              <a:buFontTx/>
              <a:buNone/>
            </a:pPr>
            <a:fld id="{1FAA7C34-3C7D-4D12-BE01-CDC2A347586E}" type="slidenum">
              <a:rPr lang="en-US" altLang="en-US" sz="1400" smtClean="0">
                <a:latin typeface="Arial" panose="020B0604020202020204" pitchFamily="34" charset="0"/>
              </a:rPr>
              <a:pPr>
                <a:spcBef>
                  <a:spcPct val="0"/>
                </a:spcBef>
                <a:buFontTx/>
                <a:buNone/>
              </a:pPr>
              <a:t>15</a:t>
            </a:fld>
            <a:endParaRPr lang="en-US" altLang="en-US" sz="1400" smtClean="0">
              <a:latin typeface="Arial" panose="020B0604020202020204" pitchFamily="34" charset="0"/>
            </a:endParaRPr>
          </a:p>
        </p:txBody>
      </p:sp>
      <p:sp>
        <p:nvSpPr>
          <p:cNvPr id="12291" name="Rectangle 2"/>
          <p:cNvSpPr>
            <a:spLocks noGrp="1" noChangeArrowheads="1"/>
          </p:cNvSpPr>
          <p:nvPr>
            <p:ph type="title"/>
          </p:nvPr>
        </p:nvSpPr>
        <p:spPr/>
        <p:txBody>
          <a:bodyPr/>
          <a:lstStyle/>
          <a:p>
            <a:pPr eaLnBrk="1" hangingPunct="1"/>
            <a:r>
              <a:rPr lang="en-US" altLang="en-US" sz="4000" dirty="0" smtClean="0"/>
              <a:t>Textbooks, Twitter, Podcasts</a:t>
            </a:r>
            <a:endParaRPr lang="en-US" altLang="en-US" sz="3600" dirty="0" smtClean="0"/>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2341421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Meetups and Big Data Day LA, etc.</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16</a:t>
            </a:fld>
            <a:endParaRPr lang="en-US" altLang="en-US"/>
          </a:p>
        </p:txBody>
      </p:sp>
    </p:spTree>
    <p:extLst>
      <p:ext uri="{BB962C8B-B14F-4D97-AF65-F5344CB8AC3E}">
        <p14:creationId xmlns:p14="http://schemas.microsoft.com/office/powerpoint/2010/main" val="810189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17</a:t>
            </a:fld>
            <a:endParaRPr lang="en-US" altLang="en-US"/>
          </a:p>
        </p:txBody>
      </p:sp>
      <p:pic>
        <p:nvPicPr>
          <p:cNvPr id="5" name="Picture 4"/>
          <p:cNvPicPr>
            <a:picLocks noChangeAspect="1"/>
          </p:cNvPicPr>
          <p:nvPr/>
        </p:nvPicPr>
        <p:blipFill>
          <a:blip r:embed="rId2"/>
          <a:stretch>
            <a:fillRect/>
          </a:stretch>
        </p:blipFill>
        <p:spPr>
          <a:xfrm>
            <a:off x="228600" y="1143000"/>
            <a:ext cx="8758989" cy="4800600"/>
          </a:xfrm>
          <a:prstGeom prst="rect">
            <a:avLst/>
          </a:prstGeom>
        </p:spPr>
      </p:pic>
    </p:spTree>
    <p:extLst>
      <p:ext uri="{BB962C8B-B14F-4D97-AF65-F5344CB8AC3E}">
        <p14:creationId xmlns:p14="http://schemas.microsoft.com/office/powerpoint/2010/main" val="7820708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CSUN Cloud Services? (e.g., IBM)</a:t>
            </a:r>
            <a:endParaRPr lang="en-US" dirty="0"/>
          </a:p>
        </p:txBody>
      </p:sp>
      <p:sp>
        <p:nvSpPr>
          <p:cNvPr id="3" name="Content Placeholder 2"/>
          <p:cNvSpPr>
            <a:spLocks noGrp="1"/>
          </p:cNvSpPr>
          <p:nvPr>
            <p:ph idx="1"/>
          </p:nvPr>
        </p:nvSpPr>
        <p:spPr/>
        <p:txBody>
          <a:bodyPr/>
          <a:lstStyle/>
          <a:p>
            <a:r>
              <a:rPr lang="en-US" dirty="0" smtClean="0"/>
              <a:t>Search through email </a:t>
            </a:r>
            <a:r>
              <a:rPr lang="en-US" smtClean="0"/>
              <a:t>for specifics</a:t>
            </a:r>
          </a:p>
          <a:p>
            <a:endParaRPr lang="en-US"/>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18</a:t>
            </a:fld>
            <a:endParaRPr lang="en-US" altLang="en-US"/>
          </a:p>
        </p:txBody>
      </p:sp>
    </p:spTree>
    <p:extLst>
      <p:ext uri="{BB962C8B-B14F-4D97-AF65-F5344CB8AC3E}">
        <p14:creationId xmlns:p14="http://schemas.microsoft.com/office/powerpoint/2010/main" val="38229908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Recent blog on LAPD arrests/crimes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19</a:t>
            </a:fld>
            <a:endParaRPr lang="en-US" altLang="en-US"/>
          </a:p>
        </p:txBody>
      </p:sp>
    </p:spTree>
    <p:extLst>
      <p:ext uri="{BB962C8B-B14F-4D97-AF65-F5344CB8AC3E}">
        <p14:creationId xmlns:p14="http://schemas.microsoft.com/office/powerpoint/2010/main" val="6736748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i="1" dirty="0" smtClean="0"/>
              <a:t>Thinking</a:t>
            </a:r>
            <a:r>
              <a:rPr lang="en-US" dirty="0" smtClean="0"/>
              <a:t> as a Data Scientist</a:t>
            </a:r>
          </a:p>
          <a:p>
            <a:pPr lvl="1" indent="-342900">
              <a:buFont typeface="Arial" panose="020B0604020202020204" pitchFamily="34" charset="0"/>
              <a:buChar char="•"/>
            </a:pPr>
            <a:r>
              <a:rPr lang="en-US" dirty="0"/>
              <a:t>	</a:t>
            </a:r>
            <a:r>
              <a:rPr lang="en-US" dirty="0" smtClean="0"/>
              <a:t>Positioning Yourself in the Contemporary Paradigm</a:t>
            </a:r>
            <a:endParaRPr lang="en-US" dirty="0"/>
          </a:p>
          <a:p>
            <a:pPr>
              <a:buFont typeface="Arial" panose="020B0604020202020204" pitchFamily="34" charset="0"/>
              <a:buChar char="•"/>
            </a:pPr>
            <a:r>
              <a:rPr lang="en-US" i="1" dirty="0" smtClean="0"/>
              <a:t>Learning</a:t>
            </a:r>
            <a:r>
              <a:rPr lang="en-US" dirty="0" smtClean="0"/>
              <a:t> as a Data Scientist</a:t>
            </a:r>
          </a:p>
          <a:p>
            <a:pPr lvl="1" indent="-342900">
              <a:buFont typeface="Arial" panose="020B0604020202020204" pitchFamily="34" charset="0"/>
              <a:buChar char="•"/>
            </a:pPr>
            <a:r>
              <a:rPr lang="en-US" dirty="0"/>
              <a:t>	</a:t>
            </a:r>
            <a:r>
              <a:rPr lang="en-US" dirty="0" smtClean="0"/>
              <a:t>What the Best Autodidacts (self-learners) Know</a:t>
            </a:r>
          </a:p>
          <a:p>
            <a:pPr>
              <a:buFont typeface="Arial" panose="020B0604020202020204" pitchFamily="34" charset="0"/>
              <a:buChar char="•"/>
            </a:pPr>
            <a:r>
              <a:rPr lang="en-US" i="1" dirty="0" smtClean="0"/>
              <a:t>Acting</a:t>
            </a:r>
            <a:r>
              <a:rPr lang="en-US" dirty="0" smtClean="0"/>
              <a:t> as a Data Scientist</a:t>
            </a:r>
          </a:p>
          <a:p>
            <a:pPr lvl="1" indent="-342900">
              <a:buFont typeface="Arial" panose="020B0604020202020204" pitchFamily="34" charset="0"/>
              <a:buChar char="•"/>
            </a:pPr>
            <a:r>
              <a:rPr lang="en-US" dirty="0" smtClean="0"/>
              <a:t>	Earning Career Success</a:t>
            </a:r>
          </a:p>
          <a:p>
            <a:pPr>
              <a:buFont typeface="Arial" panose="020B0604020202020204" pitchFamily="34" charset="0"/>
              <a:buChar char="•"/>
            </a:pPr>
            <a:endParaRPr lang="en-US" dirty="0" smtClean="0"/>
          </a:p>
          <a:p>
            <a:pPr>
              <a:buFont typeface="Arial" panose="020B0604020202020204" pitchFamily="34" charset="0"/>
              <a:buChar char="•"/>
            </a:pPr>
            <a:r>
              <a:rPr lang="en-US" dirty="0" smtClean="0"/>
              <a:t>Q&amp;A</a:t>
            </a:r>
          </a:p>
          <a:p>
            <a:pPr>
              <a:buFont typeface="Arial" panose="020B0604020202020204" pitchFamily="34" charset="0"/>
              <a:buChar char="•"/>
            </a:pPr>
            <a:r>
              <a:rPr lang="en-US" dirty="0" smtClean="0"/>
              <a:t>Give away some goodies…</a:t>
            </a:r>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2</a:t>
            </a:fld>
            <a:endParaRPr lang="en-US" altLang="en-US"/>
          </a:p>
        </p:txBody>
      </p:sp>
    </p:spTree>
    <p:extLst>
      <p:ext uri="{BB962C8B-B14F-4D97-AF65-F5344CB8AC3E}">
        <p14:creationId xmlns:p14="http://schemas.microsoft.com/office/powerpoint/2010/main" val="2398727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Reproducibility (“academic” perspective)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20</a:t>
            </a:fld>
            <a:endParaRPr lang="en-US" altLang="en-US"/>
          </a:p>
        </p:txBody>
      </p:sp>
    </p:spTree>
    <p:extLst>
      <p:ext uri="{BB962C8B-B14F-4D97-AF65-F5344CB8AC3E}">
        <p14:creationId xmlns:p14="http://schemas.microsoft.com/office/powerpoint/2010/main" val="36682188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(“professional” perspective)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21</a:t>
            </a:fld>
            <a:endParaRPr lang="en-US" altLang="en-US"/>
          </a:p>
        </p:txBody>
      </p:sp>
    </p:spTree>
    <p:extLst>
      <p:ext uri="{BB962C8B-B14F-4D97-AF65-F5344CB8AC3E}">
        <p14:creationId xmlns:p14="http://schemas.microsoft.com/office/powerpoint/2010/main" val="9249578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Canvas API Example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22</a:t>
            </a:fld>
            <a:endParaRPr lang="en-US" altLang="en-US"/>
          </a:p>
        </p:txBody>
      </p:sp>
    </p:spTree>
    <p:extLst>
      <p:ext uri="{BB962C8B-B14F-4D97-AF65-F5344CB8AC3E}">
        <p14:creationId xmlns:p14="http://schemas.microsoft.com/office/powerpoint/2010/main" val="38956598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Jobs/indeed.com</a:t>
            </a:r>
            <a:r>
              <a:rPr lang="en-US" smtClean="0"/>
              <a:t>, etc.</a:t>
            </a:r>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23</a:t>
            </a:fld>
            <a:endParaRPr lang="en-US" altLang="en-US"/>
          </a:p>
        </p:txBody>
      </p:sp>
    </p:spTree>
    <p:extLst>
      <p:ext uri="{BB962C8B-B14F-4D97-AF65-F5344CB8AC3E}">
        <p14:creationId xmlns:p14="http://schemas.microsoft.com/office/powerpoint/2010/main" val="34734354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Conferences w/ videos (and convert to iTunes via VLC?)</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24</a:t>
            </a:fld>
            <a:endParaRPr lang="en-US" altLang="en-US"/>
          </a:p>
        </p:txBody>
      </p:sp>
    </p:spTree>
    <p:extLst>
      <p:ext uri="{BB962C8B-B14F-4D97-AF65-F5344CB8AC3E}">
        <p14:creationId xmlns:p14="http://schemas.microsoft.com/office/powerpoint/2010/main" val="28310849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New Language for conversations</a:t>
            </a:r>
            <a:endParaRPr lang="en-US" dirty="0"/>
          </a:p>
        </p:txBody>
      </p:sp>
      <p:sp>
        <p:nvSpPr>
          <p:cNvPr id="3" name="Content Placeholder 2"/>
          <p:cNvSpPr>
            <a:spLocks noGrp="1"/>
          </p:cNvSpPr>
          <p:nvPr>
            <p:ph idx="1"/>
          </p:nvPr>
        </p:nvSpPr>
        <p:spPr/>
        <p:txBody>
          <a:bodyPr/>
          <a:lstStyle/>
          <a:p>
            <a:r>
              <a:rPr lang="en-US" dirty="0" smtClean="0"/>
              <a:t>Student peers</a:t>
            </a:r>
          </a:p>
          <a:p>
            <a:r>
              <a:rPr lang="en-US" dirty="0" smtClean="0"/>
              <a:t>Professional contacts</a:t>
            </a:r>
          </a:p>
          <a:p>
            <a:endParaRPr lang="en-US" dirty="0"/>
          </a:p>
          <a:p>
            <a:r>
              <a:rPr lang="en-US" dirty="0" smtClean="0"/>
              <a:t>Most important—Professors</a:t>
            </a:r>
          </a:p>
          <a:p>
            <a:pPr lvl="1"/>
            <a:r>
              <a:rPr lang="en-US" dirty="0"/>
              <a:t>What </a:t>
            </a:r>
            <a:r>
              <a:rPr lang="en-US" dirty="0" smtClean="0"/>
              <a:t>kinds of </a:t>
            </a:r>
            <a:r>
              <a:rPr lang="en-US" i="1" dirty="0" smtClean="0"/>
              <a:t>research questions </a:t>
            </a:r>
            <a:r>
              <a:rPr lang="en-US" dirty="0" smtClean="0"/>
              <a:t>have you worked on?</a:t>
            </a:r>
            <a:endParaRPr lang="en-US" dirty="0"/>
          </a:p>
          <a:p>
            <a:pPr lvl="1"/>
            <a:r>
              <a:rPr lang="en-US" dirty="0" smtClean="0"/>
              <a:t>What kinds of </a:t>
            </a:r>
            <a:r>
              <a:rPr lang="en-US" i="1" dirty="0" smtClean="0"/>
              <a:t>data</a:t>
            </a:r>
            <a:r>
              <a:rPr lang="en-US" dirty="0" smtClean="0"/>
              <a:t> have you used?</a:t>
            </a:r>
          </a:p>
          <a:p>
            <a:pPr lvl="1"/>
            <a:r>
              <a:rPr lang="en-US" dirty="0"/>
              <a:t>What </a:t>
            </a:r>
            <a:r>
              <a:rPr lang="en-US" dirty="0" smtClean="0"/>
              <a:t>kinds of </a:t>
            </a:r>
            <a:r>
              <a:rPr lang="en-US" i="1" dirty="0" smtClean="0"/>
              <a:t>analytical methods </a:t>
            </a:r>
            <a:r>
              <a:rPr lang="en-US" dirty="0"/>
              <a:t>have you used?</a:t>
            </a:r>
          </a:p>
          <a:p>
            <a:pPr lvl="1"/>
            <a:r>
              <a:rPr lang="en-US" dirty="0" smtClean="0"/>
              <a:t>What kinds of </a:t>
            </a:r>
            <a:r>
              <a:rPr lang="en-US" i="1" dirty="0" smtClean="0"/>
              <a:t>software tools</a:t>
            </a:r>
            <a:r>
              <a:rPr lang="en-US" dirty="0" smtClean="0"/>
              <a:t> have you used?</a:t>
            </a:r>
          </a:p>
          <a:p>
            <a:pPr lvl="1"/>
            <a:r>
              <a:rPr lang="en-US" dirty="0" smtClean="0"/>
              <a:t>What are you hoping to learn to do in the near future?</a:t>
            </a:r>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25</a:t>
            </a:fld>
            <a:endParaRPr lang="en-US" altLang="en-US"/>
          </a:p>
        </p:txBody>
      </p:sp>
    </p:spTree>
    <p:extLst>
      <p:ext uri="{BB962C8B-B14F-4D97-AF65-F5344CB8AC3E}">
        <p14:creationId xmlns:p14="http://schemas.microsoft.com/office/powerpoint/2010/main" val="41676685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26</a:t>
            </a:fld>
            <a:endParaRPr lang="en-US" altLang="en-US"/>
          </a:p>
        </p:txBody>
      </p:sp>
    </p:spTree>
    <p:extLst>
      <p:ext uri="{BB962C8B-B14F-4D97-AF65-F5344CB8AC3E}">
        <p14:creationId xmlns:p14="http://schemas.microsoft.com/office/powerpoint/2010/main" val="38590154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0"/>
            <a:ext cx="8229600" cy="1143000"/>
          </a:xfrm>
        </p:spPr>
        <p:txBody>
          <a:bodyPr/>
          <a:lstStyle/>
          <a:p>
            <a:r>
              <a:rPr lang="en-US" dirty="0" smtClean="0"/>
              <a:t>What do real world data science needs look like?</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27</a:t>
            </a:fld>
            <a:endParaRPr lang="en-US" altLang="en-US"/>
          </a:p>
        </p:txBody>
      </p:sp>
    </p:spTree>
    <p:extLst>
      <p:ext uri="{BB962C8B-B14F-4D97-AF65-F5344CB8AC3E}">
        <p14:creationId xmlns:p14="http://schemas.microsoft.com/office/powerpoint/2010/main" val="32967128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needs:  Current Examples from the City of LA</a:t>
            </a:r>
            <a:endParaRPr lang="en-US" dirty="0"/>
          </a:p>
        </p:txBody>
      </p:sp>
      <p:sp>
        <p:nvSpPr>
          <p:cNvPr id="3" name="Content Placeholder 2"/>
          <p:cNvSpPr>
            <a:spLocks noGrp="1"/>
          </p:cNvSpPr>
          <p:nvPr>
            <p:ph idx="1"/>
          </p:nvPr>
        </p:nvSpPr>
        <p:spPr/>
        <p:txBody>
          <a:bodyPr/>
          <a:lstStyle/>
          <a:p>
            <a:r>
              <a:rPr lang="en-US" dirty="0" smtClean="0">
                <a:hlinkClick r:id="rId2" action="ppaction://hlinkfile"/>
              </a:rPr>
              <a:t>Elected </a:t>
            </a:r>
            <a:r>
              <a:rPr lang="en-US" dirty="0">
                <a:hlinkClick r:id="rId2" action="ppaction://hlinkfile"/>
              </a:rPr>
              <a:t>Officials</a:t>
            </a:r>
            <a:endParaRPr lang="en-US" dirty="0"/>
          </a:p>
          <a:p>
            <a:pPr lvl="1"/>
            <a:r>
              <a:rPr lang="en-US" dirty="0">
                <a:hlinkClick r:id="rId3" action="ppaction://hlinkfile"/>
              </a:rPr>
              <a:t>Affordable Housing Risk Scoring and Covent Risk Scoring</a:t>
            </a:r>
            <a:endParaRPr lang="en-US" dirty="0"/>
          </a:p>
          <a:p>
            <a:pPr lvl="1"/>
            <a:r>
              <a:rPr lang="en-US" dirty="0">
                <a:hlinkClick r:id="rId4" action="ppaction://hlinkfile"/>
              </a:rPr>
              <a:t>Downtown Transportation Analysis</a:t>
            </a:r>
            <a:endParaRPr lang="en-US" dirty="0"/>
          </a:p>
          <a:p>
            <a:pPr lvl="1"/>
            <a:r>
              <a:rPr lang="en-US" dirty="0" smtClean="0">
                <a:hlinkClick r:id="rId5" action="ppaction://hlinkfile"/>
              </a:rPr>
              <a:t>Street </a:t>
            </a:r>
            <a:r>
              <a:rPr lang="en-US" dirty="0">
                <a:hlinkClick r:id="rId5" action="ppaction://hlinkfile"/>
              </a:rPr>
              <a:t>Pavement Prioritization and Early Warning System</a:t>
            </a:r>
            <a:endParaRPr lang="en-US" dirty="0"/>
          </a:p>
          <a:p>
            <a:pPr lvl="1"/>
            <a:r>
              <a:rPr lang="en-US" dirty="0">
                <a:hlinkClick r:id="rId6" action="ppaction://hlinkfile"/>
              </a:rPr>
              <a:t>Property Values and Affordable and Low Income Housing</a:t>
            </a:r>
            <a:endParaRPr lang="en-US" dirty="0"/>
          </a:p>
          <a:p>
            <a:pPr lvl="1"/>
            <a:r>
              <a:rPr lang="en-US" dirty="0">
                <a:hlinkClick r:id="rId7" action="ppaction://hlinkfile"/>
              </a:rPr>
              <a:t>LAPD Recruitment Performance Dashboard</a:t>
            </a:r>
            <a:endParaRPr lang="en-US" dirty="0"/>
          </a:p>
          <a:p>
            <a:pPr lvl="1"/>
            <a:r>
              <a:rPr lang="en-US" dirty="0">
                <a:hlinkClick r:id="rId8" action="ppaction://hlinkfile"/>
              </a:rPr>
              <a:t>CAP tracking enhancements, dashboards, and integration with other Personnel systems</a:t>
            </a:r>
            <a:endParaRPr lang="en-US" dirty="0"/>
          </a:p>
          <a:p>
            <a:pPr lvl="1"/>
            <a:r>
              <a:rPr lang="en-US" dirty="0" smtClean="0">
                <a:hlinkClick r:id="rId9" action="ppaction://hlinkfile"/>
              </a:rPr>
              <a:t>Attrition </a:t>
            </a:r>
            <a:r>
              <a:rPr lang="en-US" dirty="0">
                <a:hlinkClick r:id="rId9" action="ppaction://hlinkfile"/>
              </a:rPr>
              <a:t>prediction tool</a:t>
            </a:r>
            <a:endParaRPr lang="en-US" dirty="0"/>
          </a:p>
          <a:p>
            <a:pPr lvl="1"/>
            <a:r>
              <a:rPr lang="en-US" dirty="0">
                <a:hlinkClick r:id="rId10" action="ppaction://hlinkfile"/>
              </a:rPr>
              <a:t>Homelessness Services </a:t>
            </a:r>
            <a:r>
              <a:rPr lang="en-US" dirty="0" smtClean="0">
                <a:hlinkClick r:id="rId10" action="ppaction://hlinkfile"/>
              </a:rPr>
              <a:t>Matcher</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28</a:t>
            </a:fld>
            <a:endParaRPr lang="en-US" altLang="en-US"/>
          </a:p>
        </p:txBody>
      </p:sp>
    </p:spTree>
    <p:extLst>
      <p:ext uri="{BB962C8B-B14F-4D97-AF65-F5344CB8AC3E}">
        <p14:creationId xmlns:p14="http://schemas.microsoft.com/office/powerpoint/2010/main" val="38514716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needs:  Current Examples from the City of LA</a:t>
            </a:r>
            <a:endParaRPr lang="en-US" dirty="0"/>
          </a:p>
        </p:txBody>
      </p:sp>
      <p:sp>
        <p:nvSpPr>
          <p:cNvPr id="3" name="Content Placeholder 2"/>
          <p:cNvSpPr>
            <a:spLocks noGrp="1"/>
          </p:cNvSpPr>
          <p:nvPr>
            <p:ph idx="1"/>
          </p:nvPr>
        </p:nvSpPr>
        <p:spPr/>
        <p:txBody>
          <a:bodyPr/>
          <a:lstStyle/>
          <a:p>
            <a:r>
              <a:rPr lang="en-US" u="sng" dirty="0" smtClean="0">
                <a:hlinkClick r:id="rId2" action="ppaction://hlinkfile"/>
              </a:rPr>
              <a:t>Information </a:t>
            </a:r>
            <a:r>
              <a:rPr lang="en-US" u="sng" dirty="0">
                <a:hlinkClick r:id="rId2" action="ppaction://hlinkfile"/>
              </a:rPr>
              <a:t>Technology Agency</a:t>
            </a:r>
            <a:endParaRPr lang="en-US" dirty="0"/>
          </a:p>
          <a:p>
            <a:pPr lvl="1"/>
            <a:r>
              <a:rPr lang="en-US" u="sng" dirty="0" err="1">
                <a:hlinkClick r:id="rId3" action="ppaction://hlinkfile"/>
              </a:rPr>
              <a:t>ServiceNow</a:t>
            </a:r>
            <a:r>
              <a:rPr lang="en-US" u="sng" dirty="0">
                <a:hlinkClick r:id="rId3" action="ppaction://hlinkfile"/>
              </a:rPr>
              <a:t> Analysis and Dashboard</a:t>
            </a:r>
            <a:endParaRPr lang="en-US" dirty="0"/>
          </a:p>
          <a:p>
            <a:r>
              <a:rPr lang="en-US" u="sng" dirty="0">
                <a:hlinkClick r:id="rId4" action="ppaction://hlinkfile"/>
              </a:rPr>
              <a:t>Office of Finance</a:t>
            </a:r>
            <a:endParaRPr lang="en-US" dirty="0"/>
          </a:p>
          <a:p>
            <a:pPr lvl="1"/>
            <a:r>
              <a:rPr lang="en-US" u="sng" dirty="0">
                <a:hlinkClick r:id="rId5" action="ppaction://hlinkfile"/>
              </a:rPr>
              <a:t>Call center operational improvements</a:t>
            </a:r>
            <a:endParaRPr lang="en-US" dirty="0"/>
          </a:p>
          <a:p>
            <a:pPr lvl="1"/>
            <a:r>
              <a:rPr lang="en-US" u="sng" dirty="0">
                <a:hlinkClick r:id="rId6" action="ppaction://hlinkfile"/>
              </a:rPr>
              <a:t>Bill Collections</a:t>
            </a:r>
            <a:endParaRPr lang="en-US" dirty="0"/>
          </a:p>
          <a:p>
            <a:pPr lvl="1"/>
            <a:r>
              <a:rPr lang="en-US" u="sng" dirty="0">
                <a:hlinkClick r:id="rId7" action="ppaction://hlinkfile"/>
              </a:rPr>
              <a:t>Revenue Forecasting</a:t>
            </a:r>
            <a:endParaRPr lang="en-US" dirty="0"/>
          </a:p>
          <a:p>
            <a:r>
              <a:rPr lang="en-US" u="sng" dirty="0">
                <a:hlinkClick r:id="rId8" action="ppaction://hlinkfile"/>
              </a:rPr>
              <a:t>Department of Transportation</a:t>
            </a:r>
            <a:endParaRPr lang="en-US" dirty="0"/>
          </a:p>
          <a:p>
            <a:pPr lvl="1"/>
            <a:r>
              <a:rPr lang="en-US" u="sng" dirty="0">
                <a:hlinkClick r:id="rId9" action="ppaction://hlinkfile"/>
              </a:rPr>
              <a:t>Projecting Parking Demand</a:t>
            </a:r>
            <a:endParaRPr lang="en-US" dirty="0"/>
          </a:p>
          <a:p>
            <a:r>
              <a:rPr lang="en-US" u="sng" dirty="0">
                <a:hlinkClick r:id="rId10" action="ppaction://hlinkfile"/>
              </a:rPr>
              <a:t>Department of Cultural Affairs</a:t>
            </a:r>
            <a:endParaRPr lang="en-US" dirty="0"/>
          </a:p>
          <a:p>
            <a:pPr lvl="1"/>
            <a:r>
              <a:rPr lang="en-US" u="sng" dirty="0">
                <a:hlinkClick r:id="rId11" action="ppaction://hlinkfile"/>
              </a:rPr>
              <a:t>Cultural Events Analytics, Neighborhood Arts Profile, and Cultural Desert Discovery</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29</a:t>
            </a:fld>
            <a:endParaRPr lang="en-US" altLang="en-US"/>
          </a:p>
        </p:txBody>
      </p:sp>
    </p:spTree>
    <p:extLst>
      <p:ext uri="{BB962C8B-B14F-4D97-AF65-F5344CB8AC3E}">
        <p14:creationId xmlns:p14="http://schemas.microsoft.com/office/powerpoint/2010/main" val="31533114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Motivating Question</a:t>
            </a:r>
            <a:endParaRPr lang="en-US" dirty="0"/>
          </a:p>
        </p:txBody>
      </p:sp>
      <p:sp>
        <p:nvSpPr>
          <p:cNvPr id="3" name="Content Placeholder 2"/>
          <p:cNvSpPr>
            <a:spLocks noGrp="1"/>
          </p:cNvSpPr>
          <p:nvPr>
            <p:ph idx="1"/>
          </p:nvPr>
        </p:nvSpPr>
        <p:spPr>
          <a:xfrm>
            <a:off x="457200" y="1600201"/>
            <a:ext cx="8229600" cy="533400"/>
          </a:xfrm>
        </p:spPr>
        <p:txBody>
          <a:bodyPr/>
          <a:lstStyle/>
          <a:p>
            <a:pPr marL="0" indent="0" algn="ctr">
              <a:buNone/>
            </a:pPr>
            <a:r>
              <a:rPr lang="en-US" dirty="0" smtClean="0"/>
              <a:t>Are you a </a:t>
            </a:r>
            <a:r>
              <a:rPr lang="en-US" i="1" dirty="0" smtClean="0"/>
              <a:t>data science</a:t>
            </a:r>
            <a:r>
              <a:rPr lang="en-US" dirty="0" smtClean="0"/>
              <a:t> learner?</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3</a:t>
            </a:fld>
            <a:endParaRPr lang="en-US" altLang="en-US"/>
          </a:p>
        </p:txBody>
      </p:sp>
      <p:sp>
        <p:nvSpPr>
          <p:cNvPr id="5" name="Content Placeholder 2"/>
          <p:cNvSpPr txBox="1">
            <a:spLocks/>
          </p:cNvSpPr>
          <p:nvPr/>
        </p:nvSpPr>
        <p:spPr bwMode="auto">
          <a:xfrm>
            <a:off x="457200" y="2049464"/>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i="1" kern="0" dirty="0" smtClean="0"/>
              <a:t>…quantitative reasoning…</a:t>
            </a:r>
            <a:endParaRPr lang="en-US" kern="0" dirty="0"/>
          </a:p>
        </p:txBody>
      </p:sp>
      <p:sp>
        <p:nvSpPr>
          <p:cNvPr id="6" name="Content Placeholder 2"/>
          <p:cNvSpPr txBox="1">
            <a:spLocks/>
          </p:cNvSpPr>
          <p:nvPr/>
        </p:nvSpPr>
        <p:spPr bwMode="auto">
          <a:xfrm>
            <a:off x="457200" y="3032127"/>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kern="0" dirty="0" smtClean="0"/>
              <a:t>…</a:t>
            </a:r>
            <a:r>
              <a:rPr lang="en-US" i="1" kern="0" dirty="0" smtClean="0"/>
              <a:t>statistical computing</a:t>
            </a:r>
            <a:r>
              <a:rPr lang="en-US" kern="0" dirty="0" smtClean="0"/>
              <a:t>…</a:t>
            </a:r>
            <a:endParaRPr lang="en-US" kern="0" dirty="0"/>
          </a:p>
        </p:txBody>
      </p:sp>
      <p:sp>
        <p:nvSpPr>
          <p:cNvPr id="7" name="Content Placeholder 2"/>
          <p:cNvSpPr txBox="1">
            <a:spLocks/>
          </p:cNvSpPr>
          <p:nvPr/>
        </p:nvSpPr>
        <p:spPr bwMode="auto">
          <a:xfrm>
            <a:off x="457200" y="3536739"/>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kern="0" dirty="0" smtClean="0"/>
              <a:t>…</a:t>
            </a:r>
            <a:r>
              <a:rPr lang="en-US" i="1" kern="0" dirty="0" smtClean="0"/>
              <a:t>applied math</a:t>
            </a:r>
            <a:r>
              <a:rPr lang="en-US" kern="0" dirty="0" smtClean="0"/>
              <a:t>…</a:t>
            </a:r>
            <a:endParaRPr lang="en-US" kern="0" dirty="0"/>
          </a:p>
        </p:txBody>
      </p:sp>
      <p:sp>
        <p:nvSpPr>
          <p:cNvPr id="8" name="Content Placeholder 2"/>
          <p:cNvSpPr txBox="1">
            <a:spLocks/>
          </p:cNvSpPr>
          <p:nvPr/>
        </p:nvSpPr>
        <p:spPr bwMode="auto">
          <a:xfrm>
            <a:off x="422564" y="4084494"/>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kern="0" dirty="0" smtClean="0"/>
              <a:t>…</a:t>
            </a:r>
            <a:r>
              <a:rPr lang="en-US" i="1" kern="0" dirty="0" smtClean="0"/>
              <a:t>business intelligence</a:t>
            </a:r>
            <a:r>
              <a:rPr lang="en-US" kern="0" dirty="0" smtClean="0"/>
              <a:t>…</a:t>
            </a:r>
            <a:endParaRPr lang="en-US" kern="0" dirty="0"/>
          </a:p>
        </p:txBody>
      </p:sp>
      <p:sp>
        <p:nvSpPr>
          <p:cNvPr id="9" name="Content Placeholder 2"/>
          <p:cNvSpPr txBox="1">
            <a:spLocks/>
          </p:cNvSpPr>
          <p:nvPr/>
        </p:nvSpPr>
        <p:spPr bwMode="auto">
          <a:xfrm>
            <a:off x="422564" y="4603318"/>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kern="0" dirty="0" smtClean="0"/>
              <a:t>…</a:t>
            </a:r>
            <a:r>
              <a:rPr lang="en-US" i="1" kern="0" dirty="0" smtClean="0"/>
              <a:t>predictive analytics</a:t>
            </a:r>
            <a:r>
              <a:rPr lang="en-US" kern="0" dirty="0" smtClean="0"/>
              <a:t>…</a:t>
            </a:r>
            <a:endParaRPr lang="en-US" kern="0" dirty="0"/>
          </a:p>
        </p:txBody>
      </p:sp>
      <p:sp>
        <p:nvSpPr>
          <p:cNvPr id="10" name="Content Placeholder 2"/>
          <p:cNvSpPr txBox="1">
            <a:spLocks/>
          </p:cNvSpPr>
          <p:nvPr/>
        </p:nvSpPr>
        <p:spPr bwMode="auto">
          <a:xfrm>
            <a:off x="408709" y="5131957"/>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i="1" kern="0" dirty="0" smtClean="0"/>
              <a:t>…decision support modeling</a:t>
            </a:r>
            <a:r>
              <a:rPr lang="en-US" kern="0" dirty="0" smtClean="0"/>
              <a:t>…</a:t>
            </a:r>
            <a:endParaRPr lang="en-US" kern="0" dirty="0"/>
          </a:p>
        </p:txBody>
      </p:sp>
      <p:sp>
        <p:nvSpPr>
          <p:cNvPr id="11" name="Content Placeholder 2"/>
          <p:cNvSpPr txBox="1">
            <a:spLocks/>
          </p:cNvSpPr>
          <p:nvPr/>
        </p:nvSpPr>
        <p:spPr bwMode="auto">
          <a:xfrm>
            <a:off x="408709" y="5665357"/>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i="1" kern="0" dirty="0" smtClean="0"/>
              <a:t>…artificial intelligence</a:t>
            </a:r>
            <a:r>
              <a:rPr lang="en-US" kern="0" dirty="0" smtClean="0"/>
              <a:t>…</a:t>
            </a:r>
            <a:endParaRPr lang="en-US" kern="0" dirty="0"/>
          </a:p>
        </p:txBody>
      </p:sp>
      <p:sp>
        <p:nvSpPr>
          <p:cNvPr id="12" name="Content Placeholder 2"/>
          <p:cNvSpPr txBox="1">
            <a:spLocks/>
          </p:cNvSpPr>
          <p:nvPr/>
        </p:nvSpPr>
        <p:spPr bwMode="auto">
          <a:xfrm>
            <a:off x="457200" y="2519222"/>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kern="0" dirty="0" smtClean="0"/>
              <a:t>…</a:t>
            </a:r>
            <a:r>
              <a:rPr lang="en-US" i="1" kern="0" dirty="0" smtClean="0"/>
              <a:t>big data</a:t>
            </a:r>
            <a:r>
              <a:rPr lang="en-US" kern="0" dirty="0" smtClean="0"/>
              <a:t>…</a:t>
            </a:r>
            <a:endParaRPr lang="en-US" kern="0" dirty="0"/>
          </a:p>
        </p:txBody>
      </p:sp>
    </p:spTree>
    <p:extLst>
      <p:ext uri="{BB962C8B-B14F-4D97-AF65-F5344CB8AC3E}">
        <p14:creationId xmlns:p14="http://schemas.microsoft.com/office/powerpoint/2010/main" val="4165262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par>
                          <p:cTn id="29" fill="hold">
                            <p:stCondLst>
                              <p:cond delay="2000"/>
                            </p:stCondLst>
                            <p:childTnLst>
                              <p:par>
                                <p:cTn id="30" presetID="10" presetClass="entr" presetSubtype="0"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childTnLst>
                          </p:cTn>
                        </p:par>
                        <p:par>
                          <p:cTn id="41" fill="hold">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P spid="6" grpId="0"/>
      <p:bldP spid="7" grpId="0"/>
      <p:bldP spid="8" grpId="0"/>
      <p:bldP spid="9" grpId="0"/>
      <p:bldP spid="10" grpId="0"/>
      <p:bldP spid="11" grpId="0"/>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City of LA: Specific Examples</a:t>
            </a:r>
            <a:endParaRPr lang="en-US" dirty="0"/>
          </a:p>
        </p:txBody>
      </p:sp>
      <p:sp>
        <p:nvSpPr>
          <p:cNvPr id="3" name="Content Placeholder 2"/>
          <p:cNvSpPr>
            <a:spLocks noGrp="1"/>
          </p:cNvSpPr>
          <p:nvPr>
            <p:ph idx="1"/>
          </p:nvPr>
        </p:nvSpPr>
        <p:spPr/>
        <p:txBody>
          <a:bodyPr/>
          <a:lstStyle/>
          <a:p>
            <a:r>
              <a:rPr lang="en-US" b="1" dirty="0"/>
              <a:t>Downtown Transportation Analysis </a:t>
            </a:r>
          </a:p>
          <a:p>
            <a:pPr lvl="1"/>
            <a:r>
              <a:rPr lang="en-US" dirty="0"/>
              <a:t>Analysis of bicyclists and pedestrian use on Spring and Main both before and after Spring and Main Forward project. This will build on </a:t>
            </a:r>
            <a:r>
              <a:rPr lang="en-US" u="sng" dirty="0">
                <a:hlinkClick r:id="rId2"/>
              </a:rPr>
              <a:t>existing work</a:t>
            </a:r>
            <a:r>
              <a:rPr lang="en-US" dirty="0"/>
              <a:t> from CSULA and LADOT.  The Downtown configuration analysis for Project Downtown streets could show an ideal mix of various improvements and interventions. We hope to be able to project throughput for various streets downtown in different configurations</a:t>
            </a:r>
            <a:r>
              <a:rPr lang="en-US" dirty="0" smtClean="0"/>
              <a:t>.</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30</a:t>
            </a:fld>
            <a:endParaRPr lang="en-US" altLang="en-US"/>
          </a:p>
        </p:txBody>
      </p:sp>
    </p:spTree>
    <p:extLst>
      <p:ext uri="{BB962C8B-B14F-4D97-AF65-F5344CB8AC3E}">
        <p14:creationId xmlns:p14="http://schemas.microsoft.com/office/powerpoint/2010/main" val="3198927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City of LA: Specific Examples</a:t>
            </a:r>
            <a:endParaRPr lang="en-US" dirty="0"/>
          </a:p>
        </p:txBody>
      </p:sp>
      <p:sp>
        <p:nvSpPr>
          <p:cNvPr id="3" name="Content Placeholder 2"/>
          <p:cNvSpPr>
            <a:spLocks noGrp="1"/>
          </p:cNvSpPr>
          <p:nvPr>
            <p:ph idx="1"/>
          </p:nvPr>
        </p:nvSpPr>
        <p:spPr/>
        <p:txBody>
          <a:bodyPr/>
          <a:lstStyle/>
          <a:p>
            <a:r>
              <a:rPr lang="en-US" b="1" dirty="0"/>
              <a:t>LAPD Recruitment Performance Dashboard</a:t>
            </a:r>
          </a:p>
          <a:p>
            <a:pPr lvl="1"/>
            <a:r>
              <a:rPr lang="en-US" dirty="0"/>
              <a:t>LAPD Personnel recruiters’ main metric for success for recruiting candidates is the number of tests administered. However, there is limited visibility into which recruiters are testing the highest proportion of successful candidates, what strategies are most viable, or which geographic areas and events yield the best results. In preparation for anticipated surges in retirement, smarter recruiting is essential. A paradigm shift that is outcome-oriented will lead to greater accountability and flexibility as LAPD and Personnel strive to meet hiring goals. For this project, </a:t>
            </a:r>
            <a:r>
              <a:rPr lang="en-US" dirty="0" smtClean="0"/>
              <a:t>we wish to provide </a:t>
            </a:r>
            <a:r>
              <a:rPr lang="en-US" dirty="0"/>
              <a:t>recruiters with new metrics of success.</a:t>
            </a:r>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31</a:t>
            </a:fld>
            <a:endParaRPr lang="en-US" altLang="en-US"/>
          </a:p>
        </p:txBody>
      </p:sp>
    </p:spTree>
    <p:extLst>
      <p:ext uri="{BB962C8B-B14F-4D97-AF65-F5344CB8AC3E}">
        <p14:creationId xmlns:p14="http://schemas.microsoft.com/office/powerpoint/2010/main" val="5962897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Counterpoint</a:t>
            </a:r>
            <a:endParaRPr lang="en-US" dirty="0"/>
          </a:p>
        </p:txBody>
      </p:sp>
      <p:sp>
        <p:nvSpPr>
          <p:cNvPr id="3" name="Content Placeholder 2"/>
          <p:cNvSpPr>
            <a:spLocks noGrp="1"/>
          </p:cNvSpPr>
          <p:nvPr>
            <p:ph idx="1"/>
          </p:nvPr>
        </p:nvSpPr>
        <p:spPr/>
        <p:txBody>
          <a:bodyPr/>
          <a:lstStyle/>
          <a:p>
            <a:r>
              <a:rPr lang="en-US" dirty="0"/>
              <a:t>Hernandez, D., and Greenwald T. (August 11, 2018), “IBM Has a Dilemma”, </a:t>
            </a:r>
            <a:r>
              <a:rPr lang="en-US" i="1" dirty="0"/>
              <a:t>Wall Street Journal</a:t>
            </a:r>
            <a:r>
              <a:rPr lang="en-US" dirty="0" smtClean="0"/>
              <a:t>.</a:t>
            </a:r>
          </a:p>
          <a:p>
            <a:r>
              <a:rPr lang="en-US" dirty="0" smtClean="0"/>
              <a:t>Muller, J. (2018), </a:t>
            </a:r>
            <a:r>
              <a:rPr lang="en-US" i="1" dirty="0" smtClean="0"/>
              <a:t>The Tyranny of Metrics</a:t>
            </a:r>
            <a:r>
              <a:rPr lang="en-US" dirty="0" smtClean="0"/>
              <a:t>, Princeton University Press.</a:t>
            </a:r>
          </a:p>
          <a:p>
            <a:r>
              <a:rPr lang="en-US" dirty="0" smtClean="0"/>
              <a:t>O’Neill, C. </a:t>
            </a:r>
            <a:r>
              <a:rPr lang="en-US" dirty="0"/>
              <a:t>(</a:t>
            </a:r>
            <a:r>
              <a:rPr lang="en-US" dirty="0" smtClean="0"/>
              <a:t>2017), </a:t>
            </a:r>
            <a:r>
              <a:rPr lang="en-US" i="1" dirty="0" smtClean="0"/>
              <a:t>Weapons of Math Destruction: How Big Data Increases Inequity and Threatens Democracy</a:t>
            </a:r>
            <a:r>
              <a:rPr lang="en-US" dirty="0" smtClean="0"/>
              <a:t>, Broadway Books.</a:t>
            </a:r>
            <a:endParaRPr lang="en-US" dirty="0"/>
          </a:p>
          <a:p>
            <a:r>
              <a:rPr lang="en-US" dirty="0" smtClean="0"/>
              <a:t>Pearl, J. (2018), </a:t>
            </a:r>
            <a:r>
              <a:rPr lang="en-US" i="1" dirty="0" smtClean="0"/>
              <a:t>The Book of Why: The New Science of Cause and Effect</a:t>
            </a:r>
            <a:r>
              <a:rPr lang="en-US" dirty="0" smtClean="0"/>
              <a:t>, Basic </a:t>
            </a:r>
            <a:r>
              <a:rPr lang="en-US" dirty="0"/>
              <a:t>Books</a:t>
            </a:r>
            <a:r>
              <a:rPr lang="en-US" dirty="0" smtClean="0"/>
              <a:t>.</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32</a:t>
            </a:fld>
            <a:endParaRPr lang="en-US" altLang="en-US"/>
          </a:p>
        </p:txBody>
      </p:sp>
    </p:spTree>
    <p:extLst>
      <p:ext uri="{BB962C8B-B14F-4D97-AF65-F5344CB8AC3E}">
        <p14:creationId xmlns:p14="http://schemas.microsoft.com/office/powerpoint/2010/main" val="23350320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Bibliography/References</a:t>
            </a:r>
            <a:endParaRPr lang="en-US" dirty="0"/>
          </a:p>
        </p:txBody>
      </p:sp>
      <p:sp>
        <p:nvSpPr>
          <p:cNvPr id="3" name="Content Placeholder 2"/>
          <p:cNvSpPr>
            <a:spLocks noGrp="1"/>
          </p:cNvSpPr>
          <p:nvPr>
            <p:ph idx="1"/>
          </p:nvPr>
        </p:nvSpPr>
        <p:spPr/>
        <p:txBody>
          <a:bodyPr/>
          <a:lstStyle/>
          <a:p>
            <a:r>
              <a:rPr lang="en-US" sz="2400" dirty="0">
                <a:latin typeface="Consolas" panose="020B0609020204030204" pitchFamily="49" charset="0"/>
                <a:hlinkClick r:id="rId2"/>
              </a:rPr>
              <a:t>https://www.stat.berkeley.edu/~</a:t>
            </a:r>
            <a:r>
              <a:rPr lang="en-US" sz="2400" dirty="0" smtClean="0">
                <a:latin typeface="Consolas" panose="020B0609020204030204" pitchFamily="49" charset="0"/>
                <a:hlinkClick r:id="rId2"/>
              </a:rPr>
              <a:t>nolan/Papers/Data.Science.Guidelines.16.9.25.pdf</a:t>
            </a:r>
            <a:endParaRPr lang="en-US" sz="2400" dirty="0" smtClean="0">
              <a:latin typeface="Consolas" panose="020B0609020204030204" pitchFamily="49" charset="0"/>
            </a:endParaRPr>
          </a:p>
          <a:p>
            <a:r>
              <a:rPr lang="en-US" altLang="en-US" sz="2400" dirty="0"/>
              <a:t>Davenport, T. (2009), “Make Better Decisions”, </a:t>
            </a:r>
            <a:r>
              <a:rPr lang="en-US" altLang="en-US" sz="2400" i="1" dirty="0"/>
              <a:t>Harvard Business Review</a:t>
            </a:r>
            <a:r>
              <a:rPr lang="en-US" altLang="en-US" sz="2400" dirty="0"/>
              <a:t>, Nov. 87(11), p. 117-123.</a:t>
            </a:r>
          </a:p>
          <a:p>
            <a:endParaRPr lang="en-US" sz="2400" dirty="0">
              <a:latin typeface="Consolas" panose="020B0609020204030204" pitchFamily="49" charset="0"/>
            </a:endParaRPr>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33</a:t>
            </a:fld>
            <a:endParaRPr lang="en-US" altLang="en-US"/>
          </a:p>
        </p:txBody>
      </p:sp>
    </p:spTree>
    <p:extLst>
      <p:ext uri="{BB962C8B-B14F-4D97-AF65-F5344CB8AC3E}">
        <p14:creationId xmlns:p14="http://schemas.microsoft.com/office/powerpoint/2010/main" val="12644424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fin</a:t>
            </a:r>
            <a:endParaRPr lang="en-US" i="1" dirty="0"/>
          </a:p>
        </p:txBody>
      </p:sp>
      <p:sp>
        <p:nvSpPr>
          <p:cNvPr id="3" name="Content Placeholder 2"/>
          <p:cNvSpPr>
            <a:spLocks noGrp="1"/>
          </p:cNvSpPr>
          <p:nvPr>
            <p:ph idx="1"/>
          </p:nvPr>
        </p:nvSpPr>
        <p:spPr/>
        <p:txBody>
          <a:bodyPr/>
          <a:lstStyle/>
          <a:p>
            <a:r>
              <a:rPr lang="en-US" dirty="0" smtClean="0"/>
              <a:t>Again: Are you a data science learner?</a:t>
            </a:r>
          </a:p>
          <a:p>
            <a:endParaRPr lang="en-US" dirty="0"/>
          </a:p>
          <a:p>
            <a:endParaRPr lang="en-US" dirty="0" smtClean="0"/>
          </a:p>
          <a:p>
            <a:r>
              <a:rPr lang="en-US" dirty="0" smtClean="0"/>
              <a:t>Questions?</a:t>
            </a:r>
          </a:p>
          <a:p>
            <a:endParaRPr lang="en-US" dirty="0"/>
          </a:p>
          <a:p>
            <a:r>
              <a:rPr lang="en-US" dirty="0" smtClean="0"/>
              <a:t>Goodies</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34</a:t>
            </a:fld>
            <a:endParaRPr lang="en-US" altLang="en-US"/>
          </a:p>
        </p:txBody>
      </p:sp>
    </p:spTree>
    <p:extLst>
      <p:ext uri="{BB962C8B-B14F-4D97-AF65-F5344CB8AC3E}">
        <p14:creationId xmlns:p14="http://schemas.microsoft.com/office/powerpoint/2010/main" val="24799673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0"/>
            <a:ext cx="8229600" cy="1143000"/>
          </a:xfrm>
        </p:spPr>
        <p:txBody>
          <a:bodyPr/>
          <a:lstStyle/>
          <a:p>
            <a:r>
              <a:rPr lang="en-US" dirty="0" smtClean="0"/>
              <a:t>What is Data Science?</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4</a:t>
            </a:fld>
            <a:endParaRPr lang="en-US" altLang="en-US"/>
          </a:p>
        </p:txBody>
      </p:sp>
    </p:spTree>
    <p:extLst>
      <p:ext uri="{BB962C8B-B14F-4D97-AF65-F5344CB8AC3E}">
        <p14:creationId xmlns:p14="http://schemas.microsoft.com/office/powerpoint/2010/main" val="7516786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Curriculum Guidelines for Undergraduate Programs in Data Science (September, 2016)</a:t>
            </a:r>
            <a:endParaRPr lang="en-US" sz="2400" dirty="0"/>
          </a:p>
        </p:txBody>
      </p:sp>
      <p:sp>
        <p:nvSpPr>
          <p:cNvPr id="3" name="Content Placeholder 2"/>
          <p:cNvSpPr>
            <a:spLocks noGrp="1"/>
          </p:cNvSpPr>
          <p:nvPr>
            <p:ph idx="1"/>
          </p:nvPr>
        </p:nvSpPr>
        <p:spPr/>
        <p:txBody>
          <a:bodyPr/>
          <a:lstStyle/>
          <a:p>
            <a:r>
              <a:rPr lang="en-US" sz="1800" dirty="0" smtClean="0"/>
              <a:t>Data Science is “the science </a:t>
            </a:r>
            <a:r>
              <a:rPr lang="en-US" sz="1800" dirty="0"/>
              <a:t>of </a:t>
            </a:r>
            <a:r>
              <a:rPr lang="en-US" sz="1800" dirty="0" smtClean="0"/>
              <a:t>planning </a:t>
            </a:r>
            <a:r>
              <a:rPr lang="en-US" sz="1800" dirty="0"/>
              <a:t>for, acquisition, management, analysis of, and inference from data</a:t>
            </a:r>
            <a:r>
              <a:rPr lang="en-US" sz="1800" dirty="0" smtClean="0"/>
              <a:t>.”</a:t>
            </a:r>
          </a:p>
          <a:p>
            <a:endParaRPr lang="en-US" sz="1800" dirty="0" smtClean="0"/>
          </a:p>
          <a:p>
            <a:r>
              <a:rPr lang="en-US" sz="1800" dirty="0" smtClean="0"/>
              <a:t>Students would demonstrate mastery of skills </a:t>
            </a:r>
            <a:r>
              <a:rPr lang="en-US" sz="1800" dirty="0"/>
              <a:t>and concepts, including many traditionally associated with the fields </a:t>
            </a:r>
            <a:r>
              <a:rPr lang="en-US" sz="1800" dirty="0" smtClean="0"/>
              <a:t>of </a:t>
            </a:r>
            <a:r>
              <a:rPr lang="en-US" sz="1800" u="sng" dirty="0" smtClean="0"/>
              <a:t>Statistics</a:t>
            </a:r>
            <a:r>
              <a:rPr lang="en-US" sz="1800" dirty="0"/>
              <a:t>, </a:t>
            </a:r>
            <a:r>
              <a:rPr lang="en-US" sz="1800" u="sng" dirty="0"/>
              <a:t>Computer Science </a:t>
            </a:r>
            <a:r>
              <a:rPr lang="en-US" sz="1800" dirty="0"/>
              <a:t>and </a:t>
            </a:r>
            <a:r>
              <a:rPr lang="en-US" sz="1800" u="sng" dirty="0"/>
              <a:t>Mathematics</a:t>
            </a:r>
            <a:r>
              <a:rPr lang="en-US" sz="1800" dirty="0"/>
              <a:t>. </a:t>
            </a:r>
            <a:r>
              <a:rPr lang="en-US" sz="1800" i="1" dirty="0" smtClean="0"/>
              <a:t>Data </a:t>
            </a:r>
            <a:r>
              <a:rPr lang="en-US" sz="1800" i="1" dirty="0"/>
              <a:t>Science blends much of the </a:t>
            </a:r>
            <a:r>
              <a:rPr lang="en-US" sz="1800" i="1" dirty="0" smtClean="0"/>
              <a:t>pedagogical </a:t>
            </a:r>
            <a:r>
              <a:rPr lang="en-US" sz="1800" i="1" dirty="0"/>
              <a:t>content from all three disciplines, but it is </a:t>
            </a:r>
            <a:r>
              <a:rPr lang="en-US" sz="1800" b="1" i="1" dirty="0"/>
              <a:t>neither the simple intersection, nor </a:t>
            </a:r>
            <a:r>
              <a:rPr lang="en-US" sz="1800" b="1" i="1" dirty="0" smtClean="0"/>
              <a:t>the superset </a:t>
            </a:r>
            <a:r>
              <a:rPr lang="en-US" sz="1800" b="1" i="1" dirty="0"/>
              <a:t>of the three</a:t>
            </a:r>
            <a:r>
              <a:rPr lang="en-US" sz="1800" i="1" dirty="0"/>
              <a:t>.</a:t>
            </a:r>
            <a:r>
              <a:rPr lang="en-US" sz="1800" dirty="0"/>
              <a:t> </a:t>
            </a:r>
          </a:p>
          <a:p>
            <a:endParaRPr lang="en-US" sz="1800" dirty="0"/>
          </a:p>
          <a:p>
            <a:r>
              <a:rPr lang="en-US" sz="1800" dirty="0" smtClean="0"/>
              <a:t>There is a fourth area of demonstrated mastery too: </a:t>
            </a:r>
            <a:r>
              <a:rPr lang="en-US" sz="1800" u="sng" dirty="0" smtClean="0"/>
              <a:t>subject-matter expertise</a:t>
            </a:r>
            <a:r>
              <a:rPr lang="en-US" sz="1800" dirty="0" smtClean="0"/>
              <a:t>.</a:t>
            </a:r>
          </a:p>
          <a:p>
            <a:r>
              <a:rPr lang="en-US" sz="1800" dirty="0" smtClean="0"/>
              <a:t>Building upon </a:t>
            </a:r>
            <a:r>
              <a:rPr lang="en-US" sz="1800" u="sng" dirty="0" smtClean="0"/>
              <a:t>experimentation</a:t>
            </a:r>
            <a:r>
              <a:rPr lang="en-US" sz="1800" dirty="0" smtClean="0"/>
              <a:t>, </a:t>
            </a:r>
            <a:r>
              <a:rPr lang="en-US" sz="1800" u="sng" dirty="0" smtClean="0"/>
              <a:t>modeling</a:t>
            </a:r>
            <a:r>
              <a:rPr lang="en-US" sz="1800" dirty="0" smtClean="0"/>
              <a:t>, and </a:t>
            </a:r>
            <a:r>
              <a:rPr lang="en-US" sz="1800" u="sng" dirty="0" smtClean="0"/>
              <a:t>computation</a:t>
            </a:r>
            <a:r>
              <a:rPr lang="en-US" sz="1800" dirty="0" smtClean="0"/>
              <a:t>, there are some that believe that </a:t>
            </a:r>
            <a:r>
              <a:rPr lang="en-US" sz="1800" u="sng" dirty="0" smtClean="0"/>
              <a:t>data science</a:t>
            </a:r>
            <a:r>
              <a:rPr lang="en-US" sz="1800" dirty="0" smtClean="0"/>
              <a:t> </a:t>
            </a:r>
            <a:r>
              <a:rPr lang="en-US" sz="1800" i="1" dirty="0" smtClean="0"/>
              <a:t>is, in fact, a new, type of scientific discovery</a:t>
            </a:r>
            <a:r>
              <a:rPr lang="en-US" sz="1800" dirty="0" smtClean="0"/>
              <a:t>.</a:t>
            </a:r>
          </a:p>
          <a:p>
            <a:endParaRPr lang="en-US" sz="1800" dirty="0" smtClean="0"/>
          </a:p>
          <a:p>
            <a:r>
              <a:rPr lang="en-US" sz="1800" dirty="0" smtClean="0"/>
              <a:t>Case-based, hands-on, and interdisciplinary</a:t>
            </a:r>
          </a:p>
          <a:p>
            <a:r>
              <a:rPr lang="en-US" sz="1800" dirty="0"/>
              <a:t>Additionally, some existing courses </a:t>
            </a:r>
            <a:r>
              <a:rPr lang="en-US" sz="1800" dirty="0" smtClean="0"/>
              <a:t>in statistics, math, and computer science, should </a:t>
            </a:r>
            <a:r>
              <a:rPr lang="en-US" sz="1800" dirty="0"/>
              <a:t>be partly re-designed for use in a data science curriculum</a:t>
            </a:r>
            <a:r>
              <a:rPr lang="en-US" sz="1800" dirty="0" smtClean="0"/>
              <a:t>.</a:t>
            </a:r>
            <a:endParaRPr lang="en-US" sz="1800"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5</a:t>
            </a:fld>
            <a:endParaRPr lang="en-US" altLang="en-US"/>
          </a:p>
        </p:txBody>
      </p:sp>
    </p:spTree>
    <p:extLst>
      <p:ext uri="{BB962C8B-B14F-4D97-AF65-F5344CB8AC3E}">
        <p14:creationId xmlns:p14="http://schemas.microsoft.com/office/powerpoint/2010/main" val="26875820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Lucida Sans" panose="020B0602030504020204" pitchFamily="34" charset="0"/>
              </a:defRPr>
            </a:lvl1pPr>
            <a:lvl2pPr marL="742950" indent="-285750">
              <a:spcBef>
                <a:spcPct val="20000"/>
              </a:spcBef>
              <a:buChar char="–"/>
              <a:defRPr sz="2800">
                <a:solidFill>
                  <a:schemeClr val="tx1"/>
                </a:solidFill>
                <a:latin typeface="Lucida Sans" panose="020B0602030504020204" pitchFamily="34" charset="0"/>
              </a:defRPr>
            </a:lvl2pPr>
            <a:lvl3pPr marL="1143000" indent="-228600">
              <a:spcBef>
                <a:spcPct val="20000"/>
              </a:spcBef>
              <a:buChar char="•"/>
              <a:defRPr sz="2400">
                <a:solidFill>
                  <a:schemeClr val="tx1"/>
                </a:solidFill>
                <a:latin typeface="Lucida Sans" panose="020B0602030504020204" pitchFamily="34" charset="0"/>
              </a:defRPr>
            </a:lvl3pPr>
            <a:lvl4pPr marL="1600200" indent="-228600">
              <a:spcBef>
                <a:spcPct val="20000"/>
              </a:spcBef>
              <a:buChar char="–"/>
              <a:defRPr sz="2000">
                <a:solidFill>
                  <a:schemeClr val="tx1"/>
                </a:solidFill>
                <a:latin typeface="Lucida Sans" panose="020B0602030504020204" pitchFamily="34" charset="0"/>
              </a:defRPr>
            </a:lvl4pPr>
            <a:lvl5pPr marL="2057400" indent="-228600">
              <a:spcBef>
                <a:spcPct val="20000"/>
              </a:spcBef>
              <a:buChar char="»"/>
              <a:defRPr sz="2000">
                <a:solidFill>
                  <a:schemeClr val="tx1"/>
                </a:solidFill>
                <a:latin typeface="Lucida Sans" panose="020B0602030504020204" pitchFamily="34" charset="0"/>
              </a:defRPr>
            </a:lvl5pPr>
            <a:lvl6pPr marL="2514600" indent="-228600" eaLnBrk="0" fontAlgn="base" hangingPunct="0">
              <a:spcBef>
                <a:spcPct val="20000"/>
              </a:spcBef>
              <a:spcAft>
                <a:spcPct val="0"/>
              </a:spcAft>
              <a:buChar char="»"/>
              <a:defRPr sz="2000">
                <a:solidFill>
                  <a:schemeClr val="tx1"/>
                </a:solidFill>
                <a:latin typeface="Lucida Sans" panose="020B0602030504020204" pitchFamily="34" charset="0"/>
              </a:defRPr>
            </a:lvl6pPr>
            <a:lvl7pPr marL="2971800" indent="-228600" eaLnBrk="0" fontAlgn="base" hangingPunct="0">
              <a:spcBef>
                <a:spcPct val="20000"/>
              </a:spcBef>
              <a:spcAft>
                <a:spcPct val="0"/>
              </a:spcAft>
              <a:buChar char="»"/>
              <a:defRPr sz="2000">
                <a:solidFill>
                  <a:schemeClr val="tx1"/>
                </a:solidFill>
                <a:latin typeface="Lucida Sans" panose="020B0602030504020204" pitchFamily="34" charset="0"/>
              </a:defRPr>
            </a:lvl7pPr>
            <a:lvl8pPr marL="3429000" indent="-228600" eaLnBrk="0" fontAlgn="base" hangingPunct="0">
              <a:spcBef>
                <a:spcPct val="20000"/>
              </a:spcBef>
              <a:spcAft>
                <a:spcPct val="0"/>
              </a:spcAft>
              <a:buChar char="»"/>
              <a:defRPr sz="2000">
                <a:solidFill>
                  <a:schemeClr val="tx1"/>
                </a:solidFill>
                <a:latin typeface="Lucida Sans" panose="020B0602030504020204" pitchFamily="34" charset="0"/>
              </a:defRPr>
            </a:lvl8pPr>
            <a:lvl9pPr marL="3886200" indent="-228600" eaLnBrk="0" fontAlgn="base" hangingPunct="0">
              <a:spcBef>
                <a:spcPct val="20000"/>
              </a:spcBef>
              <a:spcAft>
                <a:spcPct val="0"/>
              </a:spcAft>
              <a:buChar char="»"/>
              <a:defRPr sz="2000">
                <a:solidFill>
                  <a:schemeClr val="tx1"/>
                </a:solidFill>
                <a:latin typeface="Lucida Sans" panose="020B0602030504020204" pitchFamily="34" charset="0"/>
              </a:defRPr>
            </a:lvl9pPr>
          </a:lstStyle>
          <a:p>
            <a:pPr>
              <a:spcBef>
                <a:spcPct val="0"/>
              </a:spcBef>
              <a:buFontTx/>
              <a:buNone/>
            </a:pPr>
            <a:fld id="{24948F6E-8397-4F85-975B-8F07DA079F78}" type="slidenum">
              <a:rPr lang="en-US" altLang="en-US" sz="1400" smtClean="0">
                <a:latin typeface="Arial" panose="020B0604020202020204" pitchFamily="34" charset="0"/>
              </a:rPr>
              <a:pPr>
                <a:spcBef>
                  <a:spcPct val="0"/>
                </a:spcBef>
                <a:buFontTx/>
                <a:buNone/>
              </a:pPr>
              <a:t>6</a:t>
            </a:fld>
            <a:endParaRPr lang="en-US" altLang="en-US" sz="1400" smtClean="0">
              <a:latin typeface="Arial" panose="020B0604020202020204" pitchFamily="34" charset="0"/>
            </a:endParaRPr>
          </a:p>
        </p:txBody>
      </p:sp>
      <p:sp>
        <p:nvSpPr>
          <p:cNvPr id="11267" name="Rectangle 2"/>
          <p:cNvSpPr>
            <a:spLocks noGrp="1" noChangeArrowheads="1"/>
          </p:cNvSpPr>
          <p:nvPr>
            <p:ph type="title"/>
          </p:nvPr>
        </p:nvSpPr>
        <p:spPr/>
        <p:txBody>
          <a:bodyPr/>
          <a:lstStyle/>
          <a:p>
            <a:pPr eaLnBrk="1" hangingPunct="1"/>
            <a:r>
              <a:rPr lang="en-US" altLang="en-US" sz="4000" dirty="0" smtClean="0"/>
              <a:t>Information Dynamics</a:t>
            </a:r>
            <a:endParaRPr lang="en-US" altLang="en-US" sz="3600" dirty="0" smtClean="0"/>
          </a:p>
        </p:txBody>
      </p:sp>
      <p:sp>
        <p:nvSpPr>
          <p:cNvPr id="10244" name="Rectangle 3"/>
          <p:cNvSpPr>
            <a:spLocks noGrp="1" noChangeArrowheads="1"/>
          </p:cNvSpPr>
          <p:nvPr>
            <p:ph type="body" idx="1"/>
          </p:nvPr>
        </p:nvSpPr>
        <p:spPr/>
        <p:txBody>
          <a:bodyPr/>
          <a:lstStyle/>
          <a:p>
            <a:pPr eaLnBrk="1" hangingPunct="1">
              <a:lnSpc>
                <a:spcPct val="90000"/>
              </a:lnSpc>
            </a:pPr>
            <a:r>
              <a:rPr lang="en-US" altLang="en-US" sz="2000" i="1" dirty="0" smtClean="0"/>
              <a:t>Wisdom</a:t>
            </a:r>
          </a:p>
          <a:p>
            <a:pPr lvl="1" eaLnBrk="1" hangingPunct="1">
              <a:lnSpc>
                <a:spcPct val="90000"/>
              </a:lnSpc>
            </a:pPr>
            <a:r>
              <a:rPr lang="en-US" altLang="en-US" sz="1800" dirty="0" smtClean="0"/>
              <a:t>Extraordinary Insight (Explanation) for Foresight (Prediction)</a:t>
            </a:r>
          </a:p>
          <a:p>
            <a:pPr lvl="1" eaLnBrk="1" hangingPunct="1">
              <a:lnSpc>
                <a:spcPct val="90000"/>
              </a:lnSpc>
            </a:pPr>
            <a:r>
              <a:rPr lang="en-US" altLang="en-US" sz="1800" b="1" i="1" dirty="0" smtClean="0"/>
              <a:t>Restaurant</a:t>
            </a:r>
            <a:r>
              <a:rPr lang="en-US" altLang="en-US" sz="1800" b="1" dirty="0" smtClean="0"/>
              <a:t>: How should our menu change in the future to best optimize nightly sales?</a:t>
            </a:r>
          </a:p>
          <a:p>
            <a:pPr eaLnBrk="1" hangingPunct="1">
              <a:lnSpc>
                <a:spcPct val="90000"/>
              </a:lnSpc>
            </a:pPr>
            <a:r>
              <a:rPr lang="en-US" altLang="en-US" sz="2000" i="1" dirty="0" smtClean="0"/>
              <a:t>Knowledge</a:t>
            </a:r>
          </a:p>
          <a:p>
            <a:pPr lvl="1" eaLnBrk="1" hangingPunct="1">
              <a:lnSpc>
                <a:spcPct val="90000"/>
              </a:lnSpc>
            </a:pPr>
            <a:r>
              <a:rPr lang="en-US" altLang="en-US" sz="1800" dirty="0" smtClean="0"/>
              <a:t>Combination of Explicit Information and Tacit Information</a:t>
            </a:r>
          </a:p>
          <a:p>
            <a:pPr lvl="1" eaLnBrk="1" hangingPunct="1">
              <a:lnSpc>
                <a:spcPct val="90000"/>
              </a:lnSpc>
            </a:pPr>
            <a:r>
              <a:rPr lang="en-US" altLang="en-US" sz="1800" b="1" i="1" dirty="0" smtClean="0"/>
              <a:t>Restaurant</a:t>
            </a:r>
            <a:r>
              <a:rPr lang="en-US" altLang="en-US" sz="1800" b="1" dirty="0" smtClean="0"/>
              <a:t>: What action led to the change in last night’s sales?</a:t>
            </a:r>
          </a:p>
          <a:p>
            <a:pPr eaLnBrk="1" hangingPunct="1">
              <a:lnSpc>
                <a:spcPct val="90000"/>
              </a:lnSpc>
            </a:pPr>
            <a:r>
              <a:rPr lang="en-US" altLang="en-US" sz="2000" i="1" dirty="0" smtClean="0"/>
              <a:t>Information</a:t>
            </a:r>
          </a:p>
          <a:p>
            <a:pPr lvl="1" eaLnBrk="1" hangingPunct="1">
              <a:lnSpc>
                <a:spcPct val="90000"/>
              </a:lnSpc>
            </a:pPr>
            <a:r>
              <a:rPr lang="en-US" altLang="en-US" sz="1800" dirty="0" smtClean="0"/>
              <a:t>Meaningful Data</a:t>
            </a:r>
          </a:p>
          <a:p>
            <a:pPr lvl="1" eaLnBrk="1" hangingPunct="1">
              <a:lnSpc>
                <a:spcPct val="90000"/>
              </a:lnSpc>
            </a:pPr>
            <a:r>
              <a:rPr lang="en-US" altLang="en-US" sz="1800" b="1" i="1" dirty="0" smtClean="0"/>
              <a:t>Restaurant</a:t>
            </a:r>
            <a:r>
              <a:rPr lang="en-US" altLang="en-US" sz="1800" b="1" dirty="0" smtClean="0"/>
              <a:t>: How does last night’s sales compare to that night the previous year?  How does last night’s sales compare to our goals?</a:t>
            </a:r>
          </a:p>
          <a:p>
            <a:pPr eaLnBrk="1" hangingPunct="1">
              <a:lnSpc>
                <a:spcPct val="90000"/>
              </a:lnSpc>
            </a:pPr>
            <a:r>
              <a:rPr lang="en-US" altLang="en-US" sz="2000" i="1" dirty="0" smtClean="0"/>
              <a:t>Data</a:t>
            </a:r>
          </a:p>
          <a:p>
            <a:pPr lvl="1" eaLnBrk="1" hangingPunct="1">
              <a:lnSpc>
                <a:spcPct val="90000"/>
              </a:lnSpc>
            </a:pPr>
            <a:r>
              <a:rPr lang="en-US" altLang="en-US" sz="1800" dirty="0" smtClean="0"/>
              <a:t>Raw, atomic, basic</a:t>
            </a:r>
          </a:p>
          <a:p>
            <a:pPr lvl="1" eaLnBrk="1" hangingPunct="1">
              <a:lnSpc>
                <a:spcPct val="90000"/>
              </a:lnSpc>
            </a:pPr>
            <a:r>
              <a:rPr lang="en-US" altLang="en-US" sz="1800" b="1" i="1" dirty="0" smtClean="0"/>
              <a:t>Restaurant</a:t>
            </a:r>
            <a:r>
              <a:rPr lang="en-US" altLang="en-US" sz="1800" b="1" dirty="0" smtClean="0"/>
              <a:t>: What were the total sales for last night?</a:t>
            </a:r>
          </a:p>
        </p:txBody>
      </p:sp>
      <p:cxnSp>
        <p:nvCxnSpPr>
          <p:cNvPr id="3" name="Straight Arrow Connector 2"/>
          <p:cNvCxnSpPr/>
          <p:nvPr/>
        </p:nvCxnSpPr>
        <p:spPr>
          <a:xfrm flipV="1">
            <a:off x="304800" y="1417638"/>
            <a:ext cx="0" cy="4373562"/>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1761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26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1" nodeType="clickEffect">
                                  <p:stCondLst>
                                    <p:cond delay="0"/>
                                  </p:stCondLst>
                                  <p:childTnLst>
                                    <p:set>
                                      <p:cBhvr>
                                        <p:cTn id="13" dur="1" fill="hold">
                                          <p:stCondLst>
                                            <p:cond delay="0"/>
                                          </p:stCondLst>
                                        </p:cTn>
                                        <p:tgtEl>
                                          <p:spTgt spid="10244">
                                            <p:txEl>
                                              <p:pRg st="9" end="9"/>
                                            </p:txEl>
                                          </p:spTgt>
                                        </p:tgtEl>
                                        <p:attrNameLst>
                                          <p:attrName>style.visibility</p:attrName>
                                        </p:attrNameLst>
                                      </p:cBhvr>
                                      <p:to>
                                        <p:strVal val="visible"/>
                                      </p:to>
                                    </p:set>
                                  </p:childTnLst>
                                </p:cTn>
                              </p:par>
                              <p:par>
                                <p:cTn id="14" presetID="1" presetClass="entr" presetSubtype="0" fill="hold" grpId="1" nodeType="withEffect">
                                  <p:stCondLst>
                                    <p:cond delay="0"/>
                                  </p:stCondLst>
                                  <p:childTnLst>
                                    <p:set>
                                      <p:cBhvr>
                                        <p:cTn id="15" dur="1" fill="hold">
                                          <p:stCondLst>
                                            <p:cond delay="0"/>
                                          </p:stCondLst>
                                        </p:cTn>
                                        <p:tgtEl>
                                          <p:spTgt spid="10244">
                                            <p:txEl>
                                              <p:pRg st="10" end="10"/>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1" nodeType="afterEffect">
                                  <p:stCondLst>
                                    <p:cond delay="2000"/>
                                  </p:stCondLst>
                                  <p:childTnLst>
                                    <p:set>
                                      <p:cBhvr>
                                        <p:cTn id="18" dur="1" fill="hold">
                                          <p:stCondLst>
                                            <p:cond delay="0"/>
                                          </p:stCondLst>
                                        </p:cTn>
                                        <p:tgtEl>
                                          <p:spTgt spid="10244">
                                            <p:txEl>
                                              <p:pRg st="6" end="6"/>
                                            </p:txEl>
                                          </p:spTgt>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1" nodeType="afterEffect">
                                  <p:stCondLst>
                                    <p:cond delay="0"/>
                                  </p:stCondLst>
                                  <p:childTnLst>
                                    <p:set>
                                      <p:cBhvr>
                                        <p:cTn id="21" dur="1" fill="hold">
                                          <p:stCondLst>
                                            <p:cond delay="0"/>
                                          </p:stCondLst>
                                        </p:cTn>
                                        <p:tgtEl>
                                          <p:spTgt spid="10244">
                                            <p:txEl>
                                              <p:pRg st="7" end="7"/>
                                            </p:txEl>
                                          </p:spTgt>
                                        </p:tgtEl>
                                        <p:attrNameLst>
                                          <p:attrName>style.visibility</p:attrName>
                                        </p:attrNameLst>
                                      </p:cBhvr>
                                      <p:to>
                                        <p:strVal val="visible"/>
                                      </p:to>
                                    </p:set>
                                  </p:childTnLst>
                                </p:cTn>
                              </p:par>
                            </p:childTnLst>
                          </p:cTn>
                        </p:par>
                        <p:par>
                          <p:cTn id="22" fill="hold">
                            <p:stCondLst>
                              <p:cond delay="2000"/>
                            </p:stCondLst>
                            <p:childTnLst>
                              <p:par>
                                <p:cTn id="23" presetID="1" presetClass="entr" presetSubtype="0" fill="hold" grpId="1" nodeType="afterEffect">
                                  <p:stCondLst>
                                    <p:cond delay="2000"/>
                                  </p:stCondLst>
                                  <p:childTnLst>
                                    <p:set>
                                      <p:cBhvr>
                                        <p:cTn id="24" dur="1" fill="hold">
                                          <p:stCondLst>
                                            <p:cond delay="0"/>
                                          </p:stCondLst>
                                        </p:cTn>
                                        <p:tgtEl>
                                          <p:spTgt spid="10244">
                                            <p:txEl>
                                              <p:pRg st="3" end="3"/>
                                            </p:txEl>
                                          </p:spTgt>
                                        </p:tgtEl>
                                        <p:attrNameLst>
                                          <p:attrName>style.visibility</p:attrName>
                                        </p:attrNameLst>
                                      </p:cBhvr>
                                      <p:to>
                                        <p:strVal val="visible"/>
                                      </p:to>
                                    </p:set>
                                  </p:childTnLst>
                                </p:cTn>
                              </p:par>
                            </p:childTnLst>
                          </p:cTn>
                        </p:par>
                        <p:par>
                          <p:cTn id="25" fill="hold">
                            <p:stCondLst>
                              <p:cond delay="4000"/>
                            </p:stCondLst>
                            <p:childTnLst>
                              <p:par>
                                <p:cTn id="26" presetID="1" presetClass="entr" presetSubtype="0" fill="hold" grpId="1" nodeType="afterEffect">
                                  <p:stCondLst>
                                    <p:cond delay="0"/>
                                  </p:stCondLst>
                                  <p:childTnLst>
                                    <p:set>
                                      <p:cBhvr>
                                        <p:cTn id="27" dur="1" fill="hold">
                                          <p:stCondLst>
                                            <p:cond delay="0"/>
                                          </p:stCondLst>
                                        </p:cTn>
                                        <p:tgtEl>
                                          <p:spTgt spid="10244">
                                            <p:txEl>
                                              <p:pRg st="4" end="4"/>
                                            </p:txEl>
                                          </p:spTgt>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grpId="1" nodeType="afterEffect">
                                  <p:stCondLst>
                                    <p:cond delay="2000"/>
                                  </p:stCondLst>
                                  <p:childTnLst>
                                    <p:set>
                                      <p:cBhvr>
                                        <p:cTn id="30" dur="1" fill="hold">
                                          <p:stCondLst>
                                            <p:cond delay="0"/>
                                          </p:stCondLst>
                                        </p:cTn>
                                        <p:tgtEl>
                                          <p:spTgt spid="10244">
                                            <p:txEl>
                                              <p:pRg st="0" end="0"/>
                                            </p:txEl>
                                          </p:spTgt>
                                        </p:tgtEl>
                                        <p:attrNameLst>
                                          <p:attrName>style.visibility</p:attrName>
                                        </p:attrNameLst>
                                      </p:cBhvr>
                                      <p:to>
                                        <p:strVal val="visible"/>
                                      </p:to>
                                    </p:set>
                                  </p:childTnLst>
                                </p:cTn>
                              </p:par>
                            </p:childTnLst>
                          </p:cTn>
                        </p:par>
                        <p:par>
                          <p:cTn id="31" fill="hold">
                            <p:stCondLst>
                              <p:cond delay="6000"/>
                            </p:stCondLst>
                            <p:childTnLst>
                              <p:par>
                                <p:cTn id="32" presetID="1" presetClass="entr" presetSubtype="0" fill="hold" grpId="1" nodeType="afterEffect">
                                  <p:stCondLst>
                                    <p:cond delay="0"/>
                                  </p:stCondLst>
                                  <p:childTnLst>
                                    <p:set>
                                      <p:cBhvr>
                                        <p:cTn id="33" dur="1" fill="hold">
                                          <p:stCondLst>
                                            <p:cond delay="0"/>
                                          </p:stCondLst>
                                        </p:cTn>
                                        <p:tgtEl>
                                          <p:spTgt spid="10244">
                                            <p:txEl>
                                              <p:pRg st="1" end="1"/>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1" nodeType="clickEffect">
                                  <p:stCondLst>
                                    <p:cond delay="0"/>
                                  </p:stCondLst>
                                  <p:childTnLst>
                                    <p:set>
                                      <p:cBhvr>
                                        <p:cTn id="37" dur="1" fill="hold">
                                          <p:stCondLst>
                                            <p:cond delay="0"/>
                                          </p:stCondLst>
                                        </p:cTn>
                                        <p:tgtEl>
                                          <p:spTgt spid="10244">
                                            <p:txEl>
                                              <p:pRg st="11" end="11"/>
                                            </p:txEl>
                                          </p:spTgt>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1" nodeType="afterEffect">
                                  <p:stCondLst>
                                    <p:cond delay="2000"/>
                                  </p:stCondLst>
                                  <p:childTnLst>
                                    <p:set>
                                      <p:cBhvr>
                                        <p:cTn id="40" dur="1" fill="hold">
                                          <p:stCondLst>
                                            <p:cond delay="0"/>
                                          </p:stCondLst>
                                        </p:cTn>
                                        <p:tgtEl>
                                          <p:spTgt spid="10244">
                                            <p:txEl>
                                              <p:pRg st="8" end="8"/>
                                            </p:txEl>
                                          </p:spTgt>
                                        </p:tgtEl>
                                        <p:attrNameLst>
                                          <p:attrName>style.visibility</p:attrName>
                                        </p:attrNameLst>
                                      </p:cBhvr>
                                      <p:to>
                                        <p:strVal val="visible"/>
                                      </p:to>
                                    </p:set>
                                  </p:childTnLst>
                                </p:cTn>
                              </p:par>
                            </p:childTnLst>
                          </p:cTn>
                        </p:par>
                        <p:par>
                          <p:cTn id="41" fill="hold">
                            <p:stCondLst>
                              <p:cond delay="2000"/>
                            </p:stCondLst>
                            <p:childTnLst>
                              <p:par>
                                <p:cTn id="42" presetID="1" presetClass="entr" presetSubtype="0" fill="hold" grpId="1" nodeType="afterEffect">
                                  <p:stCondLst>
                                    <p:cond delay="2000"/>
                                  </p:stCondLst>
                                  <p:childTnLst>
                                    <p:set>
                                      <p:cBhvr>
                                        <p:cTn id="43" dur="1" fill="hold">
                                          <p:stCondLst>
                                            <p:cond delay="0"/>
                                          </p:stCondLst>
                                        </p:cTn>
                                        <p:tgtEl>
                                          <p:spTgt spid="10244">
                                            <p:txEl>
                                              <p:pRg st="5" end="5"/>
                                            </p:txEl>
                                          </p:spTgt>
                                        </p:tgtEl>
                                        <p:attrNameLst>
                                          <p:attrName>style.visibility</p:attrName>
                                        </p:attrNameLst>
                                      </p:cBhvr>
                                      <p:to>
                                        <p:strVal val="visible"/>
                                      </p:to>
                                    </p:set>
                                  </p:childTnLst>
                                </p:cTn>
                              </p:par>
                            </p:childTnLst>
                          </p:cTn>
                        </p:par>
                        <p:par>
                          <p:cTn id="44" fill="hold">
                            <p:stCondLst>
                              <p:cond delay="4000"/>
                            </p:stCondLst>
                            <p:childTnLst>
                              <p:par>
                                <p:cTn id="45" presetID="1" presetClass="entr" presetSubtype="0" fill="hold" grpId="1" nodeType="afterEffect">
                                  <p:stCondLst>
                                    <p:cond delay="2000"/>
                                  </p:stCondLst>
                                  <p:childTnLst>
                                    <p:set>
                                      <p:cBhvr>
                                        <p:cTn id="46" dur="1" fill="hold">
                                          <p:stCondLst>
                                            <p:cond delay="0"/>
                                          </p:stCondLst>
                                        </p:cTn>
                                        <p:tgtEl>
                                          <p:spTgt spid="1024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10244" grpId="1"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Lucida Sans" panose="020B0602030504020204" pitchFamily="34" charset="0"/>
              </a:defRPr>
            </a:lvl1pPr>
            <a:lvl2pPr marL="742950" indent="-285750">
              <a:spcBef>
                <a:spcPct val="20000"/>
              </a:spcBef>
              <a:buChar char="–"/>
              <a:defRPr sz="2800">
                <a:solidFill>
                  <a:schemeClr val="tx1"/>
                </a:solidFill>
                <a:latin typeface="Lucida Sans" panose="020B0602030504020204" pitchFamily="34" charset="0"/>
              </a:defRPr>
            </a:lvl2pPr>
            <a:lvl3pPr marL="1143000" indent="-228600">
              <a:spcBef>
                <a:spcPct val="20000"/>
              </a:spcBef>
              <a:buChar char="•"/>
              <a:defRPr sz="2400">
                <a:solidFill>
                  <a:schemeClr val="tx1"/>
                </a:solidFill>
                <a:latin typeface="Lucida Sans" panose="020B0602030504020204" pitchFamily="34" charset="0"/>
              </a:defRPr>
            </a:lvl3pPr>
            <a:lvl4pPr marL="1600200" indent="-228600">
              <a:spcBef>
                <a:spcPct val="20000"/>
              </a:spcBef>
              <a:buChar char="–"/>
              <a:defRPr sz="2000">
                <a:solidFill>
                  <a:schemeClr val="tx1"/>
                </a:solidFill>
                <a:latin typeface="Lucida Sans" panose="020B0602030504020204" pitchFamily="34" charset="0"/>
              </a:defRPr>
            </a:lvl4pPr>
            <a:lvl5pPr marL="2057400" indent="-228600">
              <a:spcBef>
                <a:spcPct val="20000"/>
              </a:spcBef>
              <a:buChar char="»"/>
              <a:defRPr sz="2000">
                <a:solidFill>
                  <a:schemeClr val="tx1"/>
                </a:solidFill>
                <a:latin typeface="Lucida Sans" panose="020B0602030504020204" pitchFamily="34" charset="0"/>
              </a:defRPr>
            </a:lvl5pPr>
            <a:lvl6pPr marL="2514600" indent="-228600" eaLnBrk="0" fontAlgn="base" hangingPunct="0">
              <a:spcBef>
                <a:spcPct val="20000"/>
              </a:spcBef>
              <a:spcAft>
                <a:spcPct val="0"/>
              </a:spcAft>
              <a:buChar char="»"/>
              <a:defRPr sz="2000">
                <a:solidFill>
                  <a:schemeClr val="tx1"/>
                </a:solidFill>
                <a:latin typeface="Lucida Sans" panose="020B0602030504020204" pitchFamily="34" charset="0"/>
              </a:defRPr>
            </a:lvl6pPr>
            <a:lvl7pPr marL="2971800" indent="-228600" eaLnBrk="0" fontAlgn="base" hangingPunct="0">
              <a:spcBef>
                <a:spcPct val="20000"/>
              </a:spcBef>
              <a:spcAft>
                <a:spcPct val="0"/>
              </a:spcAft>
              <a:buChar char="»"/>
              <a:defRPr sz="2000">
                <a:solidFill>
                  <a:schemeClr val="tx1"/>
                </a:solidFill>
                <a:latin typeface="Lucida Sans" panose="020B0602030504020204" pitchFamily="34" charset="0"/>
              </a:defRPr>
            </a:lvl7pPr>
            <a:lvl8pPr marL="3429000" indent="-228600" eaLnBrk="0" fontAlgn="base" hangingPunct="0">
              <a:spcBef>
                <a:spcPct val="20000"/>
              </a:spcBef>
              <a:spcAft>
                <a:spcPct val="0"/>
              </a:spcAft>
              <a:buChar char="»"/>
              <a:defRPr sz="2000">
                <a:solidFill>
                  <a:schemeClr val="tx1"/>
                </a:solidFill>
                <a:latin typeface="Lucida Sans" panose="020B0602030504020204" pitchFamily="34" charset="0"/>
              </a:defRPr>
            </a:lvl8pPr>
            <a:lvl9pPr marL="3886200" indent="-228600" eaLnBrk="0" fontAlgn="base" hangingPunct="0">
              <a:spcBef>
                <a:spcPct val="20000"/>
              </a:spcBef>
              <a:spcAft>
                <a:spcPct val="0"/>
              </a:spcAft>
              <a:buChar char="»"/>
              <a:defRPr sz="2000">
                <a:solidFill>
                  <a:schemeClr val="tx1"/>
                </a:solidFill>
                <a:latin typeface="Lucida Sans" panose="020B0602030504020204" pitchFamily="34" charset="0"/>
              </a:defRPr>
            </a:lvl9pPr>
          </a:lstStyle>
          <a:p>
            <a:pPr>
              <a:spcBef>
                <a:spcPct val="0"/>
              </a:spcBef>
              <a:buFontTx/>
              <a:buNone/>
            </a:pPr>
            <a:fld id="{24948F6E-8397-4F85-975B-8F07DA079F78}" type="slidenum">
              <a:rPr lang="en-US" altLang="en-US" sz="1400" smtClean="0">
                <a:latin typeface="Arial" panose="020B0604020202020204" pitchFamily="34" charset="0"/>
              </a:rPr>
              <a:pPr>
                <a:spcBef>
                  <a:spcPct val="0"/>
                </a:spcBef>
                <a:buFontTx/>
                <a:buNone/>
              </a:pPr>
              <a:t>7</a:t>
            </a:fld>
            <a:endParaRPr lang="en-US" altLang="en-US" sz="1400" smtClean="0">
              <a:latin typeface="Arial" panose="020B0604020202020204" pitchFamily="34" charset="0"/>
            </a:endParaRPr>
          </a:p>
        </p:txBody>
      </p:sp>
      <p:sp>
        <p:nvSpPr>
          <p:cNvPr id="11267" name="Rectangle 2"/>
          <p:cNvSpPr>
            <a:spLocks noGrp="1" noChangeArrowheads="1"/>
          </p:cNvSpPr>
          <p:nvPr>
            <p:ph type="title"/>
          </p:nvPr>
        </p:nvSpPr>
        <p:spPr/>
        <p:txBody>
          <a:bodyPr/>
          <a:lstStyle/>
          <a:p>
            <a:pPr eaLnBrk="1" hangingPunct="1"/>
            <a:r>
              <a:rPr lang="en-US" altLang="en-US" dirty="0"/>
              <a:t>Analytics for Decision-making</a:t>
            </a:r>
            <a:endParaRPr lang="en-US" altLang="en-US" sz="3600" dirty="0" smtClean="0"/>
          </a:p>
        </p:txBody>
      </p:sp>
      <p:sp>
        <p:nvSpPr>
          <p:cNvPr id="10244" name="Rectangle 3"/>
          <p:cNvSpPr>
            <a:spLocks noGrp="1" noChangeArrowheads="1"/>
          </p:cNvSpPr>
          <p:nvPr>
            <p:ph type="body" idx="1"/>
          </p:nvPr>
        </p:nvSpPr>
        <p:spPr/>
        <p:txBody>
          <a:bodyPr/>
          <a:lstStyle/>
          <a:p>
            <a:pPr eaLnBrk="1" hangingPunct="1">
              <a:lnSpc>
                <a:spcPct val="90000"/>
              </a:lnSpc>
            </a:pPr>
            <a:r>
              <a:rPr lang="en-US" altLang="en-US" sz="1800" i="1" dirty="0"/>
              <a:t>Prescriptive</a:t>
            </a:r>
            <a:r>
              <a:rPr lang="en-US" altLang="en-US" sz="1800" dirty="0" smtClean="0"/>
              <a:t> </a:t>
            </a:r>
            <a:r>
              <a:rPr lang="en-US" altLang="en-US" sz="1800" dirty="0"/>
              <a:t>Analytics</a:t>
            </a:r>
            <a:endParaRPr lang="en-US" altLang="en-US" sz="1800" i="1" dirty="0" smtClean="0"/>
          </a:p>
          <a:p>
            <a:pPr lvl="1" eaLnBrk="1" hangingPunct="1">
              <a:lnSpc>
                <a:spcPct val="90000"/>
              </a:lnSpc>
            </a:pPr>
            <a:r>
              <a:rPr lang="en-US" altLang="en-US" sz="1600" dirty="0" smtClean="0"/>
              <a:t>What should we do?</a:t>
            </a:r>
          </a:p>
          <a:p>
            <a:pPr lvl="1" eaLnBrk="1" hangingPunct="1">
              <a:lnSpc>
                <a:spcPct val="90000"/>
              </a:lnSpc>
            </a:pPr>
            <a:r>
              <a:rPr lang="en-US" altLang="en-US" sz="1600" b="1" i="1" dirty="0"/>
              <a:t>HR Department</a:t>
            </a:r>
            <a:r>
              <a:rPr lang="en-US" altLang="en-US" sz="1600" b="1" dirty="0"/>
              <a:t>: What should we (the HR Department) do to meet or exceed the organization’s hiring and retention goals for next year?  What data/information/knowledge/wisdom should we provide to our hiring and technical managers to help?  What are we missing?</a:t>
            </a:r>
            <a:endParaRPr lang="en-US" altLang="en-US" sz="1600" b="1" dirty="0" smtClean="0"/>
          </a:p>
          <a:p>
            <a:pPr eaLnBrk="1" hangingPunct="1">
              <a:lnSpc>
                <a:spcPct val="90000"/>
              </a:lnSpc>
            </a:pPr>
            <a:r>
              <a:rPr lang="en-US" altLang="en-US" sz="1800" i="1" dirty="0" smtClean="0"/>
              <a:t>Predictive</a:t>
            </a:r>
            <a:r>
              <a:rPr lang="en-US" altLang="en-US" sz="1800" dirty="0" smtClean="0"/>
              <a:t> </a:t>
            </a:r>
            <a:r>
              <a:rPr lang="en-US" altLang="en-US" sz="1800" dirty="0"/>
              <a:t>Analytics</a:t>
            </a:r>
            <a:endParaRPr lang="en-US" altLang="en-US" sz="1800" i="1" dirty="0" smtClean="0"/>
          </a:p>
          <a:p>
            <a:pPr lvl="1" eaLnBrk="1" hangingPunct="1">
              <a:lnSpc>
                <a:spcPct val="90000"/>
              </a:lnSpc>
            </a:pPr>
            <a:r>
              <a:rPr lang="en-US" altLang="en-US" sz="1600" dirty="0" smtClean="0"/>
              <a:t>What is likely to happen?</a:t>
            </a:r>
          </a:p>
          <a:p>
            <a:pPr lvl="1" eaLnBrk="1" hangingPunct="1">
              <a:lnSpc>
                <a:spcPct val="90000"/>
              </a:lnSpc>
            </a:pPr>
            <a:r>
              <a:rPr lang="en-US" altLang="en-US" sz="1600" b="1" i="1" dirty="0"/>
              <a:t>HR Department:</a:t>
            </a:r>
            <a:r>
              <a:rPr lang="en-US" altLang="en-US" sz="1600" b="1" dirty="0"/>
              <a:t> How many new employees will our organization need next year? How will the mix change?  What is our competition likely to do?</a:t>
            </a:r>
            <a:endParaRPr lang="en-US" altLang="en-US" sz="1600" b="1" dirty="0" smtClean="0"/>
          </a:p>
          <a:p>
            <a:pPr eaLnBrk="1" hangingPunct="1">
              <a:lnSpc>
                <a:spcPct val="90000"/>
              </a:lnSpc>
            </a:pPr>
            <a:r>
              <a:rPr lang="en-US" altLang="en-US" sz="1800" i="1" dirty="0" smtClean="0"/>
              <a:t>Diagnostic</a:t>
            </a:r>
            <a:r>
              <a:rPr lang="en-US" altLang="en-US" sz="1800" dirty="0" smtClean="0"/>
              <a:t> </a:t>
            </a:r>
            <a:r>
              <a:rPr lang="en-US" altLang="en-US" sz="1800" dirty="0"/>
              <a:t>Analytics</a:t>
            </a:r>
            <a:endParaRPr lang="en-US" altLang="en-US" sz="1800" i="1" dirty="0" smtClean="0"/>
          </a:p>
          <a:p>
            <a:pPr lvl="1" eaLnBrk="1" hangingPunct="1">
              <a:lnSpc>
                <a:spcPct val="90000"/>
              </a:lnSpc>
            </a:pPr>
            <a:r>
              <a:rPr lang="en-US" altLang="en-US" sz="1600" dirty="0" smtClean="0"/>
              <a:t>Why did it happen?</a:t>
            </a:r>
          </a:p>
          <a:p>
            <a:pPr lvl="1" eaLnBrk="1" hangingPunct="1">
              <a:lnSpc>
                <a:spcPct val="90000"/>
              </a:lnSpc>
            </a:pPr>
            <a:r>
              <a:rPr lang="en-US" altLang="en-US" sz="1600" b="1" i="1" dirty="0"/>
              <a:t>HR Department:</a:t>
            </a:r>
            <a:r>
              <a:rPr lang="en-US" altLang="en-US" sz="1600" b="1" dirty="0"/>
              <a:t> Did our emphasis on recruiting from campus A (over campus B, etc.) matter?  What do the managers of these entry-level employees think?</a:t>
            </a:r>
            <a:endParaRPr lang="en-US" altLang="en-US" sz="1600" b="1" dirty="0" smtClean="0"/>
          </a:p>
          <a:p>
            <a:pPr eaLnBrk="1" hangingPunct="1">
              <a:lnSpc>
                <a:spcPct val="90000"/>
              </a:lnSpc>
            </a:pPr>
            <a:r>
              <a:rPr lang="en-US" altLang="en-US" sz="1800" i="1" dirty="0"/>
              <a:t>Descriptive</a:t>
            </a:r>
            <a:r>
              <a:rPr lang="en-US" altLang="en-US" sz="1800" dirty="0"/>
              <a:t> Analytics</a:t>
            </a:r>
            <a:endParaRPr lang="en-US" altLang="en-US" sz="1800" i="1" dirty="0" smtClean="0"/>
          </a:p>
          <a:p>
            <a:pPr lvl="1" eaLnBrk="1" hangingPunct="1">
              <a:lnSpc>
                <a:spcPct val="90000"/>
              </a:lnSpc>
            </a:pPr>
            <a:r>
              <a:rPr lang="en-US" altLang="en-US" sz="1600" dirty="0" smtClean="0"/>
              <a:t>What happened?</a:t>
            </a:r>
          </a:p>
          <a:p>
            <a:pPr lvl="1" eaLnBrk="1" hangingPunct="1">
              <a:lnSpc>
                <a:spcPct val="90000"/>
              </a:lnSpc>
            </a:pPr>
            <a:r>
              <a:rPr lang="en-US" altLang="en-US" sz="1600" b="1" i="1" dirty="0"/>
              <a:t>HR Department:</a:t>
            </a:r>
            <a:r>
              <a:rPr lang="en-US" altLang="en-US" sz="1600" b="1" dirty="0"/>
              <a:t> How many entry-level professionals did we hire last year? How many of them are still with us now?</a:t>
            </a:r>
            <a:endParaRPr lang="en-US" altLang="en-US" sz="1600" b="1" dirty="0" smtClean="0"/>
          </a:p>
        </p:txBody>
      </p:sp>
      <p:cxnSp>
        <p:nvCxnSpPr>
          <p:cNvPr id="3" name="Straight Arrow Connector 2"/>
          <p:cNvCxnSpPr/>
          <p:nvPr/>
        </p:nvCxnSpPr>
        <p:spPr>
          <a:xfrm flipV="1">
            <a:off x="304800" y="1417638"/>
            <a:ext cx="0" cy="4373562"/>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0093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26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244">
                                            <p:txEl>
                                              <p:pRg st="9" end="9"/>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0244">
                                            <p:txEl>
                                              <p:pRg st="10" end="10"/>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2000"/>
                                  </p:stCondLst>
                                  <p:childTnLst>
                                    <p:set>
                                      <p:cBhvr>
                                        <p:cTn id="18" dur="1" fill="hold">
                                          <p:stCondLst>
                                            <p:cond delay="0"/>
                                          </p:stCondLst>
                                        </p:cTn>
                                        <p:tgtEl>
                                          <p:spTgt spid="10244">
                                            <p:txEl>
                                              <p:pRg st="6" end="6"/>
                                            </p:txEl>
                                          </p:spTgt>
                                        </p:tgtEl>
                                        <p:attrNameLst>
                                          <p:attrName>style.visibility</p:attrName>
                                        </p:attrNameLst>
                                      </p:cBhvr>
                                      <p:to>
                                        <p:strVal val="visible"/>
                                      </p:to>
                                    </p:set>
                                  </p:childTnLst>
                                </p:cTn>
                              </p:par>
                              <p:par>
                                <p:cTn id="19" presetID="1" presetClass="entr" presetSubtype="0" fill="hold" grpId="0" nodeType="withEffect">
                                  <p:stCondLst>
                                    <p:cond delay="2000"/>
                                  </p:stCondLst>
                                  <p:childTnLst>
                                    <p:set>
                                      <p:cBhvr>
                                        <p:cTn id="20" dur="1" fill="hold">
                                          <p:stCondLst>
                                            <p:cond delay="0"/>
                                          </p:stCondLst>
                                        </p:cTn>
                                        <p:tgtEl>
                                          <p:spTgt spid="10244">
                                            <p:txEl>
                                              <p:pRg st="7" end="7"/>
                                            </p:txEl>
                                          </p:spTgt>
                                        </p:tgtEl>
                                        <p:attrNameLst>
                                          <p:attrName>style.visibility</p:attrName>
                                        </p:attrNameLst>
                                      </p:cBhvr>
                                      <p:to>
                                        <p:strVal val="visible"/>
                                      </p:to>
                                    </p:set>
                                  </p:childTnLst>
                                </p:cTn>
                              </p:par>
                            </p:childTnLst>
                          </p:cTn>
                        </p:par>
                        <p:par>
                          <p:cTn id="21" fill="hold">
                            <p:stCondLst>
                              <p:cond delay="2000"/>
                            </p:stCondLst>
                            <p:childTnLst>
                              <p:par>
                                <p:cTn id="22" presetID="1" presetClass="entr" presetSubtype="0" fill="hold" grpId="0" nodeType="afterEffect">
                                  <p:stCondLst>
                                    <p:cond delay="2000"/>
                                  </p:stCondLst>
                                  <p:childTnLst>
                                    <p:set>
                                      <p:cBhvr>
                                        <p:cTn id="23" dur="1" fill="hold">
                                          <p:stCondLst>
                                            <p:cond delay="0"/>
                                          </p:stCondLst>
                                        </p:cTn>
                                        <p:tgtEl>
                                          <p:spTgt spid="10244">
                                            <p:txEl>
                                              <p:pRg st="3" end="3"/>
                                            </p:txEl>
                                          </p:spTgt>
                                        </p:tgtEl>
                                        <p:attrNameLst>
                                          <p:attrName>style.visibility</p:attrName>
                                        </p:attrNameLst>
                                      </p:cBhvr>
                                      <p:to>
                                        <p:strVal val="visible"/>
                                      </p:to>
                                    </p:set>
                                  </p:childTnLst>
                                </p:cTn>
                              </p:par>
                              <p:par>
                                <p:cTn id="24" presetID="1" presetClass="entr" presetSubtype="0" fill="hold" grpId="0" nodeType="withEffect">
                                  <p:stCondLst>
                                    <p:cond delay="2000"/>
                                  </p:stCondLst>
                                  <p:childTnLst>
                                    <p:set>
                                      <p:cBhvr>
                                        <p:cTn id="25" dur="1" fill="hold">
                                          <p:stCondLst>
                                            <p:cond delay="0"/>
                                          </p:stCondLst>
                                        </p:cTn>
                                        <p:tgtEl>
                                          <p:spTgt spid="10244">
                                            <p:txEl>
                                              <p:pRg st="4" end="4"/>
                                            </p:txEl>
                                          </p:spTgt>
                                        </p:tgtEl>
                                        <p:attrNameLst>
                                          <p:attrName>style.visibility</p:attrName>
                                        </p:attrNameLst>
                                      </p:cBhvr>
                                      <p:to>
                                        <p:strVal val="visible"/>
                                      </p:to>
                                    </p:set>
                                  </p:childTnLst>
                                </p:cTn>
                              </p:par>
                            </p:childTnLst>
                          </p:cTn>
                        </p:par>
                        <p:par>
                          <p:cTn id="26" fill="hold">
                            <p:stCondLst>
                              <p:cond delay="4000"/>
                            </p:stCondLst>
                            <p:childTnLst>
                              <p:par>
                                <p:cTn id="27" presetID="1" presetClass="entr" presetSubtype="0" fill="hold" grpId="0" nodeType="afterEffect">
                                  <p:stCondLst>
                                    <p:cond delay="2000"/>
                                  </p:stCondLst>
                                  <p:childTnLst>
                                    <p:set>
                                      <p:cBhvr>
                                        <p:cTn id="28" dur="1" fill="hold">
                                          <p:stCondLst>
                                            <p:cond delay="0"/>
                                          </p:stCondLst>
                                        </p:cTn>
                                        <p:tgtEl>
                                          <p:spTgt spid="10244">
                                            <p:txEl>
                                              <p:pRg st="0" end="0"/>
                                            </p:txEl>
                                          </p:spTgt>
                                        </p:tgtEl>
                                        <p:attrNameLst>
                                          <p:attrName>style.visibility</p:attrName>
                                        </p:attrNameLst>
                                      </p:cBhvr>
                                      <p:to>
                                        <p:strVal val="visible"/>
                                      </p:to>
                                    </p:set>
                                  </p:childTnLst>
                                </p:cTn>
                              </p:par>
                            </p:childTnLst>
                          </p:cTn>
                        </p:par>
                        <p:par>
                          <p:cTn id="29" fill="hold">
                            <p:stCondLst>
                              <p:cond delay="6000"/>
                            </p:stCondLst>
                            <p:childTnLst>
                              <p:par>
                                <p:cTn id="30" presetID="1" presetClass="entr" presetSubtype="0" fill="hold" grpId="0" nodeType="afterEffect">
                                  <p:stCondLst>
                                    <p:cond delay="0"/>
                                  </p:stCondLst>
                                  <p:childTnLst>
                                    <p:set>
                                      <p:cBhvr>
                                        <p:cTn id="31" dur="1" fill="hold">
                                          <p:stCondLst>
                                            <p:cond delay="0"/>
                                          </p:stCondLst>
                                        </p:cTn>
                                        <p:tgtEl>
                                          <p:spTgt spid="10244">
                                            <p:txEl>
                                              <p:pRg st="1" end="1"/>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244">
                                            <p:txEl>
                                              <p:pRg st="11" end="11"/>
                                            </p:txEl>
                                          </p:spTgt>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2000"/>
                                  </p:stCondLst>
                                  <p:childTnLst>
                                    <p:set>
                                      <p:cBhvr>
                                        <p:cTn id="38" dur="1" fill="hold">
                                          <p:stCondLst>
                                            <p:cond delay="0"/>
                                          </p:stCondLst>
                                        </p:cTn>
                                        <p:tgtEl>
                                          <p:spTgt spid="10244">
                                            <p:txEl>
                                              <p:pRg st="8" end="8"/>
                                            </p:txEl>
                                          </p:spTgt>
                                        </p:tgtEl>
                                        <p:attrNameLst>
                                          <p:attrName>style.visibility</p:attrName>
                                        </p:attrNameLst>
                                      </p:cBhvr>
                                      <p:to>
                                        <p:strVal val="visible"/>
                                      </p:to>
                                    </p:set>
                                  </p:childTnLst>
                                </p:cTn>
                              </p:par>
                            </p:childTnLst>
                          </p:cTn>
                        </p:par>
                        <p:par>
                          <p:cTn id="39" fill="hold">
                            <p:stCondLst>
                              <p:cond delay="2000"/>
                            </p:stCondLst>
                            <p:childTnLst>
                              <p:par>
                                <p:cTn id="40" presetID="1" presetClass="entr" presetSubtype="0" fill="hold" grpId="0" nodeType="afterEffect">
                                  <p:stCondLst>
                                    <p:cond delay="2000"/>
                                  </p:stCondLst>
                                  <p:childTnLst>
                                    <p:set>
                                      <p:cBhvr>
                                        <p:cTn id="41" dur="1" fill="hold">
                                          <p:stCondLst>
                                            <p:cond delay="0"/>
                                          </p:stCondLst>
                                        </p:cTn>
                                        <p:tgtEl>
                                          <p:spTgt spid="10244">
                                            <p:txEl>
                                              <p:pRg st="5" end="5"/>
                                            </p:txEl>
                                          </p:spTgt>
                                        </p:tgtEl>
                                        <p:attrNameLst>
                                          <p:attrName>style.visibility</p:attrName>
                                        </p:attrNameLst>
                                      </p:cBhvr>
                                      <p:to>
                                        <p:strVal val="visible"/>
                                      </p:to>
                                    </p:set>
                                  </p:childTnLst>
                                </p:cTn>
                              </p:par>
                            </p:childTnLst>
                          </p:cTn>
                        </p:par>
                        <p:par>
                          <p:cTn id="42" fill="hold">
                            <p:stCondLst>
                              <p:cond delay="4000"/>
                            </p:stCondLst>
                            <p:childTnLst>
                              <p:par>
                                <p:cTn id="43" presetID="1" presetClass="entr" presetSubtype="0" fill="hold" grpId="0" nodeType="afterEffect">
                                  <p:stCondLst>
                                    <p:cond delay="2000"/>
                                  </p:stCondLst>
                                  <p:childTnLst>
                                    <p:set>
                                      <p:cBhvr>
                                        <p:cTn id="44" dur="1" fill="hold">
                                          <p:stCondLst>
                                            <p:cond delay="0"/>
                                          </p:stCondLst>
                                        </p:cTn>
                                        <p:tgtEl>
                                          <p:spTgt spid="1024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10244"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Math/Stat/</a:t>
            </a:r>
            <a:r>
              <a:rPr lang="en-US" dirty="0" err="1" smtClean="0"/>
              <a:t>CompSci</a:t>
            </a:r>
            <a:r>
              <a:rPr lang="en-US" dirty="0" smtClean="0"/>
              <a:t>/Subject Domain w/ Theory and Practice</a:t>
            </a:r>
            <a:endParaRPr lang="en-US" dirty="0"/>
          </a:p>
        </p:txBody>
      </p:sp>
      <p:sp>
        <p:nvSpPr>
          <p:cNvPr id="3" name="Content Placeholder 2"/>
          <p:cNvSpPr>
            <a:spLocks noGrp="1"/>
          </p:cNvSpPr>
          <p:nvPr>
            <p:ph idx="1"/>
          </p:nvPr>
        </p:nvSpPr>
        <p:spPr/>
        <p:txBody>
          <a:bodyPr/>
          <a:lstStyle/>
          <a:p>
            <a:r>
              <a:rPr lang="en-US" dirty="0" smtClean="0"/>
              <a:t>What can we leverage well for data science success?</a:t>
            </a:r>
          </a:p>
          <a:p>
            <a:endParaRPr lang="en-US" dirty="0"/>
          </a:p>
          <a:p>
            <a:r>
              <a:rPr lang="en-US" dirty="0" smtClean="0"/>
              <a:t>Math</a:t>
            </a:r>
          </a:p>
          <a:p>
            <a:r>
              <a:rPr lang="en-US" dirty="0" smtClean="0"/>
              <a:t>Stat</a:t>
            </a:r>
          </a:p>
          <a:p>
            <a:r>
              <a:rPr lang="en-US" dirty="0" err="1" smtClean="0"/>
              <a:t>CompSci</a:t>
            </a:r>
            <a:endParaRPr lang="en-US" dirty="0" smtClean="0"/>
          </a:p>
          <a:p>
            <a:pPr lvl="1"/>
            <a:r>
              <a:rPr lang="en-US" dirty="0" smtClean="0"/>
              <a:t>computational thinking</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8</a:t>
            </a:fld>
            <a:endParaRPr lang="en-US" altLang="en-US"/>
          </a:p>
        </p:txBody>
      </p:sp>
    </p:spTree>
    <p:extLst>
      <p:ext uri="{BB962C8B-B14F-4D97-AF65-F5344CB8AC3E}">
        <p14:creationId xmlns:p14="http://schemas.microsoft.com/office/powerpoint/2010/main" val="2801623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Persistent Tensions</a:t>
            </a:r>
            <a:endParaRPr lang="en-US" dirty="0"/>
          </a:p>
        </p:txBody>
      </p:sp>
      <p:sp>
        <p:nvSpPr>
          <p:cNvPr id="3" name="Content Placeholder 2"/>
          <p:cNvSpPr>
            <a:spLocks noGrp="1"/>
          </p:cNvSpPr>
          <p:nvPr>
            <p:ph idx="1"/>
          </p:nvPr>
        </p:nvSpPr>
        <p:spPr>
          <a:xfrm>
            <a:off x="838200" y="1600201"/>
            <a:ext cx="1752600" cy="457199"/>
          </a:xfrm>
        </p:spPr>
        <p:txBody>
          <a:bodyPr/>
          <a:lstStyle/>
          <a:p>
            <a:pPr marL="0" indent="0" algn="ctr">
              <a:buNone/>
            </a:pPr>
            <a:r>
              <a:rPr lang="en-US" sz="2400" dirty="0" smtClean="0"/>
              <a:t>Analytics</a:t>
            </a:r>
            <a:endParaRPr lang="en-US" sz="2000" dirty="0" smtClean="0"/>
          </a:p>
        </p:txBody>
      </p:sp>
      <p:sp>
        <p:nvSpPr>
          <p:cNvPr id="4" name="Slide Number Placeholder 3"/>
          <p:cNvSpPr>
            <a:spLocks noGrp="1"/>
          </p:cNvSpPr>
          <p:nvPr>
            <p:ph type="sldNum" sz="quarter" idx="12"/>
          </p:nvPr>
        </p:nvSpPr>
        <p:spPr/>
        <p:txBody>
          <a:bodyPr/>
          <a:lstStyle/>
          <a:p>
            <a:pPr algn="ctr">
              <a:defRPr/>
            </a:pPr>
            <a:fld id="{CD61FD94-992F-4CB2-AF3E-ECFB9D8DC22A}" type="slidenum">
              <a:rPr lang="en-US" altLang="en-US" smtClean="0"/>
              <a:pPr algn="ctr">
                <a:defRPr/>
              </a:pPr>
              <a:t>9</a:t>
            </a:fld>
            <a:endParaRPr lang="en-US" altLang="en-US" dirty="0"/>
          </a:p>
        </p:txBody>
      </p:sp>
      <p:cxnSp>
        <p:nvCxnSpPr>
          <p:cNvPr id="6" name="Straight Arrow Connector 5"/>
          <p:cNvCxnSpPr/>
          <p:nvPr/>
        </p:nvCxnSpPr>
        <p:spPr>
          <a:xfrm>
            <a:off x="3657600" y="1828800"/>
            <a:ext cx="1828800" cy="0"/>
          </a:xfrm>
          <a:prstGeom prst="straightConnector1">
            <a:avLst/>
          </a:prstGeom>
          <a:ln w="25400">
            <a:solidFill>
              <a:schemeClr val="bg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8" name="Content Placeholder 2"/>
          <p:cNvSpPr txBox="1">
            <a:spLocks/>
          </p:cNvSpPr>
          <p:nvPr/>
        </p:nvSpPr>
        <p:spPr bwMode="auto">
          <a:xfrm>
            <a:off x="6629400" y="1600201"/>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Automation</a:t>
            </a:r>
            <a:endParaRPr lang="en-US" sz="2000" kern="0" dirty="0" smtClean="0"/>
          </a:p>
          <a:p>
            <a:pPr marL="0" indent="0" algn="ctr">
              <a:buFontTx/>
              <a:buNone/>
            </a:pPr>
            <a:r>
              <a:rPr lang="en-US" sz="2000" kern="0" dirty="0" smtClean="0"/>
              <a:t> </a:t>
            </a:r>
          </a:p>
        </p:txBody>
      </p:sp>
      <p:sp>
        <p:nvSpPr>
          <p:cNvPr id="9" name="Content Placeholder 2"/>
          <p:cNvSpPr txBox="1">
            <a:spLocks/>
          </p:cNvSpPr>
          <p:nvPr/>
        </p:nvSpPr>
        <p:spPr bwMode="auto">
          <a:xfrm>
            <a:off x="838200" y="2066781"/>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Explanation</a:t>
            </a:r>
            <a:endParaRPr lang="en-US" sz="2000" kern="0" dirty="0" smtClean="0"/>
          </a:p>
        </p:txBody>
      </p:sp>
      <p:cxnSp>
        <p:nvCxnSpPr>
          <p:cNvPr id="10" name="Straight Arrow Connector 9"/>
          <p:cNvCxnSpPr/>
          <p:nvPr/>
        </p:nvCxnSpPr>
        <p:spPr>
          <a:xfrm>
            <a:off x="3657600" y="2295380"/>
            <a:ext cx="1828800" cy="0"/>
          </a:xfrm>
          <a:prstGeom prst="straightConnector1">
            <a:avLst/>
          </a:prstGeom>
          <a:ln w="25400">
            <a:solidFill>
              <a:schemeClr val="bg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6629400" y="2066781"/>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Prediction</a:t>
            </a:r>
            <a:endParaRPr lang="en-US" sz="2000" kern="0" dirty="0" smtClean="0"/>
          </a:p>
          <a:p>
            <a:pPr marL="0" indent="0" algn="ctr">
              <a:buFontTx/>
              <a:buNone/>
            </a:pPr>
            <a:r>
              <a:rPr lang="en-US" sz="2000" kern="0" dirty="0" smtClean="0"/>
              <a:t> </a:t>
            </a:r>
          </a:p>
        </p:txBody>
      </p:sp>
      <p:sp>
        <p:nvSpPr>
          <p:cNvPr id="12" name="Content Placeholder 2"/>
          <p:cNvSpPr txBox="1">
            <a:spLocks/>
          </p:cNvSpPr>
          <p:nvPr/>
        </p:nvSpPr>
        <p:spPr bwMode="auto">
          <a:xfrm>
            <a:off x="838200" y="2528185"/>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Desktop</a:t>
            </a:r>
            <a:endParaRPr lang="en-US" sz="2000" kern="0" dirty="0" smtClean="0"/>
          </a:p>
        </p:txBody>
      </p:sp>
      <p:cxnSp>
        <p:nvCxnSpPr>
          <p:cNvPr id="13" name="Straight Arrow Connector 12"/>
          <p:cNvCxnSpPr/>
          <p:nvPr/>
        </p:nvCxnSpPr>
        <p:spPr>
          <a:xfrm>
            <a:off x="3657600" y="2756784"/>
            <a:ext cx="1828800" cy="0"/>
          </a:xfrm>
          <a:prstGeom prst="straightConnector1">
            <a:avLst/>
          </a:prstGeom>
          <a:ln w="25400">
            <a:solidFill>
              <a:schemeClr val="bg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4" name="Content Placeholder 2"/>
          <p:cNvSpPr txBox="1">
            <a:spLocks/>
          </p:cNvSpPr>
          <p:nvPr/>
        </p:nvSpPr>
        <p:spPr bwMode="auto">
          <a:xfrm>
            <a:off x="6629400" y="2528185"/>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Cloud</a:t>
            </a:r>
            <a:endParaRPr lang="en-US" sz="2000" kern="0" dirty="0" smtClean="0"/>
          </a:p>
          <a:p>
            <a:pPr marL="0" indent="0" algn="ctr">
              <a:buFontTx/>
              <a:buNone/>
            </a:pPr>
            <a:r>
              <a:rPr lang="en-US" sz="2000" kern="0" dirty="0" smtClean="0"/>
              <a:t> </a:t>
            </a:r>
          </a:p>
        </p:txBody>
      </p:sp>
      <p:sp>
        <p:nvSpPr>
          <p:cNvPr id="15" name="Content Placeholder 2"/>
          <p:cNvSpPr txBox="1">
            <a:spLocks/>
          </p:cNvSpPr>
          <p:nvPr/>
        </p:nvSpPr>
        <p:spPr bwMode="auto">
          <a:xfrm>
            <a:off x="838200" y="2989589"/>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FOSS</a:t>
            </a:r>
            <a:endParaRPr lang="en-US" sz="2000" kern="0" dirty="0" smtClean="0"/>
          </a:p>
        </p:txBody>
      </p:sp>
      <p:cxnSp>
        <p:nvCxnSpPr>
          <p:cNvPr id="16" name="Straight Arrow Connector 15"/>
          <p:cNvCxnSpPr/>
          <p:nvPr/>
        </p:nvCxnSpPr>
        <p:spPr>
          <a:xfrm>
            <a:off x="3657600" y="3218188"/>
            <a:ext cx="1828800" cy="0"/>
          </a:xfrm>
          <a:prstGeom prst="straightConnector1">
            <a:avLst/>
          </a:prstGeom>
          <a:ln w="25400">
            <a:solidFill>
              <a:schemeClr val="bg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7" name="Content Placeholder 2"/>
          <p:cNvSpPr txBox="1">
            <a:spLocks/>
          </p:cNvSpPr>
          <p:nvPr/>
        </p:nvSpPr>
        <p:spPr bwMode="auto">
          <a:xfrm>
            <a:off x="6629400" y="2989589"/>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COTS</a:t>
            </a:r>
            <a:endParaRPr lang="en-US" sz="2000" kern="0" dirty="0" smtClean="0"/>
          </a:p>
          <a:p>
            <a:pPr marL="0" indent="0" algn="ctr">
              <a:buFontTx/>
              <a:buNone/>
            </a:pPr>
            <a:r>
              <a:rPr lang="en-US" sz="2000" kern="0" dirty="0" smtClean="0"/>
              <a:t> </a:t>
            </a:r>
          </a:p>
        </p:txBody>
      </p:sp>
      <p:sp>
        <p:nvSpPr>
          <p:cNvPr id="18" name="Content Placeholder 2"/>
          <p:cNvSpPr txBox="1">
            <a:spLocks/>
          </p:cNvSpPr>
          <p:nvPr/>
        </p:nvSpPr>
        <p:spPr bwMode="auto">
          <a:xfrm>
            <a:off x="838200" y="3427846"/>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SQL</a:t>
            </a:r>
            <a:endParaRPr lang="en-US" sz="2000" kern="0" dirty="0" smtClean="0"/>
          </a:p>
        </p:txBody>
      </p:sp>
      <p:cxnSp>
        <p:nvCxnSpPr>
          <p:cNvPr id="19" name="Straight Arrow Connector 18"/>
          <p:cNvCxnSpPr/>
          <p:nvPr/>
        </p:nvCxnSpPr>
        <p:spPr>
          <a:xfrm>
            <a:off x="3657600" y="3656445"/>
            <a:ext cx="1828800" cy="0"/>
          </a:xfrm>
          <a:prstGeom prst="straightConnector1">
            <a:avLst/>
          </a:prstGeom>
          <a:ln w="25400">
            <a:solidFill>
              <a:schemeClr val="bg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0" name="Content Placeholder 2"/>
          <p:cNvSpPr txBox="1">
            <a:spLocks/>
          </p:cNvSpPr>
          <p:nvPr/>
        </p:nvSpPr>
        <p:spPr bwMode="auto">
          <a:xfrm>
            <a:off x="6629400" y="3427846"/>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Spark</a:t>
            </a:r>
            <a:endParaRPr lang="en-US" sz="2000" kern="0" dirty="0" smtClean="0"/>
          </a:p>
          <a:p>
            <a:pPr marL="0" indent="0" algn="ctr">
              <a:buFontTx/>
              <a:buNone/>
            </a:pPr>
            <a:r>
              <a:rPr lang="en-US" sz="2000" kern="0" dirty="0" smtClean="0"/>
              <a:t> </a:t>
            </a:r>
          </a:p>
        </p:txBody>
      </p:sp>
      <p:sp>
        <p:nvSpPr>
          <p:cNvPr id="21" name="Content Placeholder 2"/>
          <p:cNvSpPr txBox="1">
            <a:spLocks/>
          </p:cNvSpPr>
          <p:nvPr/>
        </p:nvSpPr>
        <p:spPr bwMode="auto">
          <a:xfrm>
            <a:off x="838200" y="3866102"/>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Equation</a:t>
            </a:r>
            <a:endParaRPr lang="en-US" sz="2000" kern="0" dirty="0" smtClean="0"/>
          </a:p>
        </p:txBody>
      </p:sp>
      <p:cxnSp>
        <p:nvCxnSpPr>
          <p:cNvPr id="22" name="Straight Arrow Connector 21"/>
          <p:cNvCxnSpPr/>
          <p:nvPr/>
        </p:nvCxnSpPr>
        <p:spPr>
          <a:xfrm>
            <a:off x="3657600" y="4094701"/>
            <a:ext cx="1828800" cy="0"/>
          </a:xfrm>
          <a:prstGeom prst="straightConnector1">
            <a:avLst/>
          </a:prstGeom>
          <a:ln w="25400">
            <a:solidFill>
              <a:schemeClr val="bg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Content Placeholder 2"/>
          <p:cNvSpPr txBox="1">
            <a:spLocks/>
          </p:cNvSpPr>
          <p:nvPr/>
        </p:nvSpPr>
        <p:spPr bwMode="auto">
          <a:xfrm>
            <a:off x="6629400" y="3866102"/>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Algorithm</a:t>
            </a:r>
            <a:endParaRPr lang="en-US" sz="2000" kern="0" dirty="0" smtClean="0"/>
          </a:p>
          <a:p>
            <a:pPr marL="0" indent="0" algn="ctr">
              <a:buFontTx/>
              <a:buNone/>
            </a:pPr>
            <a:r>
              <a:rPr lang="en-US" sz="2000" kern="0" dirty="0" smtClean="0"/>
              <a:t> </a:t>
            </a:r>
          </a:p>
        </p:txBody>
      </p:sp>
      <p:sp>
        <p:nvSpPr>
          <p:cNvPr id="24" name="Content Placeholder 2"/>
          <p:cNvSpPr txBox="1">
            <a:spLocks/>
          </p:cNvSpPr>
          <p:nvPr/>
        </p:nvSpPr>
        <p:spPr bwMode="auto">
          <a:xfrm>
            <a:off x="457200" y="4285416"/>
            <a:ext cx="2514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Hypothesis-driven</a:t>
            </a:r>
            <a:endParaRPr lang="en-US" sz="2000" kern="0" dirty="0" smtClean="0"/>
          </a:p>
        </p:txBody>
      </p:sp>
      <p:cxnSp>
        <p:nvCxnSpPr>
          <p:cNvPr id="25" name="Straight Arrow Connector 24"/>
          <p:cNvCxnSpPr/>
          <p:nvPr/>
        </p:nvCxnSpPr>
        <p:spPr>
          <a:xfrm>
            <a:off x="3657600" y="4514015"/>
            <a:ext cx="1828800" cy="0"/>
          </a:xfrm>
          <a:prstGeom prst="straightConnector1">
            <a:avLst/>
          </a:prstGeom>
          <a:ln w="25400">
            <a:solidFill>
              <a:schemeClr val="bg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6" name="Content Placeholder 2"/>
          <p:cNvSpPr txBox="1">
            <a:spLocks/>
          </p:cNvSpPr>
          <p:nvPr/>
        </p:nvSpPr>
        <p:spPr bwMode="auto">
          <a:xfrm>
            <a:off x="6324600" y="4285416"/>
            <a:ext cx="23622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Discovery-driven</a:t>
            </a:r>
            <a:endParaRPr lang="en-US" sz="2000" kern="0" dirty="0" smtClean="0"/>
          </a:p>
          <a:p>
            <a:pPr marL="0" indent="0" algn="ctr">
              <a:buFontTx/>
              <a:buNone/>
            </a:pPr>
            <a:r>
              <a:rPr lang="en-US" sz="2000" kern="0" dirty="0" smtClean="0"/>
              <a:t> </a:t>
            </a:r>
          </a:p>
        </p:txBody>
      </p:sp>
      <p:sp>
        <p:nvSpPr>
          <p:cNvPr id="27" name="Content Placeholder 2"/>
          <p:cNvSpPr txBox="1">
            <a:spLocks/>
          </p:cNvSpPr>
          <p:nvPr/>
        </p:nvSpPr>
        <p:spPr bwMode="auto">
          <a:xfrm>
            <a:off x="838200" y="4736119"/>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Bias</a:t>
            </a:r>
            <a:endParaRPr lang="en-US" sz="2000" kern="0" dirty="0" smtClean="0"/>
          </a:p>
        </p:txBody>
      </p:sp>
      <p:cxnSp>
        <p:nvCxnSpPr>
          <p:cNvPr id="28" name="Straight Arrow Connector 27"/>
          <p:cNvCxnSpPr/>
          <p:nvPr/>
        </p:nvCxnSpPr>
        <p:spPr>
          <a:xfrm>
            <a:off x="3657600" y="4964718"/>
            <a:ext cx="1828800" cy="0"/>
          </a:xfrm>
          <a:prstGeom prst="straightConnector1">
            <a:avLst/>
          </a:prstGeom>
          <a:ln w="25400">
            <a:solidFill>
              <a:schemeClr val="bg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9" name="Content Placeholder 2"/>
          <p:cNvSpPr txBox="1">
            <a:spLocks/>
          </p:cNvSpPr>
          <p:nvPr/>
        </p:nvSpPr>
        <p:spPr bwMode="auto">
          <a:xfrm>
            <a:off x="6629400" y="4736119"/>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Variance</a:t>
            </a:r>
            <a:endParaRPr lang="en-US" sz="2000" kern="0" dirty="0" smtClean="0"/>
          </a:p>
          <a:p>
            <a:pPr marL="0" indent="0" algn="ctr">
              <a:buFontTx/>
              <a:buNone/>
            </a:pPr>
            <a:r>
              <a:rPr lang="en-US" sz="2000" kern="0" dirty="0" smtClean="0"/>
              <a:t> </a:t>
            </a:r>
          </a:p>
        </p:txBody>
      </p:sp>
      <p:sp>
        <p:nvSpPr>
          <p:cNvPr id="30" name="Content Placeholder 2"/>
          <p:cNvSpPr txBox="1">
            <a:spLocks/>
          </p:cNvSpPr>
          <p:nvPr/>
        </p:nvSpPr>
        <p:spPr bwMode="auto">
          <a:xfrm>
            <a:off x="838200" y="5174376"/>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i="1" kern="0" dirty="0" smtClean="0"/>
              <a:t>p</a:t>
            </a:r>
            <a:r>
              <a:rPr lang="en-US" sz="2400" kern="0" dirty="0" smtClean="0"/>
              <a:t>-value</a:t>
            </a:r>
            <a:endParaRPr lang="en-US" sz="2000" kern="0" dirty="0" smtClean="0"/>
          </a:p>
        </p:txBody>
      </p:sp>
      <p:cxnSp>
        <p:nvCxnSpPr>
          <p:cNvPr id="31" name="Straight Arrow Connector 30"/>
          <p:cNvCxnSpPr/>
          <p:nvPr/>
        </p:nvCxnSpPr>
        <p:spPr>
          <a:xfrm>
            <a:off x="3657600" y="5402975"/>
            <a:ext cx="1828800" cy="0"/>
          </a:xfrm>
          <a:prstGeom prst="straightConnector1">
            <a:avLst/>
          </a:prstGeom>
          <a:ln w="25400">
            <a:solidFill>
              <a:schemeClr val="bg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Content Placeholder 2"/>
          <p:cNvSpPr txBox="1">
            <a:spLocks/>
          </p:cNvSpPr>
          <p:nvPr/>
        </p:nvSpPr>
        <p:spPr bwMode="auto">
          <a:xfrm>
            <a:off x="6629400" y="5174376"/>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fit</a:t>
            </a:r>
            <a:endParaRPr lang="en-US" sz="2000" kern="0" dirty="0" smtClean="0"/>
          </a:p>
          <a:p>
            <a:pPr marL="0" indent="0" algn="ctr">
              <a:buFontTx/>
              <a:buNone/>
            </a:pPr>
            <a:r>
              <a:rPr lang="en-US" sz="2000" kern="0" dirty="0" smtClean="0"/>
              <a:t> </a:t>
            </a:r>
          </a:p>
        </p:txBody>
      </p:sp>
      <p:sp>
        <p:nvSpPr>
          <p:cNvPr id="33" name="Content Placeholder 2"/>
          <p:cNvSpPr txBox="1">
            <a:spLocks/>
          </p:cNvSpPr>
          <p:nvPr/>
        </p:nvSpPr>
        <p:spPr bwMode="auto">
          <a:xfrm>
            <a:off x="838200" y="5612632"/>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Frequentist</a:t>
            </a:r>
            <a:endParaRPr lang="en-US" sz="2000" kern="0" dirty="0" smtClean="0"/>
          </a:p>
        </p:txBody>
      </p:sp>
      <p:cxnSp>
        <p:nvCxnSpPr>
          <p:cNvPr id="34" name="Straight Arrow Connector 33"/>
          <p:cNvCxnSpPr/>
          <p:nvPr/>
        </p:nvCxnSpPr>
        <p:spPr>
          <a:xfrm>
            <a:off x="3657600" y="5841231"/>
            <a:ext cx="1828800" cy="0"/>
          </a:xfrm>
          <a:prstGeom prst="straightConnector1">
            <a:avLst/>
          </a:prstGeom>
          <a:ln w="25400">
            <a:solidFill>
              <a:schemeClr val="bg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5" name="Content Placeholder 2"/>
          <p:cNvSpPr txBox="1">
            <a:spLocks/>
          </p:cNvSpPr>
          <p:nvPr/>
        </p:nvSpPr>
        <p:spPr bwMode="auto">
          <a:xfrm>
            <a:off x="6629400" y="5612632"/>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Bayesian</a:t>
            </a:r>
            <a:endParaRPr lang="en-US" sz="2000" kern="0" dirty="0" smtClean="0"/>
          </a:p>
          <a:p>
            <a:pPr marL="0" indent="0" algn="ctr">
              <a:buFontTx/>
              <a:buNone/>
            </a:pPr>
            <a:r>
              <a:rPr lang="en-US" sz="2000" kern="0" dirty="0" smtClean="0"/>
              <a:t> </a:t>
            </a:r>
          </a:p>
        </p:txBody>
      </p:sp>
      <p:sp>
        <p:nvSpPr>
          <p:cNvPr id="36" name="Content Placeholder 2"/>
          <p:cNvSpPr txBox="1">
            <a:spLocks/>
          </p:cNvSpPr>
          <p:nvPr/>
        </p:nvSpPr>
        <p:spPr bwMode="auto">
          <a:xfrm>
            <a:off x="838200" y="6031946"/>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Probability</a:t>
            </a:r>
            <a:endParaRPr lang="en-US" sz="2000" kern="0" dirty="0" smtClean="0"/>
          </a:p>
        </p:txBody>
      </p:sp>
      <p:cxnSp>
        <p:nvCxnSpPr>
          <p:cNvPr id="37" name="Straight Arrow Connector 36"/>
          <p:cNvCxnSpPr/>
          <p:nvPr/>
        </p:nvCxnSpPr>
        <p:spPr>
          <a:xfrm>
            <a:off x="3657600" y="6260545"/>
            <a:ext cx="1828800" cy="0"/>
          </a:xfrm>
          <a:prstGeom prst="straightConnector1">
            <a:avLst/>
          </a:prstGeom>
          <a:ln w="25400">
            <a:solidFill>
              <a:schemeClr val="bg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8" name="Content Placeholder 2"/>
          <p:cNvSpPr txBox="1">
            <a:spLocks/>
          </p:cNvSpPr>
          <p:nvPr/>
        </p:nvSpPr>
        <p:spPr bwMode="auto">
          <a:xfrm>
            <a:off x="6629400" y="6031946"/>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Likelihood</a:t>
            </a:r>
            <a:endParaRPr lang="en-US" sz="2000" kern="0" dirty="0" smtClean="0"/>
          </a:p>
          <a:p>
            <a:pPr marL="0" indent="0" algn="ctr">
              <a:buFontTx/>
              <a:buNone/>
            </a:pPr>
            <a:r>
              <a:rPr lang="en-US" sz="2000" kern="0" dirty="0" smtClean="0"/>
              <a:t> </a:t>
            </a:r>
          </a:p>
        </p:txBody>
      </p:sp>
    </p:spTree>
    <p:extLst>
      <p:ext uri="{BB962C8B-B14F-4D97-AF65-F5344CB8AC3E}">
        <p14:creationId xmlns:p14="http://schemas.microsoft.com/office/powerpoint/2010/main" val="219597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3">
                                            <p:txEl>
                                              <p:pRg st="0" end="0"/>
                                            </p:txEl>
                                          </p:spTgt>
                                        </p:tgtEl>
                                        <p:attrNameLst>
                                          <p:attrName>style.visibility</p:attrName>
                                        </p:attrNameLst>
                                      </p:cBhvr>
                                      <p:to>
                                        <p:strVal val="visible"/>
                                      </p:to>
                                    </p:set>
                                  </p:childTnLst>
                                </p:cTn>
                              </p:par>
                              <p:par>
                                <p:cTn id="10" presetID="1" presetClass="entr" presetSubtype="0" fill="hold" nodeType="withEffect">
                                  <p:stCondLst>
                                    <p:cond delay="100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grpId="0" nodeType="withEffect">
                                  <p:stCondLst>
                                    <p:cond delay="1000"/>
                                  </p:stCondLst>
                                  <p:childTnLst>
                                    <p:set>
                                      <p:cBhvr>
                                        <p:cTn id="13" dur="1" fill="hold">
                                          <p:stCondLst>
                                            <p:cond delay="0"/>
                                          </p:stCondLst>
                                        </p:cTn>
                                        <p:tgtEl>
                                          <p:spTgt spid="8"/>
                                        </p:tgtEl>
                                        <p:attrNameLst>
                                          <p:attrName>style.visibility</p:attrName>
                                        </p:attrNameLst>
                                      </p:cBhvr>
                                      <p:to>
                                        <p:strVal val="visible"/>
                                      </p:to>
                                    </p:set>
                                  </p:childTnLst>
                                </p:cTn>
                              </p:par>
                            </p:childTnLst>
                          </p:cTn>
                        </p:par>
                        <p:par>
                          <p:cTn id="14" fill="hold">
                            <p:stCondLst>
                              <p:cond delay="1000"/>
                            </p:stCondLst>
                            <p:childTnLst>
                              <p:par>
                                <p:cTn id="15" presetID="1" presetClass="entr" presetSubtype="0" fill="hold" grpId="0" nodeType="afterEffect">
                                  <p:stCondLst>
                                    <p:cond delay="100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100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1000"/>
                                  </p:stCondLst>
                                  <p:childTnLst>
                                    <p:set>
                                      <p:cBhvr>
                                        <p:cTn id="20" dur="1" fill="hold">
                                          <p:stCondLst>
                                            <p:cond delay="0"/>
                                          </p:stCondLst>
                                        </p:cTn>
                                        <p:tgtEl>
                                          <p:spTgt spid="11"/>
                                        </p:tgtEl>
                                        <p:attrNameLst>
                                          <p:attrName>style.visibility</p:attrName>
                                        </p:attrNameLst>
                                      </p:cBhvr>
                                      <p:to>
                                        <p:strVal val="visible"/>
                                      </p:to>
                                    </p:set>
                                  </p:childTnLst>
                                </p:cTn>
                              </p:par>
                            </p:childTnLst>
                          </p:cTn>
                        </p:par>
                        <p:par>
                          <p:cTn id="21" fill="hold">
                            <p:stCondLst>
                              <p:cond delay="2000"/>
                            </p:stCondLst>
                            <p:childTnLst>
                              <p:par>
                                <p:cTn id="22" presetID="1" presetClass="entr" presetSubtype="0" fill="hold" grpId="0" nodeType="afterEffect">
                                  <p:stCondLst>
                                    <p:cond delay="1000"/>
                                  </p:stCondLst>
                                  <p:childTnLst>
                                    <p:set>
                                      <p:cBhvr>
                                        <p:cTn id="23" dur="1" fill="hold">
                                          <p:stCondLst>
                                            <p:cond delay="0"/>
                                          </p:stCondLst>
                                        </p:cTn>
                                        <p:tgtEl>
                                          <p:spTgt spid="12"/>
                                        </p:tgtEl>
                                        <p:attrNameLst>
                                          <p:attrName>style.visibility</p:attrName>
                                        </p:attrNameLst>
                                      </p:cBhvr>
                                      <p:to>
                                        <p:strVal val="visible"/>
                                      </p:to>
                                    </p:set>
                                  </p:childTnLst>
                                </p:cTn>
                              </p:par>
                              <p:par>
                                <p:cTn id="24" presetID="1" presetClass="entr" presetSubtype="0" fill="hold" nodeType="withEffect">
                                  <p:stCondLst>
                                    <p:cond delay="1000"/>
                                  </p:stCondLst>
                                  <p:childTnLst>
                                    <p:set>
                                      <p:cBhvr>
                                        <p:cTn id="25" dur="1" fill="hold">
                                          <p:stCondLst>
                                            <p:cond delay="0"/>
                                          </p:stCondLst>
                                        </p:cTn>
                                        <p:tgtEl>
                                          <p:spTgt spid="13"/>
                                        </p:tgtEl>
                                        <p:attrNameLst>
                                          <p:attrName>style.visibility</p:attrName>
                                        </p:attrNameLst>
                                      </p:cBhvr>
                                      <p:to>
                                        <p:strVal val="visible"/>
                                      </p:to>
                                    </p:set>
                                  </p:childTnLst>
                                </p:cTn>
                              </p:par>
                              <p:par>
                                <p:cTn id="26" presetID="1" presetClass="entr" presetSubtype="0" fill="hold" grpId="0" nodeType="withEffect">
                                  <p:stCondLst>
                                    <p:cond delay="1000"/>
                                  </p:stCondLst>
                                  <p:childTnLst>
                                    <p:set>
                                      <p:cBhvr>
                                        <p:cTn id="27" dur="1" fill="hold">
                                          <p:stCondLst>
                                            <p:cond delay="0"/>
                                          </p:stCondLst>
                                        </p:cTn>
                                        <p:tgtEl>
                                          <p:spTgt spid="14"/>
                                        </p:tgtEl>
                                        <p:attrNameLst>
                                          <p:attrName>style.visibility</p:attrName>
                                        </p:attrNameLst>
                                      </p:cBhvr>
                                      <p:to>
                                        <p:strVal val="visible"/>
                                      </p:to>
                                    </p:set>
                                  </p:childTnLst>
                                </p:cTn>
                              </p:par>
                            </p:childTnLst>
                          </p:cTn>
                        </p:par>
                        <p:par>
                          <p:cTn id="28" fill="hold">
                            <p:stCondLst>
                              <p:cond delay="3000"/>
                            </p:stCondLst>
                            <p:childTnLst>
                              <p:par>
                                <p:cTn id="29" presetID="1" presetClass="entr" presetSubtype="0" fill="hold" grpId="0" nodeType="afterEffect">
                                  <p:stCondLst>
                                    <p:cond delay="100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100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1000"/>
                                  </p:stCondLst>
                                  <p:childTnLst>
                                    <p:set>
                                      <p:cBhvr>
                                        <p:cTn id="34" dur="1" fill="hold">
                                          <p:stCondLst>
                                            <p:cond delay="0"/>
                                          </p:stCondLst>
                                        </p:cTn>
                                        <p:tgtEl>
                                          <p:spTgt spid="17"/>
                                        </p:tgtEl>
                                        <p:attrNameLst>
                                          <p:attrName>style.visibility</p:attrName>
                                        </p:attrNameLst>
                                      </p:cBhvr>
                                      <p:to>
                                        <p:strVal val="visible"/>
                                      </p:to>
                                    </p:set>
                                  </p:childTnLst>
                                </p:cTn>
                              </p:par>
                            </p:childTnLst>
                          </p:cTn>
                        </p:par>
                        <p:par>
                          <p:cTn id="35" fill="hold">
                            <p:stCondLst>
                              <p:cond delay="4000"/>
                            </p:stCondLst>
                            <p:childTnLst>
                              <p:par>
                                <p:cTn id="36" presetID="1" presetClass="entr" presetSubtype="0" fill="hold" grpId="0" nodeType="afterEffect">
                                  <p:stCondLst>
                                    <p:cond delay="1000"/>
                                  </p:stCondLst>
                                  <p:childTnLst>
                                    <p:set>
                                      <p:cBhvr>
                                        <p:cTn id="37" dur="1" fill="hold">
                                          <p:stCondLst>
                                            <p:cond delay="0"/>
                                          </p:stCondLst>
                                        </p:cTn>
                                        <p:tgtEl>
                                          <p:spTgt spid="18"/>
                                        </p:tgtEl>
                                        <p:attrNameLst>
                                          <p:attrName>style.visibility</p:attrName>
                                        </p:attrNameLst>
                                      </p:cBhvr>
                                      <p:to>
                                        <p:strVal val="visible"/>
                                      </p:to>
                                    </p:set>
                                  </p:childTnLst>
                                </p:cTn>
                              </p:par>
                              <p:par>
                                <p:cTn id="38" presetID="1" presetClass="entr" presetSubtype="0" fill="hold" nodeType="withEffect">
                                  <p:stCondLst>
                                    <p:cond delay="1000"/>
                                  </p:stCondLst>
                                  <p:childTnLst>
                                    <p:set>
                                      <p:cBhvr>
                                        <p:cTn id="39" dur="1" fill="hold">
                                          <p:stCondLst>
                                            <p:cond delay="0"/>
                                          </p:stCondLst>
                                        </p:cTn>
                                        <p:tgtEl>
                                          <p:spTgt spid="19"/>
                                        </p:tgtEl>
                                        <p:attrNameLst>
                                          <p:attrName>style.visibility</p:attrName>
                                        </p:attrNameLst>
                                      </p:cBhvr>
                                      <p:to>
                                        <p:strVal val="visible"/>
                                      </p:to>
                                    </p:set>
                                  </p:childTnLst>
                                </p:cTn>
                              </p:par>
                              <p:par>
                                <p:cTn id="40" presetID="1" presetClass="entr" presetSubtype="0" fill="hold" grpId="0" nodeType="withEffect">
                                  <p:stCondLst>
                                    <p:cond delay="1000"/>
                                  </p:stCondLst>
                                  <p:childTnLst>
                                    <p:set>
                                      <p:cBhvr>
                                        <p:cTn id="41" dur="1" fill="hold">
                                          <p:stCondLst>
                                            <p:cond delay="0"/>
                                          </p:stCondLst>
                                        </p:cTn>
                                        <p:tgtEl>
                                          <p:spTgt spid="20"/>
                                        </p:tgtEl>
                                        <p:attrNameLst>
                                          <p:attrName>style.visibility</p:attrName>
                                        </p:attrNameLst>
                                      </p:cBhvr>
                                      <p:to>
                                        <p:strVal val="visible"/>
                                      </p:to>
                                    </p:set>
                                  </p:childTnLst>
                                </p:cTn>
                              </p:par>
                            </p:childTnLst>
                          </p:cTn>
                        </p:par>
                        <p:par>
                          <p:cTn id="42" fill="hold">
                            <p:stCondLst>
                              <p:cond delay="5000"/>
                            </p:stCondLst>
                            <p:childTnLst>
                              <p:par>
                                <p:cTn id="43" presetID="1" presetClass="entr" presetSubtype="0" fill="hold" grpId="0" nodeType="afterEffect">
                                  <p:stCondLst>
                                    <p:cond delay="100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nodeType="withEffect">
                                  <p:stCondLst>
                                    <p:cond delay="100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1000"/>
                                  </p:stCondLst>
                                  <p:childTnLst>
                                    <p:set>
                                      <p:cBhvr>
                                        <p:cTn id="48" dur="1" fill="hold">
                                          <p:stCondLst>
                                            <p:cond delay="0"/>
                                          </p:stCondLst>
                                        </p:cTn>
                                        <p:tgtEl>
                                          <p:spTgt spid="23"/>
                                        </p:tgtEl>
                                        <p:attrNameLst>
                                          <p:attrName>style.visibility</p:attrName>
                                        </p:attrNameLst>
                                      </p:cBhvr>
                                      <p:to>
                                        <p:strVal val="visible"/>
                                      </p:to>
                                    </p:set>
                                  </p:childTnLst>
                                </p:cTn>
                              </p:par>
                            </p:childTnLst>
                          </p:cTn>
                        </p:par>
                        <p:par>
                          <p:cTn id="49" fill="hold">
                            <p:stCondLst>
                              <p:cond delay="6000"/>
                            </p:stCondLst>
                            <p:childTnLst>
                              <p:par>
                                <p:cTn id="50" presetID="1" presetClass="entr" presetSubtype="0" fill="hold" grpId="0" nodeType="afterEffect">
                                  <p:stCondLst>
                                    <p:cond delay="1000"/>
                                  </p:stCondLst>
                                  <p:childTnLst>
                                    <p:set>
                                      <p:cBhvr>
                                        <p:cTn id="51" dur="1" fill="hold">
                                          <p:stCondLst>
                                            <p:cond delay="0"/>
                                          </p:stCondLst>
                                        </p:cTn>
                                        <p:tgtEl>
                                          <p:spTgt spid="24"/>
                                        </p:tgtEl>
                                        <p:attrNameLst>
                                          <p:attrName>style.visibility</p:attrName>
                                        </p:attrNameLst>
                                      </p:cBhvr>
                                      <p:to>
                                        <p:strVal val="visible"/>
                                      </p:to>
                                    </p:set>
                                  </p:childTnLst>
                                </p:cTn>
                              </p:par>
                              <p:par>
                                <p:cTn id="52" presetID="1" presetClass="entr" presetSubtype="0" fill="hold" nodeType="withEffect">
                                  <p:stCondLst>
                                    <p:cond delay="1000"/>
                                  </p:stCondLst>
                                  <p:childTnLst>
                                    <p:set>
                                      <p:cBhvr>
                                        <p:cTn id="53" dur="1" fill="hold">
                                          <p:stCondLst>
                                            <p:cond delay="0"/>
                                          </p:stCondLst>
                                        </p:cTn>
                                        <p:tgtEl>
                                          <p:spTgt spid="25"/>
                                        </p:tgtEl>
                                        <p:attrNameLst>
                                          <p:attrName>style.visibility</p:attrName>
                                        </p:attrNameLst>
                                      </p:cBhvr>
                                      <p:to>
                                        <p:strVal val="visible"/>
                                      </p:to>
                                    </p:set>
                                  </p:childTnLst>
                                </p:cTn>
                              </p:par>
                              <p:par>
                                <p:cTn id="54" presetID="1" presetClass="entr" presetSubtype="0" fill="hold" grpId="0" nodeType="withEffect">
                                  <p:stCondLst>
                                    <p:cond delay="1000"/>
                                  </p:stCondLst>
                                  <p:childTnLst>
                                    <p:set>
                                      <p:cBhvr>
                                        <p:cTn id="55" dur="1" fill="hold">
                                          <p:stCondLst>
                                            <p:cond delay="0"/>
                                          </p:stCondLst>
                                        </p:cTn>
                                        <p:tgtEl>
                                          <p:spTgt spid="26"/>
                                        </p:tgtEl>
                                        <p:attrNameLst>
                                          <p:attrName>style.visibility</p:attrName>
                                        </p:attrNameLst>
                                      </p:cBhvr>
                                      <p:to>
                                        <p:strVal val="visible"/>
                                      </p:to>
                                    </p:set>
                                  </p:childTnLst>
                                </p:cTn>
                              </p:par>
                            </p:childTnLst>
                          </p:cTn>
                        </p:par>
                        <p:par>
                          <p:cTn id="56" fill="hold">
                            <p:stCondLst>
                              <p:cond delay="7000"/>
                            </p:stCondLst>
                            <p:childTnLst>
                              <p:par>
                                <p:cTn id="57" presetID="1" presetClass="entr" presetSubtype="0" fill="hold" grpId="0" nodeType="afterEffect">
                                  <p:stCondLst>
                                    <p:cond delay="100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nodeType="withEffect">
                                  <p:stCondLst>
                                    <p:cond delay="1000"/>
                                  </p:stCondLst>
                                  <p:childTnLst>
                                    <p:set>
                                      <p:cBhvr>
                                        <p:cTn id="60" dur="1" fill="hold">
                                          <p:stCondLst>
                                            <p:cond delay="0"/>
                                          </p:stCondLst>
                                        </p:cTn>
                                        <p:tgtEl>
                                          <p:spTgt spid="28"/>
                                        </p:tgtEl>
                                        <p:attrNameLst>
                                          <p:attrName>style.visibility</p:attrName>
                                        </p:attrNameLst>
                                      </p:cBhvr>
                                      <p:to>
                                        <p:strVal val="visible"/>
                                      </p:to>
                                    </p:set>
                                  </p:childTnLst>
                                </p:cTn>
                              </p:par>
                              <p:par>
                                <p:cTn id="61" presetID="1" presetClass="entr" presetSubtype="0" fill="hold" grpId="0" nodeType="withEffect">
                                  <p:stCondLst>
                                    <p:cond delay="1000"/>
                                  </p:stCondLst>
                                  <p:childTnLst>
                                    <p:set>
                                      <p:cBhvr>
                                        <p:cTn id="62" dur="1" fill="hold">
                                          <p:stCondLst>
                                            <p:cond delay="0"/>
                                          </p:stCondLst>
                                        </p:cTn>
                                        <p:tgtEl>
                                          <p:spTgt spid="29"/>
                                        </p:tgtEl>
                                        <p:attrNameLst>
                                          <p:attrName>style.visibility</p:attrName>
                                        </p:attrNameLst>
                                      </p:cBhvr>
                                      <p:to>
                                        <p:strVal val="visible"/>
                                      </p:to>
                                    </p:set>
                                  </p:childTnLst>
                                </p:cTn>
                              </p:par>
                            </p:childTnLst>
                          </p:cTn>
                        </p:par>
                        <p:par>
                          <p:cTn id="63" fill="hold">
                            <p:stCondLst>
                              <p:cond delay="8000"/>
                            </p:stCondLst>
                            <p:childTnLst>
                              <p:par>
                                <p:cTn id="64" presetID="1" presetClass="entr" presetSubtype="0" fill="hold" grpId="0" nodeType="afterEffect">
                                  <p:stCondLst>
                                    <p:cond delay="1000"/>
                                  </p:stCondLst>
                                  <p:childTnLst>
                                    <p:set>
                                      <p:cBhvr>
                                        <p:cTn id="65" dur="1" fill="hold">
                                          <p:stCondLst>
                                            <p:cond delay="0"/>
                                          </p:stCondLst>
                                        </p:cTn>
                                        <p:tgtEl>
                                          <p:spTgt spid="30"/>
                                        </p:tgtEl>
                                        <p:attrNameLst>
                                          <p:attrName>style.visibility</p:attrName>
                                        </p:attrNameLst>
                                      </p:cBhvr>
                                      <p:to>
                                        <p:strVal val="visible"/>
                                      </p:to>
                                    </p:set>
                                  </p:childTnLst>
                                </p:cTn>
                              </p:par>
                              <p:par>
                                <p:cTn id="66" presetID="1" presetClass="entr" presetSubtype="0" fill="hold" nodeType="withEffect">
                                  <p:stCondLst>
                                    <p:cond delay="1000"/>
                                  </p:stCondLst>
                                  <p:childTnLst>
                                    <p:set>
                                      <p:cBhvr>
                                        <p:cTn id="67" dur="1" fill="hold">
                                          <p:stCondLst>
                                            <p:cond delay="0"/>
                                          </p:stCondLst>
                                        </p:cTn>
                                        <p:tgtEl>
                                          <p:spTgt spid="31"/>
                                        </p:tgtEl>
                                        <p:attrNameLst>
                                          <p:attrName>style.visibility</p:attrName>
                                        </p:attrNameLst>
                                      </p:cBhvr>
                                      <p:to>
                                        <p:strVal val="visible"/>
                                      </p:to>
                                    </p:set>
                                  </p:childTnLst>
                                </p:cTn>
                              </p:par>
                              <p:par>
                                <p:cTn id="68" presetID="1" presetClass="entr" presetSubtype="0" fill="hold" grpId="0" nodeType="withEffect">
                                  <p:stCondLst>
                                    <p:cond delay="1000"/>
                                  </p:stCondLst>
                                  <p:childTnLst>
                                    <p:set>
                                      <p:cBhvr>
                                        <p:cTn id="69" dur="1" fill="hold">
                                          <p:stCondLst>
                                            <p:cond delay="0"/>
                                          </p:stCondLst>
                                        </p:cTn>
                                        <p:tgtEl>
                                          <p:spTgt spid="32"/>
                                        </p:tgtEl>
                                        <p:attrNameLst>
                                          <p:attrName>style.visibility</p:attrName>
                                        </p:attrNameLst>
                                      </p:cBhvr>
                                      <p:to>
                                        <p:strVal val="visible"/>
                                      </p:to>
                                    </p:set>
                                  </p:childTnLst>
                                </p:cTn>
                              </p:par>
                            </p:childTnLst>
                          </p:cTn>
                        </p:par>
                        <p:par>
                          <p:cTn id="70" fill="hold">
                            <p:stCondLst>
                              <p:cond delay="9000"/>
                            </p:stCondLst>
                            <p:childTnLst>
                              <p:par>
                                <p:cTn id="71" presetID="1" presetClass="entr" presetSubtype="0" fill="hold" grpId="0" nodeType="afterEffect">
                                  <p:stCondLst>
                                    <p:cond delay="1000"/>
                                  </p:stCondLst>
                                  <p:childTnLst>
                                    <p:set>
                                      <p:cBhvr>
                                        <p:cTn id="72" dur="1" fill="hold">
                                          <p:stCondLst>
                                            <p:cond delay="0"/>
                                          </p:stCondLst>
                                        </p:cTn>
                                        <p:tgtEl>
                                          <p:spTgt spid="33"/>
                                        </p:tgtEl>
                                        <p:attrNameLst>
                                          <p:attrName>style.visibility</p:attrName>
                                        </p:attrNameLst>
                                      </p:cBhvr>
                                      <p:to>
                                        <p:strVal val="visible"/>
                                      </p:to>
                                    </p:set>
                                  </p:childTnLst>
                                </p:cTn>
                              </p:par>
                              <p:par>
                                <p:cTn id="73" presetID="1" presetClass="entr" presetSubtype="0" fill="hold" nodeType="withEffect">
                                  <p:stCondLst>
                                    <p:cond delay="1000"/>
                                  </p:stCondLst>
                                  <p:childTnLst>
                                    <p:set>
                                      <p:cBhvr>
                                        <p:cTn id="74" dur="1" fill="hold">
                                          <p:stCondLst>
                                            <p:cond delay="0"/>
                                          </p:stCondLst>
                                        </p:cTn>
                                        <p:tgtEl>
                                          <p:spTgt spid="34"/>
                                        </p:tgtEl>
                                        <p:attrNameLst>
                                          <p:attrName>style.visibility</p:attrName>
                                        </p:attrNameLst>
                                      </p:cBhvr>
                                      <p:to>
                                        <p:strVal val="visible"/>
                                      </p:to>
                                    </p:set>
                                  </p:childTnLst>
                                </p:cTn>
                              </p:par>
                              <p:par>
                                <p:cTn id="75" presetID="1" presetClass="entr" presetSubtype="0" fill="hold" grpId="0" nodeType="withEffect">
                                  <p:stCondLst>
                                    <p:cond delay="1000"/>
                                  </p:stCondLst>
                                  <p:childTnLst>
                                    <p:set>
                                      <p:cBhvr>
                                        <p:cTn id="76" dur="1" fill="hold">
                                          <p:stCondLst>
                                            <p:cond delay="0"/>
                                          </p:stCondLst>
                                        </p:cTn>
                                        <p:tgtEl>
                                          <p:spTgt spid="35"/>
                                        </p:tgtEl>
                                        <p:attrNameLst>
                                          <p:attrName>style.visibility</p:attrName>
                                        </p:attrNameLst>
                                      </p:cBhvr>
                                      <p:to>
                                        <p:strVal val="visible"/>
                                      </p:to>
                                    </p:set>
                                  </p:childTnLst>
                                </p:cTn>
                              </p:par>
                            </p:childTnLst>
                          </p:cTn>
                        </p:par>
                        <p:par>
                          <p:cTn id="77" fill="hold">
                            <p:stCondLst>
                              <p:cond delay="10000"/>
                            </p:stCondLst>
                            <p:childTnLst>
                              <p:par>
                                <p:cTn id="78" presetID="1" presetClass="entr" presetSubtype="0" fill="hold" grpId="0" nodeType="afterEffect">
                                  <p:stCondLst>
                                    <p:cond delay="1000"/>
                                  </p:stCondLst>
                                  <p:childTnLst>
                                    <p:set>
                                      <p:cBhvr>
                                        <p:cTn id="79" dur="1" fill="hold">
                                          <p:stCondLst>
                                            <p:cond delay="0"/>
                                          </p:stCondLst>
                                        </p:cTn>
                                        <p:tgtEl>
                                          <p:spTgt spid="36"/>
                                        </p:tgtEl>
                                        <p:attrNameLst>
                                          <p:attrName>style.visibility</p:attrName>
                                        </p:attrNameLst>
                                      </p:cBhvr>
                                      <p:to>
                                        <p:strVal val="visible"/>
                                      </p:to>
                                    </p:set>
                                  </p:childTnLst>
                                </p:cTn>
                              </p:par>
                              <p:par>
                                <p:cTn id="80" presetID="1" presetClass="entr" presetSubtype="0" fill="hold" nodeType="withEffect">
                                  <p:stCondLst>
                                    <p:cond delay="1000"/>
                                  </p:stCondLst>
                                  <p:childTnLst>
                                    <p:set>
                                      <p:cBhvr>
                                        <p:cTn id="81" dur="1" fill="hold">
                                          <p:stCondLst>
                                            <p:cond delay="0"/>
                                          </p:stCondLst>
                                        </p:cTn>
                                        <p:tgtEl>
                                          <p:spTgt spid="37"/>
                                        </p:tgtEl>
                                        <p:attrNameLst>
                                          <p:attrName>style.visibility</p:attrName>
                                        </p:attrNameLst>
                                      </p:cBhvr>
                                      <p:to>
                                        <p:strVal val="visible"/>
                                      </p:to>
                                    </p:set>
                                  </p:childTnLst>
                                </p:cTn>
                              </p:par>
                              <p:par>
                                <p:cTn id="82" presetID="1" presetClass="entr" presetSubtype="0" fill="hold" grpId="0" nodeType="withEffect">
                                  <p:stCondLst>
                                    <p:cond delay="1000"/>
                                  </p:stCondLst>
                                  <p:childTnLst>
                                    <p:set>
                                      <p:cBhvr>
                                        <p:cTn id="83"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8" grpId="0"/>
      <p:bldP spid="9" grpId="0"/>
      <p:bldP spid="11" grpId="0"/>
      <p:bldP spid="12" grpId="0"/>
      <p:bldP spid="14" grpId="0"/>
      <p:bldP spid="15" grpId="0"/>
      <p:bldP spid="17" grpId="0"/>
      <p:bldP spid="18" grpId="0"/>
      <p:bldP spid="20" grpId="0"/>
      <p:bldP spid="21" grpId="0"/>
      <p:bldP spid="23" grpId="0"/>
      <p:bldP spid="24" grpId="0"/>
      <p:bldP spid="26" grpId="0"/>
      <p:bldP spid="27" grpId="0"/>
      <p:bldP spid="29" grpId="0"/>
      <p:bldP spid="30" grpId="0"/>
      <p:bldP spid="32" grpId="0"/>
      <p:bldP spid="33" grpId="0"/>
      <p:bldP spid="35" grpId="0"/>
      <p:bldP spid="36" grpId="0"/>
      <p:bldP spid="38" grpId="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3160</TotalTime>
  <Words>1416</Words>
  <Application>Microsoft Office PowerPoint</Application>
  <PresentationFormat>On-screen Show (4:3)</PresentationFormat>
  <Paragraphs>272</Paragraphs>
  <Slides>34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Consolas</vt:lpstr>
      <vt:lpstr>Corbel</vt:lpstr>
      <vt:lpstr>Default Design</vt:lpstr>
      <vt:lpstr>Resources, Capabilities, and Strategies for Data Science Learners</vt:lpstr>
      <vt:lpstr>Overview</vt:lpstr>
      <vt:lpstr>Motivating Question</vt:lpstr>
      <vt:lpstr>What is Data Science?</vt:lpstr>
      <vt:lpstr>Curriculum Guidelines for Undergraduate Programs in Data Science (September, 2016)</vt:lpstr>
      <vt:lpstr>Information Dynamics</vt:lpstr>
      <vt:lpstr>Analytics for Decision-making</vt:lpstr>
      <vt:lpstr>Math/Stat/CompSci/Subject Domain w/ Theory and Practice</vt:lpstr>
      <vt:lpstr>Persistent Tensions</vt:lpstr>
      <vt:lpstr>Balance Breadth and Depth</vt:lpstr>
      <vt:lpstr>Next-Generation Science Standards</vt:lpstr>
      <vt:lpstr>PowerPoint Presentation</vt:lpstr>
      <vt:lpstr>PowerPoint Presentation</vt:lpstr>
      <vt:lpstr>Commercial Packages too</vt:lpstr>
      <vt:lpstr>Textbooks, Twitter, Podcasts</vt:lpstr>
      <vt:lpstr>Meetups and Big Data Day LA, etc.</vt:lpstr>
      <vt:lpstr>PowerPoint Presentation</vt:lpstr>
      <vt:lpstr>CSUN Cloud Services? (e.g., IBM)</vt:lpstr>
      <vt:lpstr>Recent blog on LAPD arrests/crimes</vt:lpstr>
      <vt:lpstr>Reproducibility (“academic” perspective)</vt:lpstr>
      <vt:lpstr>Workflow (“professional” perspective)</vt:lpstr>
      <vt:lpstr>Canvas API Example</vt:lpstr>
      <vt:lpstr>Jobs/indeed.com, etc.</vt:lpstr>
      <vt:lpstr>Conferences w/ videos (and convert to iTunes via VLC?)</vt:lpstr>
      <vt:lpstr>A New Language for conversations</vt:lpstr>
      <vt:lpstr>Complexity</vt:lpstr>
      <vt:lpstr>What do real world data science needs look like?</vt:lpstr>
      <vt:lpstr>Data Science needs:  Current Examples from the City of LA</vt:lpstr>
      <vt:lpstr>Data Science needs:  Current Examples from the City of LA</vt:lpstr>
      <vt:lpstr>City of LA: Specific Examples</vt:lpstr>
      <vt:lpstr>City of LA: Specific Examples</vt:lpstr>
      <vt:lpstr>Counterpoint</vt:lpstr>
      <vt:lpstr>Bibliography/References</vt:lpstr>
      <vt:lpstr>fin</vt:lpstr>
    </vt:vector>
  </TitlesOfParts>
  <Company>CSU, Northridge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in L.A.'s “Silicon Beach”: “Shadow” Vocation or “Emergent” Profession?</dc:title>
  <dc:creator>wsmith</dc:creator>
  <cp:lastModifiedBy>Smith, Wayne W</cp:lastModifiedBy>
  <cp:revision>313</cp:revision>
  <cp:lastPrinted>2018-09-04T20:55:41Z</cp:lastPrinted>
  <dcterms:created xsi:type="dcterms:W3CDTF">2010-10-28T16:48:55Z</dcterms:created>
  <dcterms:modified xsi:type="dcterms:W3CDTF">2018-09-06T01:04:33Z</dcterms:modified>
</cp:coreProperties>
</file>