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a85853fc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a85853fc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b63a991c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b63a991c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b63a991c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b63a991c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a85853fc2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da85853fc2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a85853fc2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da85853fc2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b3d296f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b3d296f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db3d296fc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db3d296fc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b63a991c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db63a991c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b63a991c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db63a991c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db63a991c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db63a991c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628ffefe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628ffefe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b63a991c7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b63a991c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db63a991c7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db63a991c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db63a991c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db63a991c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db63a991c7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db63a991c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b63a991c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b63a991c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db63a991c7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db63a991c7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dc1d0a01b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dc1d0a01b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c1d0a01b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c1d0a01b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dc1d0a01b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dc1d0a01b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dc1d0a01b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dc1d0a01b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a85853f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a85853f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e3b3e542a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e3b3e542a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e4f97d77f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e4f97d77f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e4f97d77f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e4f97d77f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e4f97d77f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e4f97d77f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e4f97d77f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e4f97d77f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e4f97d77f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e4f97d77f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db63a991c7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db63a991c7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e4f97d96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e4f97d96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e4f97d96a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e4f97d96a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e60a9059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e60a9059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a85853fc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a85853fc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e60a9059d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e60a9059d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e60a9059d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e60a9059d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e60a9059d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e60a9059d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e60a9059d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e60a9059d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60a9059d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60a9059d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e60a9059d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e60a9059d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da85853fc2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da85853fc2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a85853fc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a85853fc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a85853fc2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a85853fc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a85853fc2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a85853fc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a85853fc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a85853fc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a85853fc2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a85853fc2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Relationship Id="rId5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Relationship Id="rId4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Relationship Id="rId4" Type="http://schemas.openxmlformats.org/officeDocument/2006/relationships/image" Target="../media/image36.png"/><Relationship Id="rId5" Type="http://schemas.openxmlformats.org/officeDocument/2006/relationships/image" Target="../media/image28.png"/><Relationship Id="rId6" Type="http://schemas.openxmlformats.org/officeDocument/2006/relationships/image" Target="../media/image13.png"/><Relationship Id="rId7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Relationship Id="rId4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0.png"/><Relationship Id="rId4" Type="http://schemas.openxmlformats.org/officeDocument/2006/relationships/image" Target="../media/image19.png"/><Relationship Id="rId5" Type="http://schemas.openxmlformats.org/officeDocument/2006/relationships/image" Target="../media/image3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8.png"/><Relationship Id="rId4" Type="http://schemas.openxmlformats.org/officeDocument/2006/relationships/image" Target="../media/image3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bitbucket.org/ttriumfdaq/titan_data/src/master/" TargetMode="External"/><Relationship Id="rId4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mailto:wporter@triumf.ca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/>
        </p:nvSpPr>
        <p:spPr>
          <a:xfrm>
            <a:off x="390525" y="2789127"/>
            <a:ext cx="8222100" cy="11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Sam Porter (wporter@triumf.ca)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University of British Columbia</a:t>
            </a:r>
            <a:b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TRIUMF, on behalf of the TITAN Collaboration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PhIAT</a:t>
            </a:r>
            <a:r>
              <a:rPr lang="en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Documentation -- Automatic Fitting</a:t>
            </a:r>
            <a:endParaRPr sz="4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Automatic Fitting Overview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471900" y="1919075"/>
            <a:ext cx="51114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After pressing the Load List of Files button, every other function (depending on what boxes are checked below) is completed simply by pressing the Automatic Fit button</a:t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 rotWithShape="1">
          <a:blip r:embed="rId3">
            <a:alphaModFix/>
          </a:blip>
          <a:srcRect b="57127" l="0" r="75808" t="0"/>
          <a:stretch/>
        </p:blipFill>
        <p:spPr>
          <a:xfrm>
            <a:off x="5747475" y="996725"/>
            <a:ext cx="3006474" cy="298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/>
          <p:nvPr/>
        </p:nvSpPr>
        <p:spPr>
          <a:xfrm>
            <a:off x="7344725" y="3328025"/>
            <a:ext cx="1349400" cy="681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YOU CONTINUE -- Simulated Data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471900" y="1919075"/>
            <a:ext cx="4100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you are fitting any simulated data (i.e. data produced from PI_ICR_simulated_data.m), </a:t>
            </a:r>
            <a:r>
              <a:rPr b="1" lang="en"/>
              <a:t>make sure the Sim Ion Rate checkbox is checked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Since there is no count timing information from simulated data, leaving this unchecked will cause an error otherwise...</a:t>
            </a:r>
            <a:endParaRPr/>
          </a:p>
        </p:txBody>
      </p:sp>
      <p:pic>
        <p:nvPicPr>
          <p:cNvPr id="151" name="Google Shape;151;p23"/>
          <p:cNvPicPr preferRelativeResize="0"/>
          <p:nvPr/>
        </p:nvPicPr>
        <p:blipFill rotWithShape="1">
          <a:blip r:embed="rId3">
            <a:alphaModFix/>
          </a:blip>
          <a:srcRect b="57218" l="35843" r="40796" t="2161"/>
          <a:stretch/>
        </p:blipFill>
        <p:spPr>
          <a:xfrm>
            <a:off x="5218725" y="1541500"/>
            <a:ext cx="3365849" cy="32820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2" name="Google Shape;152;p23"/>
          <p:cNvSpPr/>
          <p:nvPr/>
        </p:nvSpPr>
        <p:spPr>
          <a:xfrm>
            <a:off x="5801450" y="4100550"/>
            <a:ext cx="684000" cy="253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</a:t>
            </a:r>
            <a:r>
              <a:rPr lang="en"/>
              <a:t> Automatic Fitting -- ToF Cuts</a:t>
            </a:r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471900" y="1701950"/>
            <a:ext cx="4100100" cy="36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Before automatic fitting, it’s advised to apply a time of flight cut to throw away data outside of the expected times of flight (i.e. column 3 of each data .csv)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Press Load File to load just the first file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Using the distribution seen in the ToF plot, determine bounds that cut out data outside of the counts majority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It’s expected the distribution is </a:t>
            </a:r>
            <a:r>
              <a:rPr lang="en"/>
              <a:t>pseudo</a:t>
            </a:r>
            <a:r>
              <a:rPr lang="en"/>
              <a:t>-Gaussian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Put these bounds in the Lower Bound and Upper Bound boxes next to the ToF plot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These will be taken into account when Automatic Fit is then pressed </a:t>
            </a:r>
            <a:endParaRPr/>
          </a:p>
        </p:txBody>
      </p:sp>
      <p:pic>
        <p:nvPicPr>
          <p:cNvPr id="159" name="Google Shape;159;p24"/>
          <p:cNvPicPr preferRelativeResize="0"/>
          <p:nvPr/>
        </p:nvPicPr>
        <p:blipFill rotWithShape="1">
          <a:blip r:embed="rId3">
            <a:alphaModFix/>
          </a:blip>
          <a:srcRect b="78137" l="15183" r="61342" t="0"/>
          <a:stretch/>
        </p:blipFill>
        <p:spPr>
          <a:xfrm>
            <a:off x="4711925" y="1506426"/>
            <a:ext cx="2711127" cy="141600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0" name="Google Shape;160;p24"/>
          <p:cNvSpPr/>
          <p:nvPr/>
        </p:nvSpPr>
        <p:spPr>
          <a:xfrm>
            <a:off x="5826800" y="1870875"/>
            <a:ext cx="1376700" cy="515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1" name="Google Shape;161;p24"/>
          <p:cNvCxnSpPr>
            <a:endCxn id="160" idx="1"/>
          </p:cNvCxnSpPr>
          <p:nvPr/>
        </p:nvCxnSpPr>
        <p:spPr>
          <a:xfrm flipH="1" rot="10800000">
            <a:off x="4416200" y="2128425"/>
            <a:ext cx="1410600" cy="84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2" name="Google Shape;16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3095675"/>
            <a:ext cx="4486701" cy="19001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63" name="Google Shape;163;p24"/>
          <p:cNvCxnSpPr/>
          <p:nvPr/>
        </p:nvCxnSpPr>
        <p:spPr>
          <a:xfrm>
            <a:off x="4323425" y="3222200"/>
            <a:ext cx="709500" cy="42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24"/>
          <p:cNvCxnSpPr/>
          <p:nvPr/>
        </p:nvCxnSpPr>
        <p:spPr>
          <a:xfrm flipH="1">
            <a:off x="5218625" y="3222200"/>
            <a:ext cx="8400" cy="1630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4"/>
          <p:cNvCxnSpPr/>
          <p:nvPr/>
        </p:nvCxnSpPr>
        <p:spPr>
          <a:xfrm flipH="1">
            <a:off x="6688575" y="3230650"/>
            <a:ext cx="8400" cy="1630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24"/>
          <p:cNvCxnSpPr/>
          <p:nvPr/>
        </p:nvCxnSpPr>
        <p:spPr>
          <a:xfrm flipH="1" rot="10800000">
            <a:off x="4374100" y="3602125"/>
            <a:ext cx="3910500" cy="69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24"/>
          <p:cNvCxnSpPr/>
          <p:nvPr/>
        </p:nvCxnSpPr>
        <p:spPr>
          <a:xfrm flipH="1" rot="10800000">
            <a:off x="4374100" y="3855650"/>
            <a:ext cx="3927300" cy="44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Shift Clustering</a:t>
            </a:r>
            <a:endParaRPr/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471900" y="1919075"/>
            <a:ext cx="45627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Once Automatic Fit is pressed, the X/Y position data of each file is clustered into groups via a Mean Shift algorithm [1]: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Determines </a:t>
            </a:r>
            <a:r>
              <a:rPr lang="en"/>
              <a:t>what cluster centers would have the highest density of nearest neighbors, and the groups those neighbors into a cluster</a:t>
            </a:r>
            <a:endParaRPr/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3360" y="1506425"/>
            <a:ext cx="3594240" cy="27101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Shift Clustering cont.</a:t>
            </a:r>
            <a:endParaRPr/>
          </a:p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471900" y="1919075"/>
            <a:ext cx="4213800" cy="30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The total number of cluster is NOT predetermined, depends on two user choices: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Spot Bandwidth</a:t>
            </a:r>
            <a:r>
              <a:rPr lang="en"/>
              <a:t>: The effective “radius” of the cluster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 smaller value means smaller/finer clusters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Points per Cluster</a:t>
            </a:r>
            <a:r>
              <a:rPr lang="en"/>
              <a:t>: Any resulting clusters that have less points that this value will instead belong to no cluster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You will likely need to play around with these parameters to get clusters that represent what you would like/expect</a:t>
            </a:r>
            <a:endParaRPr/>
          </a:p>
        </p:txBody>
      </p:sp>
      <p:pic>
        <p:nvPicPr>
          <p:cNvPr id="181" name="Google Shape;181;p26"/>
          <p:cNvPicPr preferRelativeResize="0"/>
          <p:nvPr/>
        </p:nvPicPr>
        <p:blipFill rotWithShape="1">
          <a:blip r:embed="rId3">
            <a:alphaModFix/>
          </a:blip>
          <a:srcRect b="0" l="0" r="75618" t="27156"/>
          <a:stretch/>
        </p:blipFill>
        <p:spPr>
          <a:xfrm>
            <a:off x="5826900" y="644175"/>
            <a:ext cx="2988200" cy="4221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2" name="Google Shape;182;p26"/>
          <p:cNvCxnSpPr/>
          <p:nvPr/>
        </p:nvCxnSpPr>
        <p:spPr>
          <a:xfrm>
            <a:off x="4569400" y="2995650"/>
            <a:ext cx="2110500" cy="153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26"/>
          <p:cNvCxnSpPr/>
          <p:nvPr/>
        </p:nvCxnSpPr>
        <p:spPr>
          <a:xfrm>
            <a:off x="4403225" y="3751800"/>
            <a:ext cx="2359800" cy="50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Fitting Clustered Data</a:t>
            </a:r>
            <a:endParaRPr/>
          </a:p>
        </p:txBody>
      </p:sp>
      <p:sp>
        <p:nvSpPr>
          <p:cNvPr id="189" name="Google Shape;189;p27"/>
          <p:cNvSpPr txBox="1"/>
          <p:nvPr>
            <p:ph idx="1" type="body"/>
          </p:nvPr>
        </p:nvSpPr>
        <p:spPr>
          <a:xfrm>
            <a:off x="471900" y="1919075"/>
            <a:ext cx="4100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center of each cluster is determined by a 1D Gaussian fit in X/Y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</a:t>
            </a:r>
            <a:r>
              <a:rPr lang="en"/>
              <a:t>ia the Maximum Likelihood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resulting fit parameters (mean and </a:t>
            </a:r>
            <a:r>
              <a:rPr lang="en"/>
              <a:t>square root of the variance) are taken as the spot’s center and standard deviation</a:t>
            </a:r>
            <a:endParaRPr/>
          </a:p>
        </p:txBody>
      </p:sp>
      <p:pic>
        <p:nvPicPr>
          <p:cNvPr id="190" name="Google Shape;19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0125" y="1573050"/>
            <a:ext cx="4649650" cy="3460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91" name="Google Shape;191;p27"/>
          <p:cNvCxnSpPr/>
          <p:nvPr/>
        </p:nvCxnSpPr>
        <p:spPr>
          <a:xfrm flipH="1" rot="10800000">
            <a:off x="4458575" y="1980575"/>
            <a:ext cx="1283700" cy="10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92" name="Google Shape;192;p27"/>
          <p:cNvPicPr preferRelativeResize="0"/>
          <p:nvPr/>
        </p:nvPicPr>
        <p:blipFill rotWithShape="1">
          <a:blip r:embed="rId4">
            <a:alphaModFix/>
          </a:blip>
          <a:srcRect b="0" l="2714" r="0" t="0"/>
          <a:stretch/>
        </p:blipFill>
        <p:spPr>
          <a:xfrm>
            <a:off x="5632525" y="2502225"/>
            <a:ext cx="3012800" cy="22317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Fitting Clustered Data cont.</a:t>
            </a:r>
            <a:endParaRPr/>
          </a:p>
        </p:txBody>
      </p:sp>
      <p:sp>
        <p:nvSpPr>
          <p:cNvPr id="198" name="Google Shape;198;p28"/>
          <p:cNvSpPr txBox="1"/>
          <p:nvPr>
            <p:ph idx="1" type="body"/>
          </p:nvPr>
        </p:nvSpPr>
        <p:spPr>
          <a:xfrm>
            <a:off x="471900" y="1919075"/>
            <a:ext cx="4383600" cy="31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Fits are done for every cluster in a file, and then resulting clusters (and unclustered points) and fit centers are plotted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PhIAT then cycles to the next file and does the same until all files have been fit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you </a:t>
            </a:r>
            <a:r>
              <a:rPr lang="en"/>
              <a:t>have</a:t>
            </a:r>
            <a:r>
              <a:rPr lang="en"/>
              <a:t> not checked any other boxes in the Automatic Fitting section, this is where the process stops</a:t>
            </a:r>
            <a:endParaRPr/>
          </a:p>
        </p:txBody>
      </p:sp>
      <p:pic>
        <p:nvPicPr>
          <p:cNvPr id="199" name="Google Shape;19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000" y="1506425"/>
            <a:ext cx="3983700" cy="322086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0" name="Google Shape;200;p28"/>
          <p:cNvSpPr txBox="1"/>
          <p:nvPr/>
        </p:nvSpPr>
        <p:spPr>
          <a:xfrm>
            <a:off x="5970375" y="384400"/>
            <a:ext cx="222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Clustered Data (i.e. spot)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1" name="Google Shape;201;p28"/>
          <p:cNvCxnSpPr>
            <a:stCxn id="200" idx="2"/>
            <a:endCxn id="202" idx="7"/>
          </p:cNvCxnSpPr>
          <p:nvPr/>
        </p:nvCxnSpPr>
        <p:spPr>
          <a:xfrm flipH="1">
            <a:off x="5571075" y="784600"/>
            <a:ext cx="1514100" cy="118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" name="Google Shape;203;p28"/>
          <p:cNvSpPr txBox="1"/>
          <p:nvPr/>
        </p:nvSpPr>
        <p:spPr>
          <a:xfrm>
            <a:off x="6840675" y="1035100"/>
            <a:ext cx="222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Fitted Spot Center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4" name="Google Shape;204;p28"/>
          <p:cNvCxnSpPr>
            <a:stCxn id="203" idx="1"/>
          </p:cNvCxnSpPr>
          <p:nvPr/>
        </p:nvCxnSpPr>
        <p:spPr>
          <a:xfrm flipH="1">
            <a:off x="5852175" y="1235200"/>
            <a:ext cx="988500" cy="146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28"/>
          <p:cNvSpPr/>
          <p:nvPr/>
        </p:nvSpPr>
        <p:spPr>
          <a:xfrm>
            <a:off x="5260925" y="1938425"/>
            <a:ext cx="363300" cy="244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YOU CONTINUE -- File Naming</a:t>
            </a:r>
            <a:endParaRPr/>
          </a:p>
        </p:txBody>
      </p:sp>
      <p:sp>
        <p:nvSpPr>
          <p:cNvPr id="210" name="Google Shape;210;p29"/>
          <p:cNvSpPr txBox="1"/>
          <p:nvPr>
            <p:ph idx="1" type="body"/>
          </p:nvPr>
        </p:nvSpPr>
        <p:spPr>
          <a:xfrm>
            <a:off x="168100" y="1682600"/>
            <a:ext cx="4315800" cy="33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Checking other boxes in the Automatic Fitting section will resulting in files being saved and, thus, will need you to specify a file location (and some other parameters used in naming files):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Target File Location: </a:t>
            </a:r>
            <a:r>
              <a:rPr lang="en"/>
              <a:t>Folder in which resulting files will be saved (i.e. </a:t>
            </a: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/Users/wsporter/Documents/Physics_Research/TITAN/PIICR_Analysis/Simulated_Data/Test/</a:t>
            </a:r>
            <a:r>
              <a:rPr lang="en"/>
              <a:t>)</a:t>
            </a:r>
            <a:endParaRPr/>
          </a:p>
        </p:txBody>
      </p:sp>
      <p:pic>
        <p:nvPicPr>
          <p:cNvPr id="211" name="Google Shape;21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7975" y="1574350"/>
            <a:ext cx="3581400" cy="31527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12" name="Google Shape;212;p29"/>
          <p:cNvCxnSpPr/>
          <p:nvPr/>
        </p:nvCxnSpPr>
        <p:spPr>
          <a:xfrm flipH="1" rot="10800000">
            <a:off x="3934925" y="2242375"/>
            <a:ext cx="1587900" cy="141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YOU CONTINUE -- File Naming cont.</a:t>
            </a:r>
            <a:endParaRPr/>
          </a:p>
        </p:txBody>
      </p:sp>
      <p:sp>
        <p:nvSpPr>
          <p:cNvPr id="218" name="Google Shape;218;p30"/>
          <p:cNvSpPr txBox="1"/>
          <p:nvPr>
            <p:ph idx="1" type="body"/>
          </p:nvPr>
        </p:nvSpPr>
        <p:spPr>
          <a:xfrm>
            <a:off x="168100" y="1876850"/>
            <a:ext cx="4315800" cy="33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Isotope: </a:t>
            </a:r>
            <a:r>
              <a:rPr lang="en"/>
              <a:t>Primary mass of interest being analyzed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Time in Trap: </a:t>
            </a:r>
            <a:r>
              <a:rPr lang="en"/>
              <a:t>Total time ions spent inside the Penning trap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Date Taken: </a:t>
            </a:r>
            <a:r>
              <a:rPr lang="en"/>
              <a:t>Date file was taken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These parameters are simply used in naming conventions, so their accuracy is only for user-benefit and has no effect on the analysis itself</a:t>
            </a:r>
            <a:endParaRPr/>
          </a:p>
        </p:txBody>
      </p:sp>
      <p:pic>
        <p:nvPicPr>
          <p:cNvPr id="219" name="Google Shape;21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7975" y="1574350"/>
            <a:ext cx="3581400" cy="31527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20" name="Google Shape;220;p30"/>
          <p:cNvCxnSpPr/>
          <p:nvPr/>
        </p:nvCxnSpPr>
        <p:spPr>
          <a:xfrm>
            <a:off x="4213650" y="2098900"/>
            <a:ext cx="1528800" cy="38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30"/>
          <p:cNvCxnSpPr/>
          <p:nvPr/>
        </p:nvCxnSpPr>
        <p:spPr>
          <a:xfrm>
            <a:off x="4374100" y="2774575"/>
            <a:ext cx="1309200" cy="4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30"/>
          <p:cNvCxnSpPr/>
          <p:nvPr/>
        </p:nvCxnSpPr>
        <p:spPr>
          <a:xfrm flipH="1" rot="10800000">
            <a:off x="4010950" y="3137725"/>
            <a:ext cx="1680600" cy="21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and Final Spots -- How It Works</a:t>
            </a:r>
            <a:endParaRPr/>
          </a:p>
        </p:txBody>
      </p:sp>
      <p:sp>
        <p:nvSpPr>
          <p:cNvPr id="228" name="Google Shape;228;p31"/>
          <p:cNvSpPr txBox="1"/>
          <p:nvPr>
            <p:ph idx="1" type="body"/>
          </p:nvPr>
        </p:nvSpPr>
        <p:spPr>
          <a:xfrm>
            <a:off x="471900" y="1919075"/>
            <a:ext cx="4100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Each “final” file (Nonzero Tacc) has been paired with a “reference” file (Zero Tacc) in the FileList.csv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Based</a:t>
            </a:r>
            <a:r>
              <a:rPr lang="en"/>
              <a:t> on ordering in FileList.csv, “final” files were fit first, and “reference” files second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 This pairing is used when determining the phase difference (</a:t>
            </a:r>
            <a:r>
              <a:rPr lang="en"/>
              <a:t>ɸ</a:t>
            </a:r>
            <a:r>
              <a:rPr baseline="-25000" lang="en"/>
              <a:t>c</a:t>
            </a:r>
            <a:r>
              <a:rPr lang="en"/>
              <a:t>)</a:t>
            </a:r>
            <a:r>
              <a:rPr lang="en"/>
              <a:t> </a:t>
            </a:r>
            <a:endParaRPr/>
          </a:p>
        </p:txBody>
      </p:sp>
      <p:pic>
        <p:nvPicPr>
          <p:cNvPr id="229" name="Google Shape;22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3250" y="1690775"/>
            <a:ext cx="2360825" cy="1761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0" name="Google Shape;23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3175" y="1747114"/>
            <a:ext cx="2360826" cy="164927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1" name="Google Shape;231;p31"/>
          <p:cNvSpPr txBox="1"/>
          <p:nvPr/>
        </p:nvSpPr>
        <p:spPr>
          <a:xfrm>
            <a:off x="4513250" y="3452725"/>
            <a:ext cx="231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“Final” File: multiple spots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31"/>
          <p:cNvSpPr txBox="1"/>
          <p:nvPr/>
        </p:nvSpPr>
        <p:spPr>
          <a:xfrm>
            <a:off x="6874075" y="3396375"/>
            <a:ext cx="231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“Reference” File: one spot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3" name="Google Shape;233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1750" y="4138825"/>
            <a:ext cx="1972400" cy="603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4" name="Google Shape;234;p31"/>
          <p:cNvCxnSpPr/>
          <p:nvPr/>
        </p:nvCxnSpPr>
        <p:spPr>
          <a:xfrm>
            <a:off x="1595425" y="4252575"/>
            <a:ext cx="4087800" cy="18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35" name="Google Shape;235;p31"/>
          <p:cNvPicPr preferRelativeResize="0"/>
          <p:nvPr/>
        </p:nvPicPr>
        <p:blipFill rotWithShape="1">
          <a:blip r:embed="rId5">
            <a:alphaModFix/>
          </a:blip>
          <a:srcRect b="0" l="33625" r="40682" t="0"/>
          <a:stretch/>
        </p:blipFill>
        <p:spPr>
          <a:xfrm>
            <a:off x="5424213" y="1824450"/>
            <a:ext cx="506750" cy="60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1"/>
          <p:cNvPicPr preferRelativeResize="0"/>
          <p:nvPr/>
        </p:nvPicPr>
        <p:blipFill rotWithShape="1">
          <a:blip r:embed="rId5">
            <a:alphaModFix/>
          </a:blip>
          <a:srcRect b="0" l="71859" r="0" t="0"/>
          <a:stretch/>
        </p:blipFill>
        <p:spPr>
          <a:xfrm>
            <a:off x="8318300" y="2607800"/>
            <a:ext cx="555050" cy="6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31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Language: </a:t>
            </a:r>
            <a:r>
              <a:rPr lang="en"/>
              <a:t>MATLAB (R2016a or newer)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Input: </a:t>
            </a:r>
            <a:r>
              <a:rPr lang="en"/>
              <a:t>A directory address (i.e. address to a folder) of MIDAS Files (ex: </a:t>
            </a:r>
            <a:r>
              <a:rPr lang="en" sz="1200"/>
              <a:t>/Users/wsporter/Documents/Physics_Research/TITAN/PIICR_Analysis/Testing/Test_CAENOffset</a:t>
            </a:r>
            <a:r>
              <a:rPr lang="en"/>
              <a:t>) OR a File List.csv (see midas_to_phiat Documentation for more)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Output: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 .csv containing relevant info and potential cyclotron frequencies of spots in all files (if Create Freq ID checked)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 .xlsx containing relevant data fitting results (if Finish Analysis checked)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 .png of the sinusoidal fit of cyclotron </a:t>
            </a:r>
            <a:r>
              <a:rPr lang="en"/>
              <a:t>frequency data (if Finish Analysis checked)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 .png of the sinusoidal fit of radius data (if Finish Analysis checked)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 txBox="1"/>
          <p:nvPr>
            <p:ph type="title"/>
          </p:nvPr>
        </p:nvSpPr>
        <p:spPr>
          <a:xfrm>
            <a:off x="460950" y="3924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Determining</a:t>
            </a:r>
            <a:r>
              <a:rPr lang="en"/>
              <a:t> Phase -- How It Works</a:t>
            </a:r>
            <a:endParaRPr/>
          </a:p>
        </p:txBody>
      </p:sp>
      <p:sp>
        <p:nvSpPr>
          <p:cNvPr id="242" name="Google Shape;242;p32"/>
          <p:cNvSpPr txBox="1"/>
          <p:nvPr>
            <p:ph idx="1" type="body"/>
          </p:nvPr>
        </p:nvSpPr>
        <p:spPr>
          <a:xfrm>
            <a:off x="471900" y="2926600"/>
            <a:ext cx="5397000" cy="17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</a:t>
            </a:r>
            <a:r>
              <a:rPr b="1" lang="en"/>
              <a:t>: </a:t>
            </a:r>
            <a:r>
              <a:rPr lang="en"/>
              <a:t>Distance from Trap Center to Reference Spot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</a:t>
            </a:r>
            <a:r>
              <a:rPr b="1" lang="en"/>
              <a:t>: </a:t>
            </a:r>
            <a:r>
              <a:rPr lang="en"/>
              <a:t>Distance from Trap Center to Final Spot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a</a:t>
            </a:r>
            <a:r>
              <a:rPr b="1" lang="en"/>
              <a:t>: </a:t>
            </a:r>
            <a:r>
              <a:rPr lang="en"/>
              <a:t>Distance from Reference Spot to Final Spot</a:t>
            </a:r>
            <a:endParaRPr/>
          </a:p>
        </p:txBody>
      </p:sp>
      <p:pic>
        <p:nvPicPr>
          <p:cNvPr descr="Radial_Motion_Trap_Measurement.png" id="243" name="Google Shape;243;p32"/>
          <p:cNvPicPr preferRelativeResize="0"/>
          <p:nvPr/>
        </p:nvPicPr>
        <p:blipFill rotWithShape="1">
          <a:blip r:embed="rId3">
            <a:alphaModFix/>
          </a:blip>
          <a:srcRect b="0" l="50534" r="0" t="0"/>
          <a:stretch/>
        </p:blipFill>
        <p:spPr>
          <a:xfrm>
            <a:off x="6173075" y="1107875"/>
            <a:ext cx="2432200" cy="2336800"/>
          </a:xfrm>
          <a:prstGeom prst="rect">
            <a:avLst/>
          </a:prstGeom>
          <a:noFill/>
          <a:ln cap="flat" cmpd="sng" w="1905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4" name="Google Shape;24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8838" y="1780975"/>
            <a:ext cx="3838575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4388" y="3592563"/>
            <a:ext cx="3190875" cy="1438275"/>
          </a:xfrm>
          <a:prstGeom prst="rect">
            <a:avLst/>
          </a:prstGeom>
          <a:noFill/>
          <a:ln cap="flat" cmpd="sng" w="1905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Determining Phase -- Trap Center</a:t>
            </a:r>
            <a:endParaRPr/>
          </a:p>
        </p:txBody>
      </p:sp>
      <p:sp>
        <p:nvSpPr>
          <p:cNvPr id="251" name="Google Shape;251;p33"/>
          <p:cNvSpPr txBox="1"/>
          <p:nvPr>
            <p:ph idx="1" type="body"/>
          </p:nvPr>
        </p:nvSpPr>
        <p:spPr>
          <a:xfrm>
            <a:off x="471900" y="1919075"/>
            <a:ext cx="4100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The Trap Center [mm] is a user-defined input; make sure it reflects the most recent trap center determination to a given set of data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The Trap Center uncertainty [mm] </a:t>
            </a:r>
            <a:r>
              <a:rPr b="1" lang="en"/>
              <a:t>must be changed in the script itself</a:t>
            </a:r>
            <a:r>
              <a:rPr lang="en"/>
              <a:t> (lines 556-557)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NOTE: </a:t>
            </a:r>
            <a:r>
              <a:rPr lang="en"/>
              <a:t>If using simulated data from PI_ICR_simulated_data.m, Trap Center is (0,0)</a:t>
            </a:r>
            <a:r>
              <a:rPr lang="en"/>
              <a:t> </a:t>
            </a:r>
            <a:endParaRPr/>
          </a:p>
        </p:txBody>
      </p:sp>
      <p:pic>
        <p:nvPicPr>
          <p:cNvPr id="252" name="Google Shape;252;p33"/>
          <p:cNvPicPr preferRelativeResize="0"/>
          <p:nvPr/>
        </p:nvPicPr>
        <p:blipFill rotWithShape="1">
          <a:blip r:embed="rId3">
            <a:alphaModFix/>
          </a:blip>
          <a:srcRect b="0" l="0" r="75618" t="42640"/>
          <a:stretch/>
        </p:blipFill>
        <p:spPr>
          <a:xfrm>
            <a:off x="5705800" y="1541475"/>
            <a:ext cx="2988200" cy="33238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3" name="Google Shape;253;p33"/>
          <p:cNvSpPr/>
          <p:nvPr/>
        </p:nvSpPr>
        <p:spPr>
          <a:xfrm>
            <a:off x="6147725" y="3323550"/>
            <a:ext cx="2297400" cy="371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4825" y="4232075"/>
            <a:ext cx="4352925" cy="8191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Number of Turns</a:t>
            </a:r>
            <a:r>
              <a:rPr lang="en"/>
              <a:t> -- How It Works</a:t>
            </a:r>
            <a:endParaRPr/>
          </a:p>
        </p:txBody>
      </p:sp>
      <p:sp>
        <p:nvSpPr>
          <p:cNvPr id="260" name="Google Shape;260;p34"/>
          <p:cNvSpPr txBox="1"/>
          <p:nvPr>
            <p:ph idx="1" type="body"/>
          </p:nvPr>
        </p:nvSpPr>
        <p:spPr>
          <a:xfrm>
            <a:off x="471900" y="1919075"/>
            <a:ext cx="4155600" cy="28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 determine </a:t>
            </a:r>
            <a:r>
              <a:rPr lang="en"/>
              <a:t>⍵</a:t>
            </a:r>
            <a:r>
              <a:rPr baseline="-25000" lang="en"/>
              <a:t>c</a:t>
            </a:r>
            <a:r>
              <a:rPr lang="en"/>
              <a:t> , we still need to know the number of turns (i.e. full revolutions) the ion made in the trap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N(tacc)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can’t determine this experimentally, so we need to infer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is done using the </a:t>
            </a:r>
            <a:r>
              <a:rPr b="1" lang="en"/>
              <a:t>guess cyclotron frequency </a:t>
            </a:r>
            <a:r>
              <a:rPr lang="en"/>
              <a:t>(⍵</a:t>
            </a:r>
            <a:r>
              <a:rPr baseline="-25000" lang="en"/>
              <a:t>c, guess</a:t>
            </a:r>
            <a:r>
              <a:rPr lang="en"/>
              <a:t>)</a:t>
            </a:r>
            <a:endParaRPr/>
          </a:p>
        </p:txBody>
      </p:sp>
      <p:pic>
        <p:nvPicPr>
          <p:cNvPr id="261" name="Google Shape;26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8075" y="1506425"/>
            <a:ext cx="2412325" cy="904625"/>
          </a:xfrm>
          <a:prstGeom prst="rect">
            <a:avLst/>
          </a:prstGeom>
          <a:noFill/>
          <a:ln cap="flat" cmpd="sng" w="19050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62" name="Google Shape;262;p34"/>
          <p:cNvCxnSpPr>
            <a:endCxn id="261" idx="1"/>
          </p:cNvCxnSpPr>
          <p:nvPr/>
        </p:nvCxnSpPr>
        <p:spPr>
          <a:xfrm flipH="1" rot="10800000">
            <a:off x="4542975" y="1958737"/>
            <a:ext cx="1595100" cy="63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63" name="Google Shape;263;p34"/>
          <p:cNvPicPr preferRelativeResize="0"/>
          <p:nvPr/>
        </p:nvPicPr>
        <p:blipFill rotWithShape="1">
          <a:blip r:embed="rId4">
            <a:alphaModFix/>
          </a:blip>
          <a:srcRect b="0" l="0" r="0" t="23867"/>
          <a:stretch/>
        </p:blipFill>
        <p:spPr>
          <a:xfrm>
            <a:off x="5007975" y="2571750"/>
            <a:ext cx="3581400" cy="2400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64" name="Google Shape;264;p34"/>
          <p:cNvCxnSpPr/>
          <p:nvPr/>
        </p:nvCxnSpPr>
        <p:spPr>
          <a:xfrm flipH="1" rot="10800000">
            <a:off x="4019375" y="3703675"/>
            <a:ext cx="1537200" cy="67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idx="1" type="body"/>
          </p:nvPr>
        </p:nvSpPr>
        <p:spPr>
          <a:xfrm>
            <a:off x="471900" y="1919075"/>
            <a:ext cx="4974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determine the number of turns (N</a:t>
            </a:r>
            <a:r>
              <a:rPr baseline="-25000" lang="en"/>
              <a:t>guess</a:t>
            </a:r>
            <a:r>
              <a:rPr lang="en"/>
              <a:t>)</a:t>
            </a:r>
            <a:r>
              <a:rPr lang="en"/>
              <a:t> a spot would have given </a:t>
            </a:r>
            <a:r>
              <a:rPr lang="en"/>
              <a:t>⍵</a:t>
            </a:r>
            <a:r>
              <a:rPr baseline="-25000" lang="en"/>
              <a:t>c, guess</a:t>
            </a:r>
            <a:r>
              <a:rPr lang="en"/>
              <a:t> and ɸ</a:t>
            </a:r>
            <a:r>
              <a:rPr baseline="-25000" lang="en"/>
              <a:t>c</a:t>
            </a:r>
            <a:r>
              <a:rPr lang="en"/>
              <a:t> = 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then generate a range of N values, where n_range is user-specified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then generate a cyclotron frequency (⍵</a:t>
            </a:r>
            <a:r>
              <a:rPr baseline="-25000" lang="en"/>
              <a:t>c,N</a:t>
            </a:r>
            <a:r>
              <a:rPr lang="en"/>
              <a:t>) for </a:t>
            </a:r>
            <a:r>
              <a:rPr b="1" lang="en"/>
              <a:t>every N value  </a:t>
            </a:r>
            <a:endParaRPr b="1"/>
          </a:p>
        </p:txBody>
      </p:sp>
      <p:sp>
        <p:nvSpPr>
          <p:cNvPr id="270" name="Google Shape;270;p35"/>
          <p:cNvSpPr txBox="1"/>
          <p:nvPr>
            <p:ph type="title"/>
          </p:nvPr>
        </p:nvSpPr>
        <p:spPr>
          <a:xfrm>
            <a:off x="624300" y="8911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Number of Turns</a:t>
            </a:r>
            <a:r>
              <a:rPr lang="en"/>
              <a:t> -- How It Works</a:t>
            </a:r>
            <a:endParaRPr/>
          </a:p>
        </p:txBody>
      </p:sp>
      <p:pic>
        <p:nvPicPr>
          <p:cNvPr id="271" name="Google Shape;27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0750" y="1868400"/>
            <a:ext cx="2836800" cy="313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2" name="Google Shape;272;p35"/>
          <p:cNvCxnSpPr>
            <a:endCxn id="271" idx="1"/>
          </p:cNvCxnSpPr>
          <p:nvPr/>
        </p:nvCxnSpPr>
        <p:spPr>
          <a:xfrm flipH="1" rot="10800000">
            <a:off x="5269450" y="2024913"/>
            <a:ext cx="951300" cy="31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73" name="Google Shape;27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7450" y="2709925"/>
            <a:ext cx="1468000" cy="35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5"/>
          <p:cNvSpPr txBox="1"/>
          <p:nvPr/>
        </p:nvSpPr>
        <p:spPr>
          <a:xfrm>
            <a:off x="7270300" y="2687000"/>
            <a:ext cx="34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5" name="Google Shape;27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18600" y="2709925"/>
            <a:ext cx="1468000" cy="35434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6" name="Google Shape;276;p35"/>
          <p:cNvCxnSpPr>
            <a:endCxn id="273" idx="1"/>
          </p:cNvCxnSpPr>
          <p:nvPr/>
        </p:nvCxnSpPr>
        <p:spPr>
          <a:xfrm>
            <a:off x="4916450" y="2799800"/>
            <a:ext cx="801000" cy="8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77" name="Google Shape;277;p35"/>
          <p:cNvPicPr preferRelativeResize="0"/>
          <p:nvPr/>
        </p:nvPicPr>
        <p:blipFill rotWithShape="1">
          <a:blip r:embed="rId6">
            <a:alphaModFix/>
          </a:blip>
          <a:srcRect b="66699" l="63168" r="0" t="0"/>
          <a:stretch/>
        </p:blipFill>
        <p:spPr>
          <a:xfrm>
            <a:off x="5683200" y="3133300"/>
            <a:ext cx="3290101" cy="140642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8" name="Google Shape;278;p35"/>
          <p:cNvSpPr/>
          <p:nvPr/>
        </p:nvSpPr>
        <p:spPr>
          <a:xfrm>
            <a:off x="5995700" y="3408000"/>
            <a:ext cx="515100" cy="312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9" name="Google Shape;279;p35"/>
          <p:cNvCxnSpPr>
            <a:endCxn id="278" idx="1"/>
          </p:cNvCxnSpPr>
          <p:nvPr/>
        </p:nvCxnSpPr>
        <p:spPr>
          <a:xfrm>
            <a:off x="4306400" y="3095550"/>
            <a:ext cx="1689300" cy="46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80" name="Google Shape;280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52000" y="3977400"/>
            <a:ext cx="2412325" cy="904625"/>
          </a:xfrm>
          <a:prstGeom prst="rect">
            <a:avLst/>
          </a:prstGeom>
          <a:noFill/>
          <a:ln cap="flat" cmpd="sng" w="19050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Freq ID Overview</a:t>
            </a:r>
            <a:endParaRPr/>
          </a:p>
        </p:txBody>
      </p:sp>
      <p:sp>
        <p:nvSpPr>
          <p:cNvPr id="286" name="Google Shape;286;p36"/>
          <p:cNvSpPr txBox="1"/>
          <p:nvPr>
            <p:ph idx="1" type="body"/>
          </p:nvPr>
        </p:nvSpPr>
        <p:spPr>
          <a:xfrm>
            <a:off x="471900" y="1750150"/>
            <a:ext cx="4552500" cy="3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Checking Create Freq ID will create ID_Frequencies.csv, which contains the following data about </a:t>
            </a:r>
            <a:r>
              <a:rPr b="1" lang="en"/>
              <a:t>every spot </a:t>
            </a:r>
            <a:r>
              <a:rPr lang="en"/>
              <a:t>in </a:t>
            </a:r>
            <a:r>
              <a:rPr b="1" lang="en"/>
              <a:t>every ‘final’ file</a:t>
            </a:r>
            <a:r>
              <a:rPr lang="en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Tacc [s]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Spot Color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Spot Angle [-180 to 180 deg] (w.r.t x-axis)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Ion Rate [counts/s]: Rate at which counts in a spot come 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Ion Percentage: Percentage of total counts (unnormalized)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Cyc Freq: Cyclotron frequencies </a:t>
            </a:r>
            <a:r>
              <a:rPr lang="en" sz="1800"/>
              <a:t>⍵</a:t>
            </a:r>
            <a:r>
              <a:rPr baseline="-25000" lang="en" sz="1800"/>
              <a:t>c,N</a:t>
            </a:r>
            <a:endParaRPr baseline="-25000"/>
          </a:p>
        </p:txBody>
      </p:sp>
      <p:pic>
        <p:nvPicPr>
          <p:cNvPr id="287" name="Google Shape;287;p36"/>
          <p:cNvPicPr preferRelativeResize="0"/>
          <p:nvPr/>
        </p:nvPicPr>
        <p:blipFill rotWithShape="1">
          <a:blip r:embed="rId3">
            <a:alphaModFix/>
          </a:blip>
          <a:srcRect b="0" l="0" r="12303" t="0"/>
          <a:stretch/>
        </p:blipFill>
        <p:spPr>
          <a:xfrm>
            <a:off x="5144425" y="2031075"/>
            <a:ext cx="3934725" cy="9257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8" name="Google Shape;28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5625" y="3207175"/>
            <a:ext cx="2252875" cy="72355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6"/>
          <p:cNvSpPr txBox="1"/>
          <p:nvPr/>
        </p:nvSpPr>
        <p:spPr>
          <a:xfrm>
            <a:off x="5511825" y="4032625"/>
            <a:ext cx="4428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b="1" baseline="-25000" lang="en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= Rates from 3rd Column of ion_rate.csv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η</a:t>
            </a:r>
            <a:r>
              <a:rPr b="1" baseline="-25000" lang="en">
                <a:latin typeface="Roboto"/>
                <a:ea typeface="Roboto"/>
                <a:cs typeface="Roboto"/>
                <a:sym typeface="Roboto"/>
              </a:rPr>
              <a:t>spot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= Number of counts in spot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η</a:t>
            </a:r>
            <a:r>
              <a:rPr b="1" baseline="-25000" lang="en">
                <a:latin typeface="Roboto"/>
                <a:ea typeface="Roboto"/>
                <a:cs typeface="Roboto"/>
                <a:sym typeface="Roboto"/>
              </a:rPr>
              <a:t>total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= Total number of counts in file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0" name="Google Shape;290;p36"/>
          <p:cNvCxnSpPr>
            <a:endCxn id="288" idx="1"/>
          </p:cNvCxnSpPr>
          <p:nvPr/>
        </p:nvCxnSpPr>
        <p:spPr>
          <a:xfrm flipH="1" rot="10800000">
            <a:off x="4996725" y="3568950"/>
            <a:ext cx="948900" cy="26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Finish Analysis Overview</a:t>
            </a:r>
            <a:endParaRPr/>
          </a:p>
        </p:txBody>
      </p:sp>
      <p:sp>
        <p:nvSpPr>
          <p:cNvPr id="296" name="Google Shape;296;p37"/>
          <p:cNvSpPr txBox="1"/>
          <p:nvPr>
            <p:ph idx="1" type="body"/>
          </p:nvPr>
        </p:nvSpPr>
        <p:spPr>
          <a:xfrm>
            <a:off x="471900" y="1919075"/>
            <a:ext cx="5385900" cy="31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Checking Finish Analysis will determine the final cyclotron frequency of one of the species present in the file by fitting a sinusoid to a spot’s cyclotron frequency at each Tacc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Outputs: 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SineFit.png: An image of the </a:t>
            </a:r>
            <a:r>
              <a:rPr lang="en"/>
              <a:t>⍵</a:t>
            </a:r>
            <a:r>
              <a:rPr baseline="-25000" lang="en"/>
              <a:t>c</a:t>
            </a:r>
            <a:r>
              <a:rPr baseline="30000" lang="en"/>
              <a:t> </a:t>
            </a:r>
            <a:r>
              <a:rPr lang="en"/>
              <a:t>vs. Tacc sinusoid fit</a:t>
            </a:r>
            <a:endParaRPr baseline="300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RadiusSineFit.png: An image of the Radius vs. Tacc sinusoid fit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Data.xlsx: Contains all relevant fitting information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a Spot/Species -- How It Works</a:t>
            </a:r>
            <a:endParaRPr/>
          </a:p>
        </p:txBody>
      </p:sp>
      <p:sp>
        <p:nvSpPr>
          <p:cNvPr id="302" name="Google Shape;302;p38"/>
          <p:cNvSpPr txBox="1"/>
          <p:nvPr>
            <p:ph idx="1" type="body"/>
          </p:nvPr>
        </p:nvSpPr>
        <p:spPr>
          <a:xfrm>
            <a:off x="471900" y="1919075"/>
            <a:ext cx="41001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Select which species you’d like to finish analysis for by designating that spot’s angle in </a:t>
            </a:r>
            <a:r>
              <a:rPr b="1" lang="en"/>
              <a:t>Spot Angle </a:t>
            </a:r>
            <a:r>
              <a:rPr lang="en"/>
              <a:t>[deg]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From -180 to 180</a:t>
            </a:r>
            <a:r>
              <a:rPr lang="en"/>
              <a:t> (w.r.t x-axis)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a set of files you want to ‘finish analysis’ on, all spots for a given species should be at a similar angle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reasoning is discussed more in WHERE</a:t>
            </a:r>
            <a:endParaRPr/>
          </a:p>
        </p:txBody>
      </p:sp>
      <p:pic>
        <p:nvPicPr>
          <p:cNvPr id="303" name="Google Shape;30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2600" y="1576450"/>
            <a:ext cx="3581400" cy="31527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4" name="Google Shape;304;p38"/>
          <p:cNvSpPr/>
          <p:nvPr/>
        </p:nvSpPr>
        <p:spPr>
          <a:xfrm>
            <a:off x="5673275" y="3563650"/>
            <a:ext cx="1614600" cy="453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5" name="Google Shape;305;p38"/>
          <p:cNvCxnSpPr>
            <a:endCxn id="304" idx="1"/>
          </p:cNvCxnSpPr>
          <p:nvPr/>
        </p:nvCxnSpPr>
        <p:spPr>
          <a:xfrm>
            <a:off x="4189475" y="2717950"/>
            <a:ext cx="1483800" cy="107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Selecting </a:t>
            </a:r>
            <a:r>
              <a:rPr lang="en"/>
              <a:t>⍵</a:t>
            </a:r>
            <a:r>
              <a:rPr baseline="-25000" lang="en"/>
              <a:t>c </a:t>
            </a:r>
            <a:r>
              <a:rPr lang="en"/>
              <a:t>from ⍵</a:t>
            </a:r>
            <a:r>
              <a:rPr baseline="-25000" lang="en"/>
              <a:t>c,N </a:t>
            </a:r>
            <a:r>
              <a:rPr lang="en"/>
              <a:t>-- How It Works</a:t>
            </a:r>
            <a:endParaRPr/>
          </a:p>
        </p:txBody>
      </p:sp>
      <p:sp>
        <p:nvSpPr>
          <p:cNvPr id="311" name="Google Shape;311;p39"/>
          <p:cNvSpPr txBox="1"/>
          <p:nvPr>
            <p:ph idx="1" type="body"/>
          </p:nvPr>
        </p:nvSpPr>
        <p:spPr>
          <a:xfrm>
            <a:off x="471900" y="1919075"/>
            <a:ext cx="4100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need to select one </a:t>
            </a:r>
            <a:r>
              <a:rPr lang="en"/>
              <a:t>⍵</a:t>
            </a:r>
            <a:r>
              <a:rPr baseline="-25000" lang="en"/>
              <a:t>c </a:t>
            </a:r>
            <a:r>
              <a:rPr lang="en"/>
              <a:t>from the array of ⍵</a:t>
            </a:r>
            <a:r>
              <a:rPr baseline="-25000" lang="en"/>
              <a:t>c,N</a:t>
            </a:r>
            <a:r>
              <a:rPr lang="en"/>
              <a:t> for each spot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⍵</a:t>
            </a:r>
            <a:r>
              <a:rPr baseline="-25000" lang="en"/>
              <a:t>c </a:t>
            </a:r>
            <a:r>
              <a:rPr b="1" lang="en"/>
              <a:t>closest to</a:t>
            </a:r>
            <a:r>
              <a:rPr lang="en"/>
              <a:t> </a:t>
            </a:r>
            <a:r>
              <a:rPr b="1" lang="en"/>
              <a:t>⍵</a:t>
            </a:r>
            <a:r>
              <a:rPr b="1" baseline="-25000" lang="en"/>
              <a:t>c, guess </a:t>
            </a:r>
            <a:r>
              <a:rPr lang="en"/>
              <a:t>is selected, and thus is dependent on the user-input for Cyclotron Frequency Guess </a:t>
            </a:r>
            <a:endParaRPr/>
          </a:p>
        </p:txBody>
      </p:sp>
      <p:pic>
        <p:nvPicPr>
          <p:cNvPr id="312" name="Google Shape;31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4850" y="1576450"/>
            <a:ext cx="3581400" cy="31527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313" name="Google Shape;313;p39"/>
          <p:cNvCxnSpPr/>
          <p:nvPr/>
        </p:nvCxnSpPr>
        <p:spPr>
          <a:xfrm flipH="1" rot="10800000">
            <a:off x="4204800" y="3433100"/>
            <a:ext cx="1499100" cy="3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Sinusoid Fitting -- How It Works</a:t>
            </a:r>
            <a:endParaRPr/>
          </a:p>
        </p:txBody>
      </p:sp>
      <p:sp>
        <p:nvSpPr>
          <p:cNvPr id="319" name="Google Shape;319;p40"/>
          <p:cNvSpPr txBox="1"/>
          <p:nvPr>
            <p:ph idx="1" type="body"/>
          </p:nvPr>
        </p:nvSpPr>
        <p:spPr>
          <a:xfrm>
            <a:off x="56725" y="1857550"/>
            <a:ext cx="4163400" cy="30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now have a cyclotron frequency for our species at each Tacc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fit a 3-parameter sinusoid to </a:t>
            </a:r>
            <a:r>
              <a:rPr lang="en"/>
              <a:t>⍵</a:t>
            </a:r>
            <a:r>
              <a:rPr baseline="-25000" lang="en"/>
              <a:t>c</a:t>
            </a:r>
            <a:r>
              <a:rPr lang="en"/>
              <a:t> , where </a:t>
            </a:r>
            <a:r>
              <a:rPr b="1" lang="en"/>
              <a:t>b</a:t>
            </a:r>
            <a:r>
              <a:rPr b="1" baseline="-25000" lang="en"/>
              <a:t>0</a:t>
            </a:r>
            <a:r>
              <a:rPr b="1" lang="en"/>
              <a:t> </a:t>
            </a:r>
            <a:r>
              <a:rPr lang="en"/>
              <a:t>is our </a:t>
            </a:r>
            <a:r>
              <a:rPr b="1" lang="en"/>
              <a:t>true cyclotron frequency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</a:t>
            </a:r>
            <a:r>
              <a:rPr baseline="-25000" lang="en"/>
              <a:t>1</a:t>
            </a:r>
            <a:r>
              <a:rPr lang="en"/>
              <a:t> and b</a:t>
            </a:r>
            <a:r>
              <a:rPr baseline="-25000" lang="en"/>
              <a:t>3</a:t>
            </a:r>
            <a:r>
              <a:rPr lang="en"/>
              <a:t> are also fit, whereas b</a:t>
            </a:r>
            <a:r>
              <a:rPr baseline="-25000" lang="en"/>
              <a:t>2</a:t>
            </a:r>
            <a:r>
              <a:rPr lang="en"/>
              <a:t> is fixed at the </a:t>
            </a:r>
            <a:r>
              <a:rPr b="1" lang="en"/>
              <a:t>magnetron frequency (</a:t>
            </a:r>
            <a:r>
              <a:rPr lang="en" sz="1800"/>
              <a:t>⍵</a:t>
            </a:r>
            <a:r>
              <a:rPr baseline="-25000" lang="en" sz="1800"/>
              <a:t>-</a:t>
            </a:r>
            <a:r>
              <a:rPr lang="en" sz="1800"/>
              <a:t>)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⍵</a:t>
            </a:r>
            <a:r>
              <a:rPr baseline="-25000" lang="en"/>
              <a:t>-</a:t>
            </a:r>
            <a:r>
              <a:rPr b="1" lang="en"/>
              <a:t> </a:t>
            </a:r>
            <a:r>
              <a:rPr lang="en"/>
              <a:t>is characteristic to the trap; make sure the user-input reflect the measurement most recent to the data</a:t>
            </a:r>
            <a:endParaRPr/>
          </a:p>
        </p:txBody>
      </p:sp>
      <p:pic>
        <p:nvPicPr>
          <p:cNvPr id="320" name="Google Shape;32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0213" y="1728000"/>
            <a:ext cx="3318188" cy="26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0"/>
          <p:cNvPicPr preferRelativeResize="0"/>
          <p:nvPr/>
        </p:nvPicPr>
        <p:blipFill rotWithShape="1">
          <a:blip r:embed="rId4">
            <a:alphaModFix/>
          </a:blip>
          <a:srcRect b="2959" l="0" r="75618" t="79526"/>
          <a:stretch/>
        </p:blipFill>
        <p:spPr>
          <a:xfrm>
            <a:off x="6557425" y="4265025"/>
            <a:ext cx="2586575" cy="8784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2" name="Google Shape;322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3175" y="2056500"/>
            <a:ext cx="3014974" cy="226057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323" name="Google Shape;323;p40"/>
          <p:cNvCxnSpPr>
            <a:endCxn id="320" idx="1"/>
          </p:cNvCxnSpPr>
          <p:nvPr/>
        </p:nvCxnSpPr>
        <p:spPr>
          <a:xfrm flipH="1" rot="10800000">
            <a:off x="4128013" y="1858125"/>
            <a:ext cx="1162200" cy="102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4" name="Google Shape;324;p40"/>
          <p:cNvSpPr/>
          <p:nvPr/>
        </p:nvSpPr>
        <p:spPr>
          <a:xfrm>
            <a:off x="7234000" y="4270975"/>
            <a:ext cx="1222500" cy="330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5" name="Google Shape;325;p40"/>
          <p:cNvCxnSpPr>
            <a:endCxn id="324" idx="1"/>
          </p:cNvCxnSpPr>
          <p:nvPr/>
        </p:nvCxnSpPr>
        <p:spPr>
          <a:xfrm>
            <a:off x="3935800" y="4340275"/>
            <a:ext cx="3298200" cy="9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Radius Sinusoid Fitting -- How It Works</a:t>
            </a:r>
            <a:endParaRPr/>
          </a:p>
        </p:txBody>
      </p:sp>
      <p:sp>
        <p:nvSpPr>
          <p:cNvPr id="331" name="Google Shape;331;p41"/>
          <p:cNvSpPr txBox="1"/>
          <p:nvPr>
            <p:ph idx="1" type="body"/>
          </p:nvPr>
        </p:nvSpPr>
        <p:spPr>
          <a:xfrm>
            <a:off x="471900" y="1919075"/>
            <a:ext cx="3826200" cy="31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radii of the spots should also follow a similar sinusoid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4-parameter sinusoid is fit to the radius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is only used to confirm the data is as expected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If the fit is poor, this can be a signal that something is wrong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.png image of both the w_c and Radius sinusoid fits is saved (SineFit.png and RadiusSineFit.png) </a:t>
            </a:r>
            <a:endParaRPr/>
          </a:p>
        </p:txBody>
      </p:sp>
      <p:pic>
        <p:nvPicPr>
          <p:cNvPr id="332" name="Google Shape;33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6975" y="1506425"/>
            <a:ext cx="3730149" cy="279682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PI-ICR Basics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3441000" cy="30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The cyclotron frequency (⍵</a:t>
            </a:r>
            <a:r>
              <a:rPr baseline="-25000" lang="en"/>
              <a:t>c</a:t>
            </a:r>
            <a:r>
              <a:rPr lang="en"/>
              <a:t>) is determined via the phase difference (ɸ</a:t>
            </a:r>
            <a:r>
              <a:rPr baseline="-25000" lang="en"/>
              <a:t>c</a:t>
            </a:r>
            <a:r>
              <a:rPr lang="en"/>
              <a:t>) between two spots with different </a:t>
            </a:r>
            <a:r>
              <a:rPr b="1" lang="en"/>
              <a:t>accumulation times (Tacc)</a:t>
            </a:r>
            <a:endParaRPr b="1"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Reference Spot: Tacc = 0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Final Spot: Tacc = Nonzero Value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PhIAT determines the X/Y Positions of these spots to find each of their phases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9013" y="220825"/>
            <a:ext cx="2714625" cy="27241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2" name="Google Shape;82;p15"/>
          <p:cNvPicPr preferRelativeResize="0"/>
          <p:nvPr/>
        </p:nvPicPr>
        <p:blipFill rotWithShape="1">
          <a:blip r:embed="rId4">
            <a:alphaModFix/>
          </a:blip>
          <a:srcRect b="0" l="0" r="0" t="40259"/>
          <a:stretch/>
        </p:blipFill>
        <p:spPr>
          <a:xfrm>
            <a:off x="4045925" y="3192775"/>
            <a:ext cx="4530424" cy="7321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83" name="Google Shape;83;p15"/>
          <p:cNvCxnSpPr/>
          <p:nvPr/>
        </p:nvCxnSpPr>
        <p:spPr>
          <a:xfrm flipH="1">
            <a:off x="6480550" y="826900"/>
            <a:ext cx="249300" cy="2401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5"/>
          <p:cNvCxnSpPr/>
          <p:nvPr/>
        </p:nvCxnSpPr>
        <p:spPr>
          <a:xfrm>
            <a:off x="6081700" y="1558125"/>
            <a:ext cx="1495800" cy="1745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5" name="Google Shape;8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0175" y="4131175"/>
            <a:ext cx="2412325" cy="90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Data.csv</a:t>
            </a:r>
            <a:endParaRPr/>
          </a:p>
        </p:txBody>
      </p:sp>
      <p:sp>
        <p:nvSpPr>
          <p:cNvPr id="338" name="Google Shape;338;p42"/>
          <p:cNvSpPr txBox="1"/>
          <p:nvPr>
            <p:ph idx="1" type="body"/>
          </p:nvPr>
        </p:nvSpPr>
        <p:spPr>
          <a:xfrm>
            <a:off x="471900" y="1919075"/>
            <a:ext cx="82773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Data.csv is saved, containing five tabs of relevant data: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Cyc. Freq. : The final cyclotron </a:t>
            </a:r>
            <a:r>
              <a:rPr lang="en"/>
              <a:t>frequency</a:t>
            </a:r>
            <a:r>
              <a:rPr lang="en"/>
              <a:t>, uncertainty and reduced Chi^2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Cyc. Freq. Data : The data input to sinusoid cyclotron frequency fit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Cyc. Freq. Fit Parameters: Resulting sinusoid fit parameters and uncertainties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Radius: The final radius, uncertainty and reduced Chi^2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Radius Fit Parameters: Resulting radius sinusoid fit parameters and uncertainties</a:t>
            </a:r>
            <a:endParaRPr/>
          </a:p>
        </p:txBody>
      </p:sp>
      <p:pic>
        <p:nvPicPr>
          <p:cNvPr id="339" name="Google Shape;33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888" y="3614400"/>
            <a:ext cx="7134225" cy="12763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7500" y="2192050"/>
            <a:ext cx="2140894" cy="1810875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Systematics -- Phase Cutoff </a:t>
            </a:r>
            <a:endParaRPr/>
          </a:p>
        </p:txBody>
      </p:sp>
      <p:sp>
        <p:nvSpPr>
          <p:cNvPr id="346" name="Google Shape;346;p43"/>
          <p:cNvSpPr txBox="1"/>
          <p:nvPr>
            <p:ph idx="1" type="body"/>
          </p:nvPr>
        </p:nvSpPr>
        <p:spPr>
          <a:xfrm>
            <a:off x="471900" y="1919075"/>
            <a:ext cx="41001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 minimize effects of magnetic field </a:t>
            </a:r>
            <a:r>
              <a:rPr lang="en"/>
              <a:t>misalignment</a:t>
            </a:r>
            <a:r>
              <a:rPr lang="en"/>
              <a:t>, a phase cutoff can be applied to cut away any data points with a reference/final phase difference greater than a user-set value (in deg)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</a:t>
            </a:r>
            <a:r>
              <a:rPr lang="en"/>
              <a:t>.e. any data points with final/reference phase &gt; 10 deg here are not incorporated into sinusoid fit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Only implemented when box is checked</a:t>
            </a:r>
            <a:endParaRPr/>
          </a:p>
        </p:txBody>
      </p:sp>
      <p:sp>
        <p:nvSpPr>
          <p:cNvPr id="347" name="Google Shape;347;p43"/>
          <p:cNvSpPr/>
          <p:nvPr/>
        </p:nvSpPr>
        <p:spPr>
          <a:xfrm>
            <a:off x="5961950" y="2521200"/>
            <a:ext cx="1359900" cy="464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8" name="Google Shape;348;p43"/>
          <p:cNvCxnSpPr>
            <a:endCxn id="347" idx="1"/>
          </p:cNvCxnSpPr>
          <p:nvPr/>
        </p:nvCxnSpPr>
        <p:spPr>
          <a:xfrm flipH="1" rot="10800000">
            <a:off x="4298150" y="2753400"/>
            <a:ext cx="1663800" cy="75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Systematics -- Impure Beam Correction</a:t>
            </a:r>
            <a:endParaRPr/>
          </a:p>
        </p:txBody>
      </p:sp>
      <p:sp>
        <p:nvSpPr>
          <p:cNvPr id="354" name="Google Shape;354;p44"/>
          <p:cNvSpPr txBox="1"/>
          <p:nvPr>
            <p:ph idx="1" type="body"/>
          </p:nvPr>
        </p:nvSpPr>
        <p:spPr>
          <a:xfrm>
            <a:off x="471900" y="1919075"/>
            <a:ext cx="41388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presence of multiple species in a beam will shift the reference phase, as ions acquire a small amount of mass-dependent phase during the </a:t>
            </a:r>
            <a:r>
              <a:rPr lang="en"/>
              <a:t>⍵</a:t>
            </a:r>
            <a:r>
              <a:rPr baseline="-25000" lang="en"/>
              <a:t>+</a:t>
            </a:r>
            <a:r>
              <a:rPr lang="en"/>
              <a:t> excitation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is corrected for by:</a:t>
            </a:r>
            <a:endParaRPr/>
          </a:p>
        </p:txBody>
      </p:sp>
      <p:pic>
        <p:nvPicPr>
          <p:cNvPr id="355" name="Google Shape;35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1675" y="2148675"/>
            <a:ext cx="2562225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44"/>
          <p:cNvSpPr txBox="1"/>
          <p:nvPr/>
        </p:nvSpPr>
        <p:spPr>
          <a:xfrm>
            <a:off x="5505875" y="2943475"/>
            <a:ext cx="2736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𝜒</a:t>
            </a:r>
            <a:r>
              <a:rPr b="1" baseline="-25000" lang="en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fractional percentage of the ith contaminant species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⍵</a:t>
            </a:r>
            <a:r>
              <a:rPr b="1" baseline="30000" lang="en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b="1" baseline="-25000" lang="en"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cyclotron frequency of ith contaminant species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ɸ</a:t>
            </a:r>
            <a:r>
              <a:rPr b="1" baseline="-25000" lang="en">
                <a:latin typeface="Roboto"/>
                <a:ea typeface="Roboto"/>
                <a:cs typeface="Roboto"/>
                <a:sym typeface="Roboto"/>
              </a:rPr>
              <a:t>corr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phase correction for species of interest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⍵</a:t>
            </a:r>
            <a:r>
              <a:rPr b="1" baseline="-25000" lang="en"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cyclotron frequency of species of interest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7" name="Google Shape;357;p44"/>
          <p:cNvCxnSpPr>
            <a:endCxn id="355" idx="1"/>
          </p:cNvCxnSpPr>
          <p:nvPr/>
        </p:nvCxnSpPr>
        <p:spPr>
          <a:xfrm flipH="1" rot="10800000">
            <a:off x="3521075" y="2448713"/>
            <a:ext cx="2010600" cy="130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Systematics -- Impure Beam Correction</a:t>
            </a:r>
            <a:endParaRPr/>
          </a:p>
        </p:txBody>
      </p:sp>
      <p:pic>
        <p:nvPicPr>
          <p:cNvPr id="363" name="Google Shape;36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1675" y="2148675"/>
            <a:ext cx="2562225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45"/>
          <p:cNvSpPr txBox="1"/>
          <p:nvPr/>
        </p:nvSpPr>
        <p:spPr>
          <a:xfrm>
            <a:off x="5505875" y="2943475"/>
            <a:ext cx="2736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𝜒</a:t>
            </a:r>
            <a:r>
              <a:rPr b="1" baseline="-25000" lang="en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fractional percentage of the ith contaminant species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⍵</a:t>
            </a:r>
            <a:r>
              <a:rPr b="1" baseline="30000" lang="en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b="1" baseline="-25000" lang="en"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cyclotron frequency of ith contaminant species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ɸ</a:t>
            </a:r>
            <a:r>
              <a:rPr b="1" baseline="-25000" lang="en">
                <a:latin typeface="Roboto"/>
                <a:ea typeface="Roboto"/>
                <a:cs typeface="Roboto"/>
                <a:sym typeface="Roboto"/>
              </a:rPr>
              <a:t>corr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phase correction for species of interest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⍵</a:t>
            </a:r>
            <a:r>
              <a:rPr b="1" baseline="-25000" lang="en"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cyclotron frequency of species of interest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5" name="Google Shape;36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4600" y="2129625"/>
            <a:ext cx="1762125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45"/>
          <p:cNvSpPr/>
          <p:nvPr/>
        </p:nvSpPr>
        <p:spPr>
          <a:xfrm>
            <a:off x="6502475" y="2284700"/>
            <a:ext cx="236400" cy="2871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7" name="Google Shape;367;p45"/>
          <p:cNvCxnSpPr>
            <a:stCxn id="366" idx="0"/>
          </p:cNvCxnSpPr>
          <p:nvPr/>
        </p:nvCxnSpPr>
        <p:spPr>
          <a:xfrm rot="10800000">
            <a:off x="3343775" y="2276300"/>
            <a:ext cx="32769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8" name="Google Shape;368;p45"/>
          <p:cNvSpPr txBox="1"/>
          <p:nvPr/>
        </p:nvSpPr>
        <p:spPr>
          <a:xfrm>
            <a:off x="957363" y="2943475"/>
            <a:ext cx="2736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ν</a:t>
            </a:r>
            <a:r>
              <a:rPr b="1" baseline="-25000" lang="en">
                <a:latin typeface="Roboto"/>
                <a:ea typeface="Roboto"/>
                <a:cs typeface="Roboto"/>
                <a:sym typeface="Roboto"/>
              </a:rPr>
              <a:t>+/c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frequency of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⍵</a:t>
            </a:r>
            <a:r>
              <a:rPr b="1" baseline="-25000" lang="en">
                <a:latin typeface="Roboto"/>
                <a:ea typeface="Roboto"/>
                <a:cs typeface="Roboto"/>
                <a:sym typeface="Roboto"/>
              </a:rPr>
              <a:t>+/c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excitation pulses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b="1" baseline="-25000" lang="en">
                <a:latin typeface="Roboto"/>
                <a:ea typeface="Roboto"/>
                <a:cs typeface="Roboto"/>
                <a:sym typeface="Roboto"/>
              </a:rPr>
              <a:t>+/c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periods of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⍵</a:t>
            </a:r>
            <a:r>
              <a:rPr b="1" baseline="-25000" lang="en">
                <a:latin typeface="Roboto"/>
                <a:ea typeface="Roboto"/>
                <a:cs typeface="Roboto"/>
                <a:sym typeface="Roboto"/>
              </a:rPr>
              <a:t>+/c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excitation pulses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6"/>
          <p:cNvSpPr txBox="1"/>
          <p:nvPr>
            <p:ph type="title"/>
          </p:nvPr>
        </p:nvSpPr>
        <p:spPr>
          <a:xfrm>
            <a:off x="460950" y="2235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Systematics -- Impure Beam Correction</a:t>
            </a:r>
            <a:endParaRPr/>
          </a:p>
        </p:txBody>
      </p:sp>
      <p:sp>
        <p:nvSpPr>
          <p:cNvPr id="374" name="Google Shape;374;p4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75" name="Google Shape;37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0" y="991229"/>
            <a:ext cx="9144001" cy="3206243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46"/>
          <p:cNvSpPr txBox="1"/>
          <p:nvPr/>
        </p:nvSpPr>
        <p:spPr>
          <a:xfrm>
            <a:off x="6139325" y="1777950"/>
            <a:ext cx="2736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 of now, not automatically implemented, requires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editing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of code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Only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yc_freq_list (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⍵</a:t>
            </a:r>
            <a:r>
              <a:rPr b="1" baseline="30000" lang="en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b="1" baseline="-25000" lang="en"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), isotope_percentage_list (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𝜒</a:t>
            </a:r>
            <a:r>
              <a:rPr b="1" baseline="-25000" lang="en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), cyc_freq_actual (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⍵</a:t>
            </a:r>
            <a:r>
              <a:rPr b="1" baseline="-25000" lang="en"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) and t_exc (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b="1" baseline="-25000" lang="en">
                <a:latin typeface="Roboto"/>
                <a:ea typeface="Roboto"/>
                <a:cs typeface="Roboto"/>
                <a:sym typeface="Roboto"/>
              </a:rPr>
              <a:t>ex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) will be changed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Only implemented when box is checked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77" name="Google Shape;377;p46"/>
          <p:cNvPicPr preferRelativeResize="0"/>
          <p:nvPr/>
        </p:nvPicPr>
        <p:blipFill rotWithShape="1">
          <a:blip r:embed="rId4">
            <a:alphaModFix/>
          </a:blip>
          <a:srcRect b="49143" l="0" r="0" t="0"/>
          <a:stretch/>
        </p:blipFill>
        <p:spPr>
          <a:xfrm>
            <a:off x="3616850" y="3731019"/>
            <a:ext cx="2409825" cy="10705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378" name="Google Shape;378;p46"/>
          <p:cNvCxnSpPr/>
          <p:nvPr/>
        </p:nvCxnSpPr>
        <p:spPr>
          <a:xfrm flipH="1" rot="10800000">
            <a:off x="58325" y="1372600"/>
            <a:ext cx="2280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9" name="Google Shape;379;p46"/>
          <p:cNvCxnSpPr/>
          <p:nvPr/>
        </p:nvCxnSpPr>
        <p:spPr>
          <a:xfrm flipH="1" rot="10800000">
            <a:off x="58325" y="1482775"/>
            <a:ext cx="2280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0" name="Google Shape;380;p46"/>
          <p:cNvCxnSpPr/>
          <p:nvPr/>
        </p:nvCxnSpPr>
        <p:spPr>
          <a:xfrm flipH="1" rot="10800000">
            <a:off x="58325" y="1592950"/>
            <a:ext cx="2280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1" name="Google Shape;381;p46"/>
          <p:cNvCxnSpPr/>
          <p:nvPr/>
        </p:nvCxnSpPr>
        <p:spPr>
          <a:xfrm flipH="1" rot="10800000">
            <a:off x="10950" y="2860200"/>
            <a:ext cx="2280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7"/>
          <p:cNvSpPr txBox="1"/>
          <p:nvPr>
            <p:ph type="title"/>
          </p:nvPr>
        </p:nvSpPr>
        <p:spPr>
          <a:xfrm>
            <a:off x="460950" y="2235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Systematics -- Impure Beam Correction</a:t>
            </a:r>
            <a:endParaRPr/>
          </a:p>
        </p:txBody>
      </p:sp>
      <p:sp>
        <p:nvSpPr>
          <p:cNvPr id="387" name="Google Shape;387;p4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88" name="Google Shape;38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0" y="991229"/>
            <a:ext cx="9144001" cy="3206243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47"/>
          <p:cNvSpPr txBox="1"/>
          <p:nvPr/>
        </p:nvSpPr>
        <p:spPr>
          <a:xfrm>
            <a:off x="5750800" y="2783000"/>
            <a:ext cx="2736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If this is used,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percentages and frequencies are global (i.e. average over all files)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0" name="Google Shape;390;p47"/>
          <p:cNvSpPr txBox="1"/>
          <p:nvPr/>
        </p:nvSpPr>
        <p:spPr>
          <a:xfrm>
            <a:off x="3394775" y="3746200"/>
            <a:ext cx="2736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If this is used, percentages and frequencies are for each individual file and manually applied in order of FileList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1" name="Google Shape;391;p47"/>
          <p:cNvCxnSpPr>
            <a:endCxn id="392" idx="3"/>
          </p:cNvCxnSpPr>
          <p:nvPr/>
        </p:nvCxnSpPr>
        <p:spPr>
          <a:xfrm rot="10800000">
            <a:off x="4256025" y="3268700"/>
            <a:ext cx="1849500" cy="13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3" name="Google Shape;393;p47"/>
          <p:cNvCxnSpPr>
            <a:endCxn id="394" idx="3"/>
          </p:cNvCxnSpPr>
          <p:nvPr/>
        </p:nvCxnSpPr>
        <p:spPr>
          <a:xfrm rot="10800000">
            <a:off x="2980725" y="3758550"/>
            <a:ext cx="878100" cy="78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4" name="Google Shape;394;p47"/>
          <p:cNvSpPr/>
          <p:nvPr/>
        </p:nvSpPr>
        <p:spPr>
          <a:xfrm>
            <a:off x="244125" y="3492450"/>
            <a:ext cx="2736600" cy="532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47"/>
          <p:cNvSpPr/>
          <p:nvPr/>
        </p:nvSpPr>
        <p:spPr>
          <a:xfrm>
            <a:off x="244125" y="3087050"/>
            <a:ext cx="4011900" cy="363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Analysis Procedure</a:t>
            </a:r>
            <a:endParaRPr/>
          </a:p>
        </p:txBody>
      </p:sp>
      <p:sp>
        <p:nvSpPr>
          <p:cNvPr id="400" name="Google Shape;400;p4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1). Fit shorter Tacc files to determine potential cyclotron frequencies of unknown species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2). Once species identified, use higher Tacc files to find proper cyclotron frequency of species/ions of interest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3). Find cyclotron frequency of calibrant ion (separately taken data)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4). Determine mass </a:t>
            </a:r>
            <a:r>
              <a:rPr lang="en"/>
              <a:t>excess</a:t>
            </a:r>
            <a:r>
              <a:rPr lang="en"/>
              <a:t> from interest/calibrant ion frequencies using freq_to_mass_converter.m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Procedure Step 1</a:t>
            </a:r>
            <a:endParaRPr/>
          </a:p>
        </p:txBody>
      </p:sp>
      <p:sp>
        <p:nvSpPr>
          <p:cNvPr id="406" name="Google Shape;406;p49"/>
          <p:cNvSpPr txBox="1"/>
          <p:nvPr>
            <p:ph idx="1" type="body"/>
          </p:nvPr>
        </p:nvSpPr>
        <p:spPr>
          <a:xfrm>
            <a:off x="471900" y="1919075"/>
            <a:ext cx="8222100" cy="31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Determine possible cyclotron frequencies of all spots in files </a:t>
            </a:r>
            <a:r>
              <a:rPr lang="en"/>
              <a:t>with</a:t>
            </a:r>
            <a:r>
              <a:rPr lang="en"/>
              <a:t> (relatively) shorter Tacc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These Tacc are typically chosen arbitrarily, such that a certain species will NOT always end up at the same phase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is critical, as it would be impossible to identify species via cyclotron frequencies if their spots were at the same phase across a set of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is done via Create Freq ID and </a:t>
            </a:r>
            <a:r>
              <a:rPr lang="en"/>
              <a:t>identifying common frequencies across files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NOTE: Here, use frequencies derived from AME as guess frequencies based on what is expected in the beam (TITAN-spreadsheet.xlsx will be helpful, see end for more details)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Procedure Step 2</a:t>
            </a:r>
            <a:endParaRPr/>
          </a:p>
        </p:txBody>
      </p:sp>
      <p:sp>
        <p:nvSpPr>
          <p:cNvPr id="412" name="Google Shape;412;p5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Higher Tacc files are used to find the final cyclotron frequency (using sinusoid fitting)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These files will have Taccs chosen s.t. </a:t>
            </a:r>
            <a:r>
              <a:rPr lang="en"/>
              <a:t>t</a:t>
            </a:r>
            <a:r>
              <a:rPr lang="en"/>
              <a:t>he ion of interest </a:t>
            </a:r>
            <a:r>
              <a:rPr lang="en"/>
              <a:t>should be at similar angles close to the reference spot angle FOR ALL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guess frequency here will be the frequency of the ion of interest species as determined in step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results of the sinusoid fit constitute the “final” cyclotron frequency for the ion of interest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Procedure Step 3</a:t>
            </a:r>
            <a:endParaRPr/>
          </a:p>
        </p:txBody>
      </p:sp>
      <p:sp>
        <p:nvSpPr>
          <p:cNvPr id="418" name="Google Shape;418;p5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c</a:t>
            </a:r>
            <a:r>
              <a:rPr lang="en"/>
              <a:t>yclotron frequency of a calibrant ion is determined using the same prescription as step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Since calibrants are precisely known, the guess frequency can be derived from AME as in step 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YOU CONTINUE! -- titan_data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471900" y="1919075"/>
            <a:ext cx="8222100" cy="24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PhIAT.m uses </a:t>
            </a:r>
            <a:r>
              <a:rPr lang="en"/>
              <a:t>midas_to_phiat.py, which requires you download the </a:t>
            </a:r>
            <a:r>
              <a:rPr b="1" lang="en"/>
              <a:t>titan_data package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can be downloaded here: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https://bitbucket.org/ttriumfdaq/titan_data/src/master/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 Line 20 in midas_to_phiat.py: Change the address in sys.path.append from </a:t>
            </a:r>
            <a:r>
              <a:rPr lang="en" sz="1400">
                <a:solidFill>
                  <a:srgbClr val="FF0000"/>
                </a:solidFill>
              </a:rPr>
              <a:t>'/Users/wsporter/Documents/Physics_Research/TITAN/PIICR_Analysis/titan_data' </a:t>
            </a:r>
            <a:r>
              <a:rPr lang="en" sz="1400"/>
              <a:t>to the local address of titan_data on your computer</a:t>
            </a:r>
            <a:r>
              <a:rPr lang="en" sz="1400">
                <a:solidFill>
                  <a:schemeClr val="dk2"/>
                </a:solidFill>
              </a:rPr>
              <a:t> (i.e. </a:t>
            </a:r>
            <a:r>
              <a:rPr lang="en" sz="1400">
                <a:solidFill>
                  <a:srgbClr val="FF0000"/>
                </a:solidFill>
              </a:rPr>
              <a:t>'/local/address/to/titan_data’</a:t>
            </a:r>
            <a:r>
              <a:rPr lang="en" sz="1400"/>
              <a:t>)</a:t>
            </a:r>
            <a:endParaRPr sz="1400"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425" y="4374875"/>
            <a:ext cx="8823144" cy="4339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Procedure Step 4 - freq_to_mass_converter.m</a:t>
            </a:r>
            <a:endParaRPr/>
          </a:p>
        </p:txBody>
      </p:sp>
      <p:sp>
        <p:nvSpPr>
          <p:cNvPr id="424" name="Google Shape;424;p52"/>
          <p:cNvSpPr txBox="1"/>
          <p:nvPr>
            <p:ph idx="1" type="body"/>
          </p:nvPr>
        </p:nvSpPr>
        <p:spPr>
          <a:xfrm>
            <a:off x="471900" y="1919075"/>
            <a:ext cx="40560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separate GUI, freq_to_mass_converter, can be used to find the mass excess of the ion of interest from the frequencies of the ion of </a:t>
            </a:r>
            <a:r>
              <a:rPr lang="en"/>
              <a:t>interest</a:t>
            </a:r>
            <a:r>
              <a:rPr lang="en"/>
              <a:t> and calibrant</a:t>
            </a:r>
            <a:endParaRPr/>
          </a:p>
        </p:txBody>
      </p:sp>
      <p:pic>
        <p:nvPicPr>
          <p:cNvPr id="425" name="Google Shape;42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8650" y="1506425"/>
            <a:ext cx="3833080" cy="333227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freq_to_mass_converter.m</a:t>
            </a:r>
            <a:endParaRPr/>
          </a:p>
        </p:txBody>
      </p:sp>
      <p:sp>
        <p:nvSpPr>
          <p:cNvPr id="431" name="Google Shape;431;p53"/>
          <p:cNvSpPr txBox="1"/>
          <p:nvPr>
            <p:ph idx="1" type="body"/>
          </p:nvPr>
        </p:nvSpPr>
        <p:spPr>
          <a:xfrm>
            <a:off x="471900" y="1919075"/>
            <a:ext cx="40560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Blocks in red are user-input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output mass excess and error appear in the two boxes in blue when </a:t>
            </a:r>
            <a:r>
              <a:rPr b="1" lang="en"/>
              <a:t>Convert!</a:t>
            </a:r>
            <a:r>
              <a:rPr lang="en"/>
              <a:t> </a:t>
            </a:r>
            <a:r>
              <a:rPr lang="en"/>
              <a:t>i</a:t>
            </a:r>
            <a:r>
              <a:rPr lang="en"/>
              <a:t>s pressed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And there you go! We now have a final mass excess and error and have (in principle) completed the analysis process</a:t>
            </a:r>
            <a:endParaRPr/>
          </a:p>
        </p:txBody>
      </p:sp>
      <p:pic>
        <p:nvPicPr>
          <p:cNvPr id="432" name="Google Shape;43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8650" y="1506425"/>
            <a:ext cx="3833080" cy="333227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33" name="Google Shape;433;p53"/>
          <p:cNvSpPr/>
          <p:nvPr/>
        </p:nvSpPr>
        <p:spPr>
          <a:xfrm>
            <a:off x="5035175" y="2587225"/>
            <a:ext cx="3658800" cy="1376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53"/>
          <p:cNvSpPr/>
          <p:nvPr/>
        </p:nvSpPr>
        <p:spPr>
          <a:xfrm>
            <a:off x="6803475" y="3963325"/>
            <a:ext cx="1760700" cy="353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53"/>
          <p:cNvSpPr/>
          <p:nvPr/>
        </p:nvSpPr>
        <p:spPr>
          <a:xfrm>
            <a:off x="5005800" y="3963325"/>
            <a:ext cx="1760700" cy="711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TITAN_spreadsheet.xlsx</a:t>
            </a:r>
            <a:endParaRPr/>
          </a:p>
        </p:txBody>
      </p:sp>
      <p:sp>
        <p:nvSpPr>
          <p:cNvPr id="441" name="Google Shape;441;p5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helpful, editable spreadsheet is included in the PhIAT package that includes masses, frequencies, phases, etc. -- TITAN_spreadsheet-YYYY.xlsx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  <p:pic>
        <p:nvPicPr>
          <p:cNvPr id="442" name="Google Shape;44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0" y="3411475"/>
            <a:ext cx="9144002" cy="121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TITAN_spreadsheet.xlsx -- Things that can be changed...</a:t>
            </a:r>
            <a:endParaRPr/>
          </a:p>
        </p:txBody>
      </p:sp>
      <p:sp>
        <p:nvSpPr>
          <p:cNvPr id="448" name="Google Shape;448;p55"/>
          <p:cNvSpPr txBox="1"/>
          <p:nvPr>
            <p:ph idx="1" type="body"/>
          </p:nvPr>
        </p:nvSpPr>
        <p:spPr>
          <a:xfrm>
            <a:off x="471900" y="185755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Tacc (ms): Changing this changes the phases in columns T/U based on the corresponding frequency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Ref Angle (deg): Set this as </a:t>
            </a:r>
            <a:r>
              <a:rPr lang="en"/>
              <a:t>whatever angle the reference spot appears at for a given Tacc...this will shift all angles in column U appropriately given that reference spot</a:t>
            </a:r>
            <a:endParaRPr/>
          </a:p>
        </p:txBody>
      </p:sp>
      <p:pic>
        <p:nvPicPr>
          <p:cNvPr id="449" name="Google Shape;44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65200"/>
            <a:ext cx="9144002" cy="121780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55"/>
          <p:cNvSpPr/>
          <p:nvPr/>
        </p:nvSpPr>
        <p:spPr>
          <a:xfrm>
            <a:off x="2840725" y="3748175"/>
            <a:ext cx="369000" cy="153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55"/>
          <p:cNvSpPr/>
          <p:nvPr/>
        </p:nvSpPr>
        <p:spPr>
          <a:xfrm>
            <a:off x="7244775" y="3816025"/>
            <a:ext cx="369000" cy="153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55"/>
          <p:cNvSpPr/>
          <p:nvPr/>
        </p:nvSpPr>
        <p:spPr>
          <a:xfrm>
            <a:off x="97509" y="2172075"/>
            <a:ext cx="2339000" cy="1652975"/>
          </a:xfrm>
          <a:custGeom>
            <a:rect b="b" l="l" r="r" t="t"/>
            <a:pathLst>
              <a:path extrusionOk="0" h="66119" w="93560">
                <a:moveTo>
                  <a:pt x="18830" y="0"/>
                </a:moveTo>
                <a:cubicBezTo>
                  <a:pt x="16267" y="9534"/>
                  <a:pt x="-9002" y="46181"/>
                  <a:pt x="3453" y="57201"/>
                </a:cubicBezTo>
                <a:cubicBezTo>
                  <a:pt x="15908" y="68221"/>
                  <a:pt x="78542" y="64633"/>
                  <a:pt x="93560" y="66119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3" name="Google Shape;453;p55"/>
          <p:cNvSpPr/>
          <p:nvPr/>
        </p:nvSpPr>
        <p:spPr>
          <a:xfrm>
            <a:off x="3143825" y="3233050"/>
            <a:ext cx="4059450" cy="661200"/>
          </a:xfrm>
          <a:custGeom>
            <a:rect b="b" l="l" r="r" t="t"/>
            <a:pathLst>
              <a:path extrusionOk="0" h="26448" w="162378">
                <a:moveTo>
                  <a:pt x="0" y="0"/>
                </a:moveTo>
                <a:cubicBezTo>
                  <a:pt x="27063" y="4408"/>
                  <a:pt x="135315" y="22040"/>
                  <a:pt x="162378" y="26448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TITAN_spreadsheet.xlsx -- Things that can be changed...</a:t>
            </a:r>
            <a:endParaRPr/>
          </a:p>
        </p:txBody>
      </p:sp>
      <p:pic>
        <p:nvPicPr>
          <p:cNvPr id="459" name="Google Shape;45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95900"/>
            <a:ext cx="9144002" cy="1217800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56"/>
          <p:cNvSpPr txBox="1"/>
          <p:nvPr>
            <p:ph idx="1" type="body"/>
          </p:nvPr>
        </p:nvSpPr>
        <p:spPr>
          <a:xfrm>
            <a:off x="471900" y="1857550"/>
            <a:ext cx="8222100" cy="18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Masses: Masses can be </a:t>
            </a:r>
            <a:r>
              <a:rPr lang="en"/>
              <a:t>automatically input by putting an isotope in the Species 1 column (formatted AEl) and then designating the number of those isotopes in # of Spec.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Molecules are input by adding on appropriate isotopes and numbers in following columns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automatically inputs the atomic mass in Column K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5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Please contact Sam Porter (</a:t>
            </a:r>
            <a:r>
              <a:rPr lang="en" u="sng">
                <a:solidFill>
                  <a:schemeClr val="hlink"/>
                </a:solidFill>
                <a:hlinkClick r:id="rId3"/>
              </a:rPr>
              <a:t>wporter@triumf.ca</a:t>
            </a:r>
            <a:r>
              <a:rPr lang="en"/>
              <a:t>) if you have any questions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Happy PI-ICRing!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472" name="Google Shape;472;p5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[1]: </a:t>
            </a:r>
            <a:r>
              <a:rPr lang="en"/>
              <a:t>D. Comaniciu and P. Meer, "Mean shift: a robust approach toward feature space analysis," in IEEE Transactions on Pattern Analysis and Machine Intelligence, vol. 24, no. 5, pp. 603-619, May 2002, doi: 10.1109/34.1000236.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460950" y="4063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579625" y="638325"/>
            <a:ext cx="8222100" cy="4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Press the Run Button to bring up the PhIAT GUI: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550" y="1174050"/>
            <a:ext cx="7750896" cy="36646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66" y="717825"/>
            <a:ext cx="8932758" cy="422342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0" y="0"/>
            <a:ext cx="91440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Automatic fitting will only require the use of items in the red boxes, the rest is used for manual fitting (see Manual Fitting Documentation)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7" name="Google Shape;107;p18"/>
          <p:cNvSpPr/>
          <p:nvPr/>
        </p:nvSpPr>
        <p:spPr>
          <a:xfrm>
            <a:off x="285450" y="868450"/>
            <a:ext cx="1969200" cy="3980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3667375" y="2206275"/>
            <a:ext cx="513900" cy="157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6046700" y="1062400"/>
            <a:ext cx="513900" cy="157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7777875" y="1405925"/>
            <a:ext cx="1032900" cy="991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255875" y="6971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Loading a List of Files</a:t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460950" y="1902450"/>
            <a:ext cx="4889400" cy="29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 start, input the address of the directory of MIDAS files (i.e. </a:t>
            </a:r>
            <a:r>
              <a:rPr lang="en" sz="1200"/>
              <a:t>/Users/wsporter/Documents/Physics_Research/TITAN/PIICR_Analysis/Testing/Test_CAENOffset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If you have already converted a directory of MIDAS files using midas_to_phiat.py, you can also input the address of the FileList.csv (see midas_to_phiat.py documentation)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Click the Load List of Files button...</a:t>
            </a:r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 rotWithShape="1">
          <a:blip r:embed="rId3">
            <a:alphaModFix/>
          </a:blip>
          <a:srcRect b="57127" l="0" r="75808" t="0"/>
          <a:stretch/>
        </p:blipFill>
        <p:spPr>
          <a:xfrm>
            <a:off x="5747475" y="996725"/>
            <a:ext cx="3006474" cy="2987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19"/>
          <p:cNvCxnSpPr/>
          <p:nvPr/>
        </p:nvCxnSpPr>
        <p:spPr>
          <a:xfrm flipH="1" rot="10800000">
            <a:off x="5317250" y="1383650"/>
            <a:ext cx="963900" cy="82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19"/>
          <p:cNvSpPr/>
          <p:nvPr/>
        </p:nvSpPr>
        <p:spPr>
          <a:xfrm>
            <a:off x="6081700" y="3352950"/>
            <a:ext cx="1271400" cy="606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0" name="Google Shape;120;p19"/>
          <p:cNvCxnSpPr>
            <a:endCxn id="119" idx="1"/>
          </p:cNvCxnSpPr>
          <p:nvPr/>
        </p:nvCxnSpPr>
        <p:spPr>
          <a:xfrm flipH="1" rot="10800000">
            <a:off x="4613800" y="3656250"/>
            <a:ext cx="1467900" cy="7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255875" y="6971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Loading a List of Files cont.</a:t>
            </a:r>
            <a:endParaRPr/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460950" y="1902450"/>
            <a:ext cx="4889400" cy="29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Clicking Load List of Files runs midas_to_phiat.py and </a:t>
            </a:r>
            <a:r>
              <a:rPr lang="en"/>
              <a:t>converts each MIDAS file into a readable .csv file containing (for each event):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X/Y Positions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Times of Flight from Ejection to MCP Contact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What trigger number of the TDC each event was recorded during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midas_to_phiat.py also creates a FileList.csv, which contains a list of addresses of all data files</a:t>
            </a:r>
            <a:endParaRPr/>
          </a:p>
        </p:txBody>
      </p:sp>
      <p:pic>
        <p:nvPicPr>
          <p:cNvPr id="127" name="Google Shape;127;p20"/>
          <p:cNvPicPr preferRelativeResize="0"/>
          <p:nvPr/>
        </p:nvPicPr>
        <p:blipFill rotWithShape="1">
          <a:blip r:embed="rId3">
            <a:alphaModFix/>
          </a:blip>
          <a:srcRect b="57127" l="0" r="75808" t="0"/>
          <a:stretch/>
        </p:blipFill>
        <p:spPr>
          <a:xfrm>
            <a:off x="5747475" y="996725"/>
            <a:ext cx="3006474" cy="298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/>
          <p:nvPr/>
        </p:nvSpPr>
        <p:spPr>
          <a:xfrm>
            <a:off x="6081700" y="3352950"/>
            <a:ext cx="1271400" cy="606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255875" y="6971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Loading a List of Files cont.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460950" y="1902450"/>
            <a:ext cx="4889400" cy="29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FileList.csv is used so PhIAT can navigate to each individual file and then load in that respective data</a:t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 rotWithShape="1">
          <a:blip r:embed="rId3">
            <a:alphaModFix/>
          </a:blip>
          <a:srcRect b="57127" l="0" r="75808" t="0"/>
          <a:stretch/>
        </p:blipFill>
        <p:spPr>
          <a:xfrm>
            <a:off x="5747475" y="996725"/>
            <a:ext cx="3006474" cy="298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/>
          <p:nvPr/>
        </p:nvSpPr>
        <p:spPr>
          <a:xfrm>
            <a:off x="6081700" y="3352950"/>
            <a:ext cx="1271400" cy="606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