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63a991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63a991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63a991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63a991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0caa5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0caa5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60caa58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60caa58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0caa58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60caa58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0caa58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0caa58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0caa58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60caa58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0caa58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0caa58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0caa58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60caa58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60a9059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60a9059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28ffef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28ffef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85853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85853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85853f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85853f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0caa5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0caa5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85853f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85853f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85853f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85853f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a85853f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a85853f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85853f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85853f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wporter@triumf.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bucket.org/ttriumfdaq/titan_data/src/master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2789127"/>
            <a:ext cx="8222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 Porter (wporter@triumf.ca)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British Columbia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TRIUMF, on behalf of the TITAN Collaboration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PhIAT</a:t>
            </a: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Documentation -- Manual Fitting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 -- Simulated Data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are fitting any simulated data (i.e. data produced from PI_ICR_simulated_data.m), </a:t>
            </a:r>
            <a:r>
              <a:rPr b="1" lang="en"/>
              <a:t>make sure the Sim Ion Rate checkbox is checked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there is no count timing information from simulated data, leaving this unchecked will cause an error otherwise...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57218" l="35843" r="40796" t="2161"/>
          <a:stretch/>
        </p:blipFill>
        <p:spPr>
          <a:xfrm>
            <a:off x="5218725" y="1541500"/>
            <a:ext cx="3365849" cy="3282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2"/>
          <p:cNvSpPr/>
          <p:nvPr/>
        </p:nvSpPr>
        <p:spPr>
          <a:xfrm>
            <a:off x="5801450" y="4100550"/>
            <a:ext cx="684000" cy="25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ToF Cuts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701950"/>
            <a:ext cx="4100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It’s advised to apply a time of flight cut to throw away data outside of the expected times of flight (i.e. column 3 of each data .csv)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Press Load File to load just the first file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the distribution seen in the ToF plot, determine bounds that cut out data outside of the counts majority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It’s expected the distribution is </a:t>
            </a:r>
            <a:r>
              <a:rPr lang="en"/>
              <a:t>pseudo</a:t>
            </a:r>
            <a:r>
              <a:rPr lang="en"/>
              <a:t>-Gaussian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Put these bounds in the Lower Bound and Upper Bound boxes next to the ToF plot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78137" l="15183" r="61342" t="0"/>
          <a:stretch/>
        </p:blipFill>
        <p:spPr>
          <a:xfrm>
            <a:off x="4711925" y="1506426"/>
            <a:ext cx="2711127" cy="1416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3"/>
          <p:cNvSpPr/>
          <p:nvPr/>
        </p:nvSpPr>
        <p:spPr>
          <a:xfrm>
            <a:off x="5826800" y="1870875"/>
            <a:ext cx="1376700" cy="5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endCxn id="147" idx="1"/>
          </p:cNvCxnSpPr>
          <p:nvPr/>
        </p:nvCxnSpPr>
        <p:spPr>
          <a:xfrm flipH="1" rot="10800000">
            <a:off x="4416200" y="2128425"/>
            <a:ext cx="14106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95675"/>
            <a:ext cx="4486701" cy="1900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0" name="Google Shape;150;p23"/>
          <p:cNvCxnSpPr/>
          <p:nvPr/>
        </p:nvCxnSpPr>
        <p:spPr>
          <a:xfrm>
            <a:off x="4323425" y="3222200"/>
            <a:ext cx="7095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 flipH="1">
            <a:off x="5218625" y="3222200"/>
            <a:ext cx="8400" cy="163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/>
          <p:nvPr/>
        </p:nvCxnSpPr>
        <p:spPr>
          <a:xfrm flipH="1">
            <a:off x="6688575" y="3230650"/>
            <a:ext cx="8400" cy="163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 flipH="1" rot="10800000">
            <a:off x="4374100" y="3602125"/>
            <a:ext cx="39105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 flipH="1" rot="10800000">
            <a:off x="4374100" y="3855650"/>
            <a:ext cx="39273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60950" y="28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Other Cuts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71900" y="1919075"/>
            <a:ext cx="217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pressing </a:t>
            </a:r>
            <a:r>
              <a:rPr b="1" lang="en"/>
              <a:t>Load File</a:t>
            </a:r>
            <a:r>
              <a:rPr lang="en"/>
              <a:t>, the data and relevant distribution will pop up: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600" y="1013025"/>
            <a:ext cx="6043233" cy="37858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60950" y="28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Other Cuts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25875" y="1744675"/>
            <a:ext cx="36867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fit a spot, input X and Y gates in the respective lower and upper bound boxes to center around a spot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Pressing </a:t>
            </a:r>
            <a:r>
              <a:rPr b="1" lang="en"/>
              <a:t>Recalculate Square Fit</a:t>
            </a:r>
            <a:r>
              <a:rPr lang="en"/>
              <a:t> will cut out all data outside these bounds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can also be done to cut out data using the Radial and Angular distributions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NOTE: If at any point you make a mistake while manually gating, you can simply press Load File to restart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75" y="104938"/>
            <a:ext cx="2740931" cy="378587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5"/>
          <p:cNvSpPr/>
          <p:nvPr/>
        </p:nvSpPr>
        <p:spPr>
          <a:xfrm>
            <a:off x="4267250" y="1638450"/>
            <a:ext cx="768000" cy="41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267250" y="2867225"/>
            <a:ext cx="768000" cy="41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/>
          <p:nvPr/>
        </p:nvCxnSpPr>
        <p:spPr>
          <a:xfrm flipH="1">
            <a:off x="6226975" y="2768575"/>
            <a:ext cx="7200" cy="9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5"/>
          <p:cNvCxnSpPr/>
          <p:nvPr/>
        </p:nvCxnSpPr>
        <p:spPr>
          <a:xfrm flipH="1">
            <a:off x="6886800" y="2768575"/>
            <a:ext cx="7200" cy="9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5"/>
          <p:cNvCxnSpPr/>
          <p:nvPr/>
        </p:nvCxnSpPr>
        <p:spPr>
          <a:xfrm flipH="1">
            <a:off x="5295325" y="1504238"/>
            <a:ext cx="7200" cy="9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/>
          <p:nvPr/>
        </p:nvCxnSpPr>
        <p:spPr>
          <a:xfrm flipH="1">
            <a:off x="5755250" y="1504250"/>
            <a:ext cx="7200" cy="9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500" y="1962461"/>
            <a:ext cx="2097600" cy="284674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5"/>
          <p:cNvSpPr/>
          <p:nvPr/>
        </p:nvSpPr>
        <p:spPr>
          <a:xfrm rot="5400000">
            <a:off x="7149450" y="1123788"/>
            <a:ext cx="768000" cy="76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>
            <a:off x="5224275" y="318863"/>
            <a:ext cx="3000" cy="4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5691900" y="318863"/>
            <a:ext cx="3000" cy="4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5224275" y="668375"/>
            <a:ext cx="4881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224275" y="351775"/>
            <a:ext cx="4881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>
            <a:endCxn id="169" idx="1"/>
          </p:cNvCxnSpPr>
          <p:nvPr/>
        </p:nvCxnSpPr>
        <p:spPr>
          <a:xfrm flipH="1" rot="10800000">
            <a:off x="3858950" y="1847550"/>
            <a:ext cx="4083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>
            <a:endCxn id="170" idx="1"/>
          </p:cNvCxnSpPr>
          <p:nvPr/>
        </p:nvCxnSpPr>
        <p:spPr>
          <a:xfrm>
            <a:off x="3851150" y="1972025"/>
            <a:ext cx="416100" cy="11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Recalculate Radial Fit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71900" y="1919075"/>
            <a:ext cx="4155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can also be cut outside a radius of a specified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X Center and Y Center to specify the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Fit Radius: Data outside a radius of this value is cut away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Pressing </a:t>
            </a:r>
            <a:r>
              <a:rPr b="1" lang="en"/>
              <a:t>Recalculate Radial Fit </a:t>
            </a:r>
            <a:r>
              <a:rPr lang="en"/>
              <a:t>does this cutting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700" y="423450"/>
            <a:ext cx="1924075" cy="455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0" name="Google Shape;190;p26"/>
          <p:cNvCxnSpPr/>
          <p:nvPr/>
        </p:nvCxnSpPr>
        <p:spPr>
          <a:xfrm flipH="1" rot="10800000">
            <a:off x="4281700" y="888150"/>
            <a:ext cx="3436800" cy="30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/>
          <p:nvPr/>
        </p:nvCxnSpPr>
        <p:spPr>
          <a:xfrm>
            <a:off x="4397025" y="2756375"/>
            <a:ext cx="2944800" cy="13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Save Fits and Graphs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71900" y="1803750"/>
            <a:ext cx="41328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Once satisfied with cuts applied, click </a:t>
            </a:r>
            <a:r>
              <a:rPr b="1" lang="en"/>
              <a:t>Save Fits and Graphs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X, Y, Angular, Radial and ToF distributions are fit with a Gaussian using a Maximum Likelihood estimator to determine the spot center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five fits are </a:t>
            </a:r>
            <a:r>
              <a:rPr lang="en"/>
              <a:t>printed out, and screenshots are saved in a folder labeled by the Tacc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folder also contains other Excel files that are used by the script automatically later in analysis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Upon press, the script automatically cycles to the next file in the FileList, so simply press </a:t>
            </a:r>
            <a:r>
              <a:rPr b="1" lang="en"/>
              <a:t>Load File </a:t>
            </a:r>
            <a:r>
              <a:rPr lang="en"/>
              <a:t>again to load in the next file and continue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925" y="1506425"/>
            <a:ext cx="3810267" cy="3332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distribution of angles will be fit, Shift 30 Degrees Clockwise or Counterclockwise can be selected to shift the angular data 30 degrees forward or backwards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so the distribution isn’t cut off at 360 and can still be fit reasonably</a:t>
            </a:r>
            <a:endParaRPr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-- Angular Cuts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400" y="905613"/>
            <a:ext cx="1944627" cy="43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Analysis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all files are fit (when ‘No More Files Left’ appears in the Raw Data File (.csv) box), press </a:t>
            </a:r>
            <a:r>
              <a:rPr b="1" lang="en"/>
              <a:t>Save Angles and Radii </a:t>
            </a:r>
            <a:r>
              <a:rPr lang="en"/>
              <a:t>and </a:t>
            </a:r>
            <a:r>
              <a:rPr b="1" lang="en"/>
              <a:t>Create Center Spot Redux CSV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creates a few more Excel files to be used by the code when finishing 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text box beneath Center Spot Redux (.csv), input the address for the CenterSpotRedux.csv file created (in the directory you specified in Target File Location)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text box beneath Radius List (.csv), input the address for the Radii.csv file created (in same directory as above)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Analysis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Press </a:t>
            </a:r>
            <a:r>
              <a:rPr b="1" lang="en"/>
              <a:t>Finish Analysis</a:t>
            </a:r>
            <a:r>
              <a:rPr lang="en"/>
              <a:t> and the script will automatically finish the rest of the analysis for you!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same as is outlined in Automatic Fitting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contact Sam Porter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wporter@triumf.ca</a:t>
            </a:r>
            <a:r>
              <a:rPr lang="en"/>
              <a:t>) if you have any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PI-ICRing!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Language: </a:t>
            </a:r>
            <a:r>
              <a:rPr lang="en"/>
              <a:t>MATLAB (R2016a or newer)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A directory address (i.e. address to a folder) of MIDAS Files (ex: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 OR a File List.csv (see midas_to_phiat Documentation for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.csv containing relevant info and potential cyclotron frequencies of spots in all files (if Create Freq ID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.xlsx containing relevant data fitting results (if Finish Analysis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.png of the sinusoidal fit of cyclotron </a:t>
            </a:r>
            <a:r>
              <a:rPr lang="en"/>
              <a:t>frequency data (if Finish Analysis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.png of the sinusoidal fit of radius data (if Finish Analysis checked)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PI-ICR Basics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4410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cyclotron frequency (⍵</a:t>
            </a:r>
            <a:r>
              <a:rPr baseline="-25000" lang="en"/>
              <a:t>c</a:t>
            </a:r>
            <a:r>
              <a:rPr lang="en"/>
              <a:t>) is determined via the phase difference (ɸ</a:t>
            </a:r>
            <a:r>
              <a:rPr baseline="-25000" lang="en"/>
              <a:t>c</a:t>
            </a:r>
            <a:r>
              <a:rPr lang="en"/>
              <a:t>) between two spots with different </a:t>
            </a:r>
            <a:r>
              <a:rPr b="1" lang="en"/>
              <a:t>accumulation times (Tacc)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 Spot: Tacc = 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 Spot: Tacc = Nonzero Value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PhIAT determines the X/Y Positions of these spots to find each of their phases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13" y="220825"/>
            <a:ext cx="2714625" cy="2724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40259"/>
          <a:stretch/>
        </p:blipFill>
        <p:spPr>
          <a:xfrm>
            <a:off x="4045925" y="3192775"/>
            <a:ext cx="4530424" cy="73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6480550" y="826900"/>
            <a:ext cx="249300" cy="240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6081700" y="1558125"/>
            <a:ext cx="1495800" cy="174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175" y="4131175"/>
            <a:ext cx="2412325" cy="9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CONTINUE! -- titan_data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PhIAT.m uses </a:t>
            </a:r>
            <a:r>
              <a:rPr lang="en"/>
              <a:t>midas_to_phiat.py, which requires you download the </a:t>
            </a:r>
            <a:r>
              <a:rPr b="1" lang="en"/>
              <a:t>titan_data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downloaded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https://bitbucket.org/ttriumfdaq/titan_data/src/master/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Line 20 in midas_to_phiat.py: Change the address in sys.path.append from </a:t>
            </a:r>
            <a:r>
              <a:rPr lang="en" sz="1400">
                <a:solidFill>
                  <a:srgbClr val="FF0000"/>
                </a:solidFill>
              </a:rPr>
              <a:t>'/Users/wsporter/Documents/Physics_Research/TITAN/PIICR_Analysis/titan_data' </a:t>
            </a:r>
            <a:r>
              <a:rPr lang="en" sz="1400"/>
              <a:t>to the local address of titan_data on your computer</a:t>
            </a:r>
            <a:r>
              <a:rPr lang="en" sz="1400">
                <a:solidFill>
                  <a:schemeClr val="dk2"/>
                </a:solidFill>
              </a:rPr>
              <a:t> (i.e. </a:t>
            </a:r>
            <a:r>
              <a:rPr lang="en" sz="1400">
                <a:solidFill>
                  <a:srgbClr val="FF0000"/>
                </a:solidFill>
              </a:rPr>
              <a:t>'/local/address/to/titan_data’</a:t>
            </a:r>
            <a:r>
              <a:rPr lang="en" sz="1400"/>
              <a:t>)</a:t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25" y="4374875"/>
            <a:ext cx="8823144" cy="43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large portion of this method of fitting is similar to Automatic Fitting, and therefore only differences are documented here. Please reference the Automatic Fitting documentation for a full description of the analysis suite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406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579625" y="638325"/>
            <a:ext cx="82221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Press the Run Button to bring up the PhIAT GUI: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0" y="1174050"/>
            <a:ext cx="7750896" cy="3664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start, input the address of the directory of MIDAS files (i.e.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have already converted a directory of MIDAS files using midas_to_phiat.py, you can also input the address of the FileList.csv (see midas_to_phiat.py 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the Load List of Files button...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flipH="1" rot="10800000">
            <a:off x="5317250" y="1383650"/>
            <a:ext cx="963900" cy="82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9"/>
          <p:cNvCxnSpPr>
            <a:endCxn id="114" idx="1"/>
          </p:cNvCxnSpPr>
          <p:nvPr/>
        </p:nvCxnSpPr>
        <p:spPr>
          <a:xfrm flipH="1" rot="10800000">
            <a:off x="4613800" y="3656250"/>
            <a:ext cx="14679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 cont.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Clicking Load List of Files runs midas_to_phiat.py and </a:t>
            </a:r>
            <a:r>
              <a:rPr lang="en"/>
              <a:t>converts each MIDAS file into a readable .csv file containing (for each event):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X/Y Positions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Times of Flight from Ejection to MCP 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trigger number of the TDC each event was recorded during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midas_to_phiat.py also creates a FileList.csv, which contains a list of addresses of all data files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 cont.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FileList.csv is used so PhIAT can navigate to each individual file and then load in that respective data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