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p:restoredLeft sz="21059"/>
    <p:restoredTop sz="86340"/>
  </p:normalViewPr>
  <p:slideViewPr>
    <p:cSldViewPr showGuides="1">
      <p:cViewPr varScale="1">
        <p:scale>
          <a:sx n="61" d="100"/>
          <a:sy n="61" d="100"/>
        </p:scale>
        <p:origin x="-24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rgbClr val="996633"/>
        </a:solidFill>
        <a:effectLst/>
      </p:bgPr>
    </p:bg>
    <p:spTree>
      <p:nvGrpSpPr>
        <p:cNvPr id="1" name=""/>
        <p:cNvGrpSpPr/>
        <p:nvPr/>
      </p:nvGrpSpPr>
      <p:grpSpPr/>
      <p:pic>
        <p:nvPicPr>
          <p:cNvPr id="8244" name="图片 8243" descr="others 1-1"/>
          <p:cNvPicPr>
            <a:picLocks noChangeAspect="1"/>
          </p:cNvPicPr>
          <p:nvPr/>
        </p:nvPicPr>
        <p:blipFill>
          <a:blip r:embed="rId2"/>
          <a:stretch>
            <a:fillRect/>
          </a:stretch>
        </p:blipFill>
        <p:spPr>
          <a:xfrm>
            <a:off x="0" y="0"/>
            <a:ext cx="9144000" cy="6858000"/>
          </a:xfrm>
          <a:prstGeom prst="rect">
            <a:avLst/>
          </a:prstGeom>
          <a:noFill/>
          <a:ln w="9525">
            <a:noFill/>
          </a:ln>
        </p:spPr>
      </p:pic>
      <p:sp>
        <p:nvSpPr>
          <p:cNvPr id="8252" name="日期占位符 8251"/>
          <p:cNvSpPr>
            <a:spLocks noGrp="1"/>
          </p:cNvSpPr>
          <p:nvPr>
            <p:ph type="dt" sz="quarter" idx="2"/>
          </p:nvPr>
        </p:nvSpPr>
        <p:spPr>
          <a:xfrm>
            <a:off x="457200" y="6245225"/>
            <a:ext cx="2133600" cy="476250"/>
          </a:xfrm>
          <a:prstGeom prst="rect">
            <a:avLst/>
          </a:prstGeom>
          <a:noFill/>
          <a:ln w="9525">
            <a:noFill/>
          </a:ln>
        </p:spPr>
        <p:txBody>
          <a:bodyPr anchor="t"/>
          <a:lstStyle>
            <a:lvl1pPr>
              <a:defRPr sz="1400"/>
            </a:lvl1pPr>
          </a:lstStyle>
          <a:p>
            <a:endParaRPr lang="zh-CN" altLang="en-US" dirty="0">
              <a:latin typeface="Arial" panose="020B0604020202020204" pitchFamily="34" charset="0"/>
            </a:endParaRPr>
          </a:p>
        </p:txBody>
      </p:sp>
      <p:sp>
        <p:nvSpPr>
          <p:cNvPr id="8253" name="页脚占位符 8252"/>
          <p:cNvSpPr>
            <a:spLocks noGrp="1"/>
          </p:cNvSpPr>
          <p:nvPr>
            <p:ph type="ftr" sz="quarter" idx="3"/>
          </p:nvPr>
        </p:nvSpPr>
        <p:spPr>
          <a:xfrm>
            <a:off x="3124200" y="6245225"/>
            <a:ext cx="2895600" cy="476250"/>
          </a:xfrm>
          <a:prstGeom prst="rect">
            <a:avLst/>
          </a:prstGeom>
          <a:noFill/>
          <a:ln w="9525">
            <a:noFill/>
          </a:ln>
        </p:spPr>
        <p:txBody>
          <a:bodyPr anchor="t"/>
          <a:lstStyle>
            <a:lvl1pPr algn="ctr">
              <a:defRPr sz="1400"/>
            </a:lvl1pPr>
          </a:lstStyle>
          <a:p>
            <a:endParaRPr lang="zh-CN" altLang="en-US" dirty="0">
              <a:latin typeface="Arial" panose="020B0604020202020204" pitchFamily="34" charset="0"/>
            </a:endParaRPr>
          </a:p>
        </p:txBody>
      </p:sp>
      <p:sp>
        <p:nvSpPr>
          <p:cNvPr id="8254" name="灯片编号占位符 8253"/>
          <p:cNvSpPr>
            <a:spLocks noGrp="1"/>
          </p:cNvSpPr>
          <p:nvPr>
            <p:ph type="sldNum" sz="quarter" idx="4"/>
          </p:nvPr>
        </p:nvSpPr>
        <p:spPr>
          <a:xfrm>
            <a:off x="6553200" y="6245225"/>
            <a:ext cx="2133600" cy="476250"/>
          </a:xfrm>
          <a:prstGeom prst="rect">
            <a:avLst/>
          </a:prstGeom>
          <a:noFill/>
          <a:ln w="9525">
            <a:noFill/>
          </a:ln>
        </p:spPr>
        <p:txBody>
          <a:bodyPr anchor="t"/>
          <a:lstStyle>
            <a:lvl1pPr algn="r">
              <a:defRPr sz="1400"/>
            </a:lvl1pPr>
          </a:lstStyle>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8255" name="标题 8254"/>
          <p:cNvSpPr>
            <a:spLocks noGrp="1"/>
          </p:cNvSpPr>
          <p:nvPr>
            <p:ph type="ctrTitle" sz="quarter"/>
          </p:nvPr>
        </p:nvSpPr>
        <p:spPr>
          <a:xfrm>
            <a:off x="685800" y="2130425"/>
            <a:ext cx="7772400" cy="1470025"/>
          </a:xfrm>
          <a:prstGeom prst="rect">
            <a:avLst/>
          </a:prstGeom>
          <a:noFill/>
          <a:ln w="9525">
            <a:noFill/>
          </a:ln>
        </p:spPr>
        <p:txBody>
          <a:bodyPr anchor="ctr"/>
          <a:lstStyle>
            <a:lvl1pPr lvl="0" algn="l">
              <a:defRPr sz="4500"/>
            </a:lvl1pPr>
          </a:lstStyle>
          <a:p>
            <a:pPr lvl="0"/>
            <a:r>
              <a:rPr lang="zh-CN" altLang="en-US" dirty="0"/>
              <a:t>单击此处编辑母版标题样式</a:t>
            </a:r>
            <a:endParaRPr lang="zh-CN" altLang="en-US" dirty="0"/>
          </a:p>
        </p:txBody>
      </p:sp>
      <p:sp>
        <p:nvSpPr>
          <p:cNvPr id="8256" name="副标题 8255"/>
          <p:cNvSpPr>
            <a:spLocks noGrp="1"/>
          </p:cNvSpPr>
          <p:nvPr>
            <p:ph type="subTitle" sz="quarter" idx="1"/>
          </p:nvPr>
        </p:nvSpPr>
        <p:spPr>
          <a:xfrm>
            <a:off x="1371600" y="3886200"/>
            <a:ext cx="6400800" cy="1752600"/>
          </a:xfrm>
          <a:prstGeom prst="rect">
            <a:avLst/>
          </a:prstGeom>
          <a:noFill/>
          <a:ln w="9525">
            <a:noFill/>
          </a:ln>
        </p:spPr>
        <p:txBody>
          <a:bodyPr anchor="t"/>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dirty="0"/>
              <a:t>单击此处编辑母版副标题样式</a:t>
            </a:r>
            <a:endParaRPr lang="zh-CN" alt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6633"/>
        </a:solidFill>
        <a:effectLst/>
      </p:bgPr>
    </p:bg>
    <p:spTree>
      <p:nvGrpSpPr>
        <p:cNvPr id="1" name=""/>
        <p:cNvGrpSpPr/>
        <p:nvPr/>
      </p:nvGrpSpPr>
      <p:grpSpPr/>
      <p:pic>
        <p:nvPicPr>
          <p:cNvPr id="1076" name="图片 1075" descr="other01"/>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084" name="日期占位符 1083"/>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dirty="0">
              <a:latin typeface="Arial" panose="020B0604020202020204" pitchFamily="34" charset="0"/>
            </a:endParaRPr>
          </a:p>
        </p:txBody>
      </p:sp>
      <p:sp>
        <p:nvSpPr>
          <p:cNvPr id="1085" name="页脚占位符 1084"/>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dirty="0">
              <a:latin typeface="Arial" panose="020B0604020202020204" pitchFamily="34" charset="0"/>
            </a:endParaRPr>
          </a:p>
        </p:txBody>
      </p:sp>
      <p:sp>
        <p:nvSpPr>
          <p:cNvPr id="1086" name="灯片编号占位符 1085"/>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087" name="标题 1086"/>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88" name="文本占位符 1087"/>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1" i="1"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SzPct val="85000"/>
        <a:buBlip>
          <a:blip r:embed="rId13"/>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l"/>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l"/>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l"/>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l"/>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l"/>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48129"/>
          <p:cNvSpPr>
            <a:spLocks noGrp="1"/>
          </p:cNvSpPr>
          <p:nvPr>
            <p:ph type="ctrTitle"/>
          </p:nvPr>
        </p:nvSpPr>
        <p:spPr>
          <a:xfrm>
            <a:off x="587375" y="1718945"/>
            <a:ext cx="7870825" cy="1881505"/>
          </a:xfrm>
        </p:spPr>
        <p:txBody>
          <a:bodyPr anchor="ctr"/>
          <a:p>
            <a:pPr defTabSz="914400">
              <a:buSzPct val="100000"/>
            </a:pPr>
            <a:r>
              <a:rPr lang="zh-CN" altLang="en-US" sz="3200" kern="1200" baseline="0" dirty="0">
                <a:latin typeface="Arial" panose="020B0604020202020204" pitchFamily="34" charset="0"/>
                <a:ea typeface="宋体" panose="02010600030101010101" pitchFamily="2" charset="-122"/>
              </a:rPr>
              <a:t>通过综合多标准分析（MCA）和地理信息系统（GIS）优化生物质能源设施的定位</a:t>
            </a:r>
            <a:endParaRPr lang="zh-CN" altLang="en-US" sz="3200" kern="1200" baseline="0" dirty="0">
              <a:latin typeface="Arial" panose="020B0604020202020204" pitchFamily="34" charset="0"/>
              <a:ea typeface="宋体" panose="02010600030101010101" pitchFamily="2" charset="-122"/>
            </a:endParaRPr>
          </a:p>
        </p:txBody>
      </p:sp>
      <p:sp>
        <p:nvSpPr>
          <p:cNvPr id="48131" name="副标题 48130"/>
          <p:cNvSpPr>
            <a:spLocks noGrp="1"/>
          </p:cNvSpPr>
          <p:nvPr>
            <p:ph type="subTitle" idx="1"/>
          </p:nvPr>
        </p:nvSpPr>
        <p:spPr>
          <a:xfrm>
            <a:off x="1371600" y="3886200"/>
            <a:ext cx="6293485" cy="400050"/>
          </a:xfrm>
        </p:spPr>
        <p:txBody>
          <a:bodyPr anchor="t"/>
          <a:p>
            <a:pPr defTabSz="914400">
              <a:buSzPct val="85000"/>
            </a:pPr>
            <a:r>
              <a:rPr lang="en-US" altLang="zh-CN" sz="2000" kern="1200" baseline="0" dirty="0">
                <a:latin typeface="Arial" panose="020B0604020202020204" pitchFamily="34" charset="0"/>
                <a:ea typeface="宋体" panose="02010600030101010101" pitchFamily="2" charset="-122"/>
              </a:rPr>
              <a:t>116161-</a:t>
            </a:r>
            <a:r>
              <a:rPr lang="zh-CN" altLang="en-US" sz="2000" kern="1200" baseline="0" dirty="0">
                <a:latin typeface="Arial" panose="020B0604020202020204" pitchFamily="34" charset="0"/>
                <a:ea typeface="宋体" panose="02010600030101010101" pitchFamily="2" charset="-122"/>
              </a:rPr>
              <a:t>刘宇轩</a:t>
            </a:r>
            <a:endParaRPr lang="zh-CN" altLang="en-US" sz="2000" kern="1200" baseline="0" dirty="0">
              <a:latin typeface="Arial" panose="020B0604020202020204" pitchFamily="34" charset="0"/>
              <a:ea typeface="宋体" panose="02010600030101010101" pitchFamily="2" charset="-122"/>
            </a:endParaRPr>
          </a:p>
        </p:txBody>
      </p:sp>
    </p:spTree>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400">
                <a:sym typeface="+mn-ea"/>
              </a:rPr>
              <a:t>2.3基于加权线性模型的土地适宜性分析</a:t>
            </a:r>
            <a:endParaRPr lang="zh-CN" altLang="en-US" sz="2400">
              <a:sym typeface="+mn-ea"/>
            </a:endParaRPr>
          </a:p>
        </p:txBody>
      </p:sp>
      <p:sp>
        <p:nvSpPr>
          <p:cNvPr id="3" name="内容占位符 2"/>
          <p:cNvSpPr>
            <a:spLocks noGrp="1"/>
          </p:cNvSpPr>
          <p:nvPr>
            <p:ph idx="1"/>
          </p:nvPr>
        </p:nvSpPr>
        <p:spPr/>
        <p:txBody>
          <a:bodyPr/>
          <a:p>
            <a:r>
              <a:rPr lang="zh-CN" altLang="en-US" sz="2000"/>
              <a:t>在ArcGIS 10.6（适用性分析）中使用加权叠加功能，其中包括多标准评估，正确地分配每个</a:t>
            </a:r>
            <a:r>
              <a:rPr lang="en-US" altLang="zh-CN" sz="2000"/>
              <a:t>”</a:t>
            </a:r>
            <a:r>
              <a:rPr lang="zh-CN" altLang="en-US" sz="2000"/>
              <a:t>可用</a:t>
            </a:r>
            <a:r>
              <a:rPr lang="en-US" altLang="zh-CN" sz="2000"/>
              <a:t>”检测区域</a:t>
            </a:r>
            <a:r>
              <a:rPr lang="zh-CN" altLang="en-US" sz="2000"/>
              <a:t>的相对权重</a:t>
            </a:r>
            <a:r>
              <a:rPr lang="en-US" altLang="zh-CN" sz="2000"/>
              <a:t>.</a:t>
            </a:r>
            <a:endParaRPr lang="en-US" altLang="zh-CN" sz="2000"/>
          </a:p>
          <a:p>
            <a:r>
              <a:rPr lang="en-US" altLang="zh-CN" sz="2000"/>
              <a:t>将权重分配给每个标准后，通过栅格图层的加权线性组合创建加权重分类栅格格式图层（20 m×20 m像元大小）和相应的最终适用性图</a:t>
            </a:r>
            <a:r>
              <a:rPr lang="zh-CN" altLang="en-US" sz="2000">
                <a:ea typeface="宋体" panose="02010600030101010101" pitchFamily="2" charset="-122"/>
              </a:rPr>
              <a:t>。</a:t>
            </a:r>
            <a:endParaRPr lang="zh-CN" altLang="en-US" sz="2000">
              <a:ea typeface="宋体" panose="02010600030101010101" pitchFamily="2" charset="-122"/>
            </a:endParaRPr>
          </a:p>
          <a:p>
            <a:r>
              <a:rPr lang="zh-CN" altLang="en-US" sz="2000">
                <a:ea typeface="宋体" panose="02010600030101010101" pitchFamily="2" charset="-122"/>
              </a:rPr>
              <a:t>最终栅格中的计算值被重新分类为七个等级，其中较高的值表示生物质植物定位的更合适的位置</a:t>
            </a:r>
            <a:endParaRPr lang="zh-CN" altLang="en-US" sz="2000">
              <a:ea typeface="宋体" panose="02010600030101010101" pitchFamily="2" charset="-122"/>
            </a:endParaRPr>
          </a:p>
        </p:txBody>
      </p:sp>
    </p:spTree>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400"/>
              <a:t>2.4生物质能源原料供应链成本</a:t>
            </a:r>
            <a:endParaRPr lang="zh-CN" altLang="en-US" sz="2400"/>
          </a:p>
        </p:txBody>
      </p:sp>
      <p:sp>
        <p:nvSpPr>
          <p:cNvPr id="3" name="内容占位符 2"/>
          <p:cNvSpPr>
            <a:spLocks noGrp="1"/>
          </p:cNvSpPr>
          <p:nvPr>
            <p:ph idx="1"/>
          </p:nvPr>
        </p:nvSpPr>
        <p:spPr/>
        <p:txBody>
          <a:bodyPr/>
          <a:p>
            <a:r>
              <a:rPr lang="zh-CN" altLang="en-US" sz="2000"/>
              <a:t>使用ArcGIS 10.6中的网络分析工具，使用道路网络数据集而不是直线或基于半径的距离来计算运输距离，以进行分析</a:t>
            </a:r>
            <a:endParaRPr lang="zh-CN" altLang="en-US" sz="2000"/>
          </a:p>
          <a:p>
            <a:r>
              <a:rPr lang="zh-CN" altLang="en-US" sz="2000"/>
              <a:t>使用Dijkstra算法，位置分配求解器生成起始 - 目的地矩阵，求得生物能源植物候选者与可用生物能源资源点之间的最短路径成本</a:t>
            </a:r>
            <a:endParaRPr lang="zh-CN" altLang="en-US" sz="2000"/>
          </a:p>
          <a:p>
            <a:r>
              <a:rPr lang="zh-CN" altLang="en-US" sz="2000"/>
              <a:t>通过位置分配分析，使用塔斯马尼亚地区可用的收获生物质来源确定最合适的生物能源设施的位置</a:t>
            </a:r>
            <a:endParaRPr lang="zh-CN" altLang="en-US" sz="2000"/>
          </a:p>
          <a:p>
            <a:r>
              <a:rPr lang="zh-CN" altLang="en-US" sz="2000"/>
              <a:t>提取由位置分配分析得到的选定供应点，并用原始生物量可用性GIS数据进行剪切</a:t>
            </a:r>
            <a:endParaRPr lang="zh-CN" altLang="en-US" sz="2000"/>
          </a:p>
        </p:txBody>
      </p:sp>
    </p:spTree>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sz="quarter"/>
          </p:nvPr>
        </p:nvSpPr>
        <p:spPr>
          <a:xfrm>
            <a:off x="685800" y="2335530"/>
            <a:ext cx="7772400" cy="1434465"/>
          </a:xfrm>
        </p:spPr>
        <p:txBody>
          <a:bodyPr/>
          <a:p>
            <a:r>
              <a:rPr lang="en-US" altLang="zh-CN">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结果与讨论 </a:t>
            </a:r>
            <a:endPar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副标题 2"/>
          <p:cNvSpPr>
            <a:spLocks noGrp="1"/>
          </p:cNvSpPr>
          <p:nvPr>
            <p:ph type="subTitle" sz="quarter" idx="1"/>
          </p:nvPr>
        </p:nvSpPr>
        <p:spPr/>
        <p:txBody>
          <a:bodyPr/>
          <a:p>
            <a:endParaRPr lang="zh-CN" altLang="en-US"/>
          </a:p>
        </p:txBody>
      </p:sp>
    </p:spTree>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结果与讨论</a:t>
            </a:r>
            <a:endParaRPr lang="zh-CN" altLang="en-US"/>
          </a:p>
        </p:txBody>
      </p:sp>
      <p:sp>
        <p:nvSpPr>
          <p:cNvPr id="3" name="内容占位符 2"/>
          <p:cNvSpPr>
            <a:spLocks noGrp="1"/>
          </p:cNvSpPr>
          <p:nvPr>
            <p:ph idx="1"/>
          </p:nvPr>
        </p:nvSpPr>
        <p:spPr/>
        <p:txBody>
          <a:bodyPr/>
          <a:p>
            <a:r>
              <a:rPr lang="zh-CN" altLang="en-US" sz="2000"/>
              <a:t>塔斯马尼亚州生物质可用性估算</a:t>
            </a:r>
            <a:endParaRPr lang="zh-CN" altLang="en-US" sz="2000"/>
          </a:p>
          <a:p>
            <a:pPr marL="457200" indent="-457200">
              <a:buFont typeface="Arial" panose="020B0604020202020204" pitchFamily="34" charset="0"/>
              <a:buChar char="•"/>
            </a:pPr>
            <a:r>
              <a:rPr lang="zh-CN" altLang="en-US" sz="1600"/>
              <a:t>大量生物质资源可用作塔斯马尼亚生物质能源植物的原料</a:t>
            </a:r>
            <a:endParaRPr lang="zh-CN" altLang="en-US" sz="1600"/>
          </a:p>
          <a:p>
            <a:pPr marL="457200" indent="-457200">
              <a:buFont typeface="Arial" panose="020B0604020202020204" pitchFamily="34" charset="0"/>
              <a:buChar char="•"/>
            </a:pPr>
            <a:r>
              <a:rPr lang="zh-CN" altLang="en-US" sz="1600"/>
              <a:t>95％的总可用生物质原料来自收获残留物。加工残留物仅产生5％的总生物质可用性</a:t>
            </a:r>
            <a:endParaRPr lang="zh-CN" altLang="en-US" sz="1600"/>
          </a:p>
        </p:txBody>
      </p:sp>
      <p:pic>
        <p:nvPicPr>
          <p:cNvPr id="4" name="图片 3"/>
          <p:cNvPicPr>
            <a:picLocks noChangeAspect="1"/>
          </p:cNvPicPr>
          <p:nvPr/>
        </p:nvPicPr>
        <p:blipFill>
          <a:blip r:embed="rId1"/>
          <a:stretch>
            <a:fillRect/>
          </a:stretch>
        </p:blipFill>
        <p:spPr>
          <a:xfrm>
            <a:off x="3948430" y="2795905"/>
            <a:ext cx="4397375" cy="3248025"/>
          </a:xfrm>
          <a:prstGeom prst="rect">
            <a:avLst/>
          </a:prstGeom>
        </p:spPr>
      </p:pic>
    </p:spTree>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结果与讨论</a:t>
            </a:r>
            <a:endParaRPr lang="zh-CN" altLang="en-US"/>
          </a:p>
        </p:txBody>
      </p:sp>
      <p:sp>
        <p:nvSpPr>
          <p:cNvPr id="3" name="内容占位符 2"/>
          <p:cNvSpPr>
            <a:spLocks noGrp="1"/>
          </p:cNvSpPr>
          <p:nvPr>
            <p:ph idx="1"/>
          </p:nvPr>
        </p:nvSpPr>
        <p:spPr/>
        <p:txBody>
          <a:bodyPr/>
          <a:p>
            <a:r>
              <a:rPr lang="zh-CN" altLang="en-US" sz="2000"/>
              <a:t>生物能源工厂的位置</a:t>
            </a:r>
            <a:endParaRPr lang="zh-CN" altLang="en-US" sz="2000"/>
          </a:p>
          <a:p>
            <a:pPr>
              <a:buFont typeface="Arial" panose="020B0604020202020204" pitchFamily="34" charset="0"/>
              <a:buChar char="•"/>
            </a:pPr>
            <a:r>
              <a:rPr lang="zh-CN" altLang="en-US" sz="1600"/>
              <a:t>包含了生物能源植物定位的可用区域。大约49.6％的塔斯马尼亚土地被列为可用区域，而非可用区域主要对应于国家保护区和易受地质风险影响的地区，如洪水和自然灾害</a:t>
            </a:r>
            <a:endParaRPr lang="zh-CN" altLang="en-US" sz="1600"/>
          </a:p>
          <a:p>
            <a:pPr>
              <a:buFont typeface="Arial" panose="020B0604020202020204" pitchFamily="34" charset="0"/>
              <a:buChar char="•"/>
            </a:pPr>
            <a:r>
              <a:rPr lang="zh-CN" altLang="en-US" sz="1600"/>
              <a:t>坡度和平坦区域位于距离水体100米至500米的距离范围内，作为生物能源发电厂所在地的首选地点</a:t>
            </a:r>
            <a:endParaRPr lang="zh-CN" altLang="en-US" sz="1600"/>
          </a:p>
        </p:txBody>
      </p:sp>
      <p:pic>
        <p:nvPicPr>
          <p:cNvPr id="4" name="图片 3"/>
          <p:cNvPicPr>
            <a:picLocks noChangeAspect="1"/>
          </p:cNvPicPr>
          <p:nvPr/>
        </p:nvPicPr>
        <p:blipFill>
          <a:blip r:embed="rId1"/>
          <a:stretch>
            <a:fillRect/>
          </a:stretch>
        </p:blipFill>
        <p:spPr>
          <a:xfrm>
            <a:off x="3507740" y="3061335"/>
            <a:ext cx="4796790" cy="3009900"/>
          </a:xfrm>
          <a:prstGeom prst="rect">
            <a:avLst/>
          </a:prstGeom>
        </p:spPr>
      </p:pic>
    </p:spTree>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结果与讨论</a:t>
            </a:r>
            <a:endParaRPr lang="zh-CN" altLang="en-US"/>
          </a:p>
        </p:txBody>
      </p:sp>
      <p:sp>
        <p:nvSpPr>
          <p:cNvPr id="3" name="内容占位符 2"/>
          <p:cNvSpPr>
            <a:spLocks noGrp="1"/>
          </p:cNvSpPr>
          <p:nvPr>
            <p:ph idx="1"/>
          </p:nvPr>
        </p:nvSpPr>
        <p:spPr/>
        <p:txBody>
          <a:bodyPr/>
          <a:p>
            <a:r>
              <a:rPr lang="zh-CN" altLang="en-US" sz="2000"/>
              <a:t>塔斯马尼亚的生物质供应链成本</a:t>
            </a:r>
            <a:endParaRPr lang="zh-CN" altLang="en-US" sz="2000"/>
          </a:p>
          <a:p>
            <a:pPr>
              <a:buFont typeface="Arial" panose="020B0604020202020204" pitchFamily="34" charset="0"/>
              <a:buChar char="•"/>
            </a:pPr>
            <a:r>
              <a:rPr lang="zh-CN" altLang="en-US" sz="2000"/>
              <a:t>显示了通过使用15,322</a:t>
            </a:r>
            <a:endParaRPr lang="zh-CN" altLang="en-US" sz="2000"/>
          </a:p>
          <a:p>
            <a:pPr marL="0" indent="0">
              <a:buFont typeface="Arial" panose="020B0604020202020204" pitchFamily="34" charset="0"/>
              <a:buNone/>
            </a:pPr>
            <a:r>
              <a:rPr lang="zh-CN" altLang="en-US" sz="2000"/>
              <a:t> 个生物质可用性来源解</a:t>
            </a:r>
            <a:endParaRPr lang="zh-CN" altLang="en-US" sz="2000"/>
          </a:p>
          <a:p>
            <a:pPr marL="0" indent="0">
              <a:buFont typeface="Arial" panose="020B0604020202020204" pitchFamily="34" charset="0"/>
              <a:buNone/>
            </a:pPr>
            <a:r>
              <a:rPr lang="zh-CN" altLang="en-US" sz="2000"/>
              <a:t> 决p-中值问题从候选位</a:t>
            </a:r>
            <a:endParaRPr lang="zh-CN" altLang="en-US" sz="2000"/>
          </a:p>
          <a:p>
            <a:pPr marL="0" indent="0">
              <a:buFont typeface="Arial" panose="020B0604020202020204" pitchFamily="34" charset="0"/>
              <a:buNone/>
            </a:pPr>
            <a:r>
              <a:rPr lang="zh-CN" altLang="en-US" sz="2000"/>
              <a:t> 置（125个候选者）中</a:t>
            </a:r>
            <a:endParaRPr lang="zh-CN" altLang="en-US" sz="2000"/>
          </a:p>
          <a:p>
            <a:pPr marL="0" indent="0">
              <a:buFont typeface="Arial" panose="020B0604020202020204" pitchFamily="34" charset="0"/>
              <a:buNone/>
            </a:pPr>
            <a:r>
              <a:rPr lang="zh-CN" altLang="en-US" sz="2000"/>
              <a:t> 选择的四个位点。</a:t>
            </a:r>
            <a:endParaRPr lang="zh-CN" altLang="en-US" sz="2000"/>
          </a:p>
        </p:txBody>
      </p:sp>
      <p:pic>
        <p:nvPicPr>
          <p:cNvPr id="4" name="图片 3"/>
          <p:cNvPicPr>
            <a:picLocks noChangeAspect="1"/>
          </p:cNvPicPr>
          <p:nvPr/>
        </p:nvPicPr>
        <p:blipFill>
          <a:blip r:embed="rId1"/>
          <a:stretch>
            <a:fillRect/>
          </a:stretch>
        </p:blipFill>
        <p:spPr>
          <a:xfrm>
            <a:off x="3458845" y="2172970"/>
            <a:ext cx="4967605" cy="4052570"/>
          </a:xfrm>
          <a:prstGeom prst="rect">
            <a:avLst/>
          </a:prstGeom>
        </p:spPr>
      </p:pic>
    </p:spTree>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sz="quarter"/>
          </p:nvPr>
        </p:nvSpPr>
        <p:spPr>
          <a:xfrm>
            <a:off x="685800" y="2300605"/>
            <a:ext cx="7772400" cy="1299845"/>
          </a:xfrm>
        </p:spPr>
        <p:txBody>
          <a:bodyPr/>
          <a:p>
            <a:r>
              <a:rPr lang="en-US" altLang="zh-CN">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总结</a:t>
            </a:r>
            <a:endParaRPr lang="zh-C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副标题 2"/>
          <p:cNvSpPr>
            <a:spLocks noGrp="1"/>
          </p:cNvSpPr>
          <p:nvPr>
            <p:ph type="subTitle" sz="quarter" idx="1"/>
          </p:nvPr>
        </p:nvSpPr>
        <p:spPr/>
        <p:txBody>
          <a:bodyPr/>
          <a:p>
            <a:endParaRPr lang="zh-CN" altLang="en-US"/>
          </a:p>
        </p:txBody>
      </p:sp>
    </p:spTree>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总结</a:t>
            </a:r>
            <a:endParaRPr lang="zh-CN" altLang="en-US"/>
          </a:p>
        </p:txBody>
      </p:sp>
      <p:sp>
        <p:nvSpPr>
          <p:cNvPr id="3" name="内容占位符 2"/>
          <p:cNvSpPr>
            <a:spLocks noGrp="1"/>
          </p:cNvSpPr>
          <p:nvPr>
            <p:ph idx="1"/>
          </p:nvPr>
        </p:nvSpPr>
        <p:spPr/>
        <p:txBody>
          <a:bodyPr/>
          <a:p>
            <a:r>
              <a:rPr lang="zh-CN" altLang="en-US" sz="2000"/>
              <a:t>该研究使用森林采伐残留估算程序调查了澳大利亚塔斯马尼亚州潜在生物质设施的最佳位置</a:t>
            </a:r>
            <a:endParaRPr lang="zh-CN" altLang="en-US" sz="2000"/>
          </a:p>
          <a:p>
            <a:r>
              <a:rPr lang="zh-CN" altLang="en-US" sz="2000"/>
              <a:t>估计的生物量可用性表明塔斯马尼亚拥有丰富的生物质原料来运行生物质和能源设施</a:t>
            </a:r>
            <a:endParaRPr lang="zh-CN" altLang="en-US" sz="2000"/>
          </a:p>
          <a:p>
            <a:r>
              <a:rPr lang="zh-CN" altLang="en-US" sz="2000"/>
              <a:t>对运输成本情景进行了多次模拟后，确定了半径80公里范围内的三个生物质工厂是塔斯马尼亚未来生物质能源计划的最佳选择</a:t>
            </a:r>
            <a:endParaRPr lang="zh-CN" altLang="en-US" sz="2000"/>
          </a:p>
          <a:p>
            <a:r>
              <a:rPr lang="zh-CN" altLang="en-US" sz="2000"/>
              <a:t>生物质设施与生物质原料位置之间的距离，以及生物质原料的MC，是对运输成本影响最大的因素</a:t>
            </a:r>
            <a:endParaRPr lang="zh-CN" altLang="en-US" sz="2000"/>
          </a:p>
          <a:p>
            <a:r>
              <a:rPr lang="zh-CN" altLang="en-US" sz="2000">
                <a:sym typeface="+mn-ea"/>
              </a:rPr>
              <a:t>开发了综合的多标准分析和地理信息系统（GIS-AHP）模型以及供应链成本分析，以确定最佳候选地点</a:t>
            </a:r>
            <a:endParaRPr lang="zh-CN" altLang="en-US" sz="2000">
              <a:sym typeface="+mn-ea"/>
            </a:endParaRPr>
          </a:p>
          <a:p>
            <a:pPr marL="0" indent="0">
              <a:buNone/>
            </a:pPr>
            <a:endParaRPr lang="zh-CN" altLang="en-US" sz="2000"/>
          </a:p>
        </p:txBody>
      </p:sp>
    </p:spTree>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4205" y="1710055"/>
            <a:ext cx="7886700" cy="2270760"/>
          </a:xfrm>
        </p:spPr>
        <p:txBody>
          <a:bodyPr/>
          <a:p>
            <a:r>
              <a:rPr lang="en-US" altLang="zh-CN"/>
              <a:t>THANK YOU</a:t>
            </a:r>
            <a:r>
              <a:rPr lang="zh-CN" altLang="en-US">
                <a:ea typeface="宋体" panose="02010600030101010101" pitchFamily="2" charset="-122"/>
              </a:rPr>
              <a:t>！</a:t>
            </a:r>
            <a:endParaRPr lang="zh-CN" altLang="en-US">
              <a:ea typeface="宋体" panose="02010600030101010101" pitchFamily="2" charset="-122"/>
            </a:endParaRPr>
          </a:p>
        </p:txBody>
      </p:sp>
      <p:sp>
        <p:nvSpPr>
          <p:cNvPr id="3" name="文本占位符 2"/>
          <p:cNvSpPr>
            <a:spLocks noGrp="1"/>
          </p:cNvSpPr>
          <p:nvPr>
            <p:ph type="body" idx="1"/>
          </p:nvPr>
        </p:nvSpPr>
        <p:spPr/>
        <p:txBody>
          <a:bodyPr/>
          <a:p>
            <a:endParaRPr lang="zh-CN" altLang="en-US"/>
          </a:p>
        </p:txBody>
      </p:sp>
    </p:spTree>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49153"/>
          <p:cNvSpPr>
            <a:spLocks noGrp="1"/>
          </p:cNvSpPr>
          <p:nvPr>
            <p:ph type="title"/>
          </p:nvPr>
        </p:nvSpPr>
        <p:spPr/>
        <p:txBody>
          <a:bodyPr anchor="ctr"/>
          <a:p>
            <a:r>
              <a:rPr lang="zh-CN" altLang="en-US" dirty="0">
                <a:ea typeface="宋体" panose="02010600030101010101" pitchFamily="2" charset="-122"/>
              </a:rPr>
              <a:t>目录</a:t>
            </a:r>
            <a:endParaRPr lang="zh-CN" altLang="en-US" dirty="0">
              <a:ea typeface="宋体" panose="02010600030101010101" pitchFamily="2" charset="-122"/>
            </a:endParaRPr>
          </a:p>
        </p:txBody>
      </p:sp>
      <p:sp>
        <p:nvSpPr>
          <p:cNvPr id="49155" name="文本占位符 49154"/>
          <p:cNvSpPr>
            <a:spLocks noGrp="1"/>
          </p:cNvSpPr>
          <p:nvPr>
            <p:ph type="body" idx="1"/>
          </p:nvPr>
        </p:nvSpPr>
        <p:spPr/>
        <p:txBody>
          <a:bodyPr/>
          <a:p>
            <a:r>
              <a:rPr lang="zh-CN" alt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宋体" panose="02010600030101010101" pitchFamily="2" charset="-122"/>
              </a:rPr>
              <a:t>背景简介</a:t>
            </a:r>
            <a:endParaRPr lang="zh-CN" alt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宋体" panose="02010600030101010101" pitchFamily="2" charset="-122"/>
            </a:endParaRPr>
          </a:p>
          <a:p>
            <a:r>
              <a:rPr lang="zh-CN" alt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宋体" panose="02010600030101010101" pitchFamily="2" charset="-122"/>
              </a:rPr>
              <a:t>材料和方法</a:t>
            </a:r>
            <a:endParaRPr lang="zh-CN" alt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宋体" panose="02010600030101010101" pitchFamily="2" charset="-122"/>
            </a:endParaRPr>
          </a:p>
          <a:p>
            <a:r>
              <a:rPr lang="zh-CN" alt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宋体" panose="02010600030101010101" pitchFamily="2" charset="-122"/>
              </a:rPr>
              <a:t>结果和讨论</a:t>
            </a:r>
            <a:endParaRPr lang="zh-CN" alt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宋体" panose="02010600030101010101" pitchFamily="2" charset="-122"/>
            </a:endParaRPr>
          </a:p>
          <a:p>
            <a:r>
              <a:rPr lang="zh-CN" alt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宋体" panose="02010600030101010101" pitchFamily="2" charset="-122"/>
              </a:rPr>
              <a:t>结论</a:t>
            </a:r>
            <a:endParaRPr lang="zh-CN" alt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宋体" panose="02010600030101010101" pitchFamily="2" charset="-122"/>
            </a:endParaRPr>
          </a:p>
        </p:txBody>
      </p:sp>
    </p:spTree>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50177"/>
          <p:cNvSpPr>
            <a:spLocks noGrp="1"/>
          </p:cNvSpPr>
          <p:nvPr>
            <p:ph type="title"/>
          </p:nvPr>
        </p:nvSpPr>
        <p:spPr>
          <a:xfrm>
            <a:off x="457200" y="274955"/>
            <a:ext cx="8229600" cy="1053465"/>
          </a:xfrm>
          <a:effectLst>
            <a:glow rad="63500">
              <a:schemeClr val="accent2">
                <a:satMod val="175000"/>
                <a:alpha val="40000"/>
              </a:schemeClr>
            </a:glow>
          </a:effectLst>
        </p:spPr>
        <p:txBody>
          <a:bodyPr anchor="ctr"/>
          <a:p>
            <a:endParaRPr lang="zh-CN" altLang="en-US" dirty="0">
              <a:ea typeface="宋体" panose="02010600030101010101" pitchFamily="2" charset="-122"/>
            </a:endParaRPr>
          </a:p>
        </p:txBody>
      </p:sp>
      <p:sp>
        <p:nvSpPr>
          <p:cNvPr id="50179" name="文本占位符 50178"/>
          <p:cNvSpPr>
            <a:spLocks noGrp="1"/>
          </p:cNvSpPr>
          <p:nvPr>
            <p:ph type="body" idx="1"/>
          </p:nvPr>
        </p:nvSpPr>
        <p:spPr>
          <a:xfrm>
            <a:off x="457200" y="2774315"/>
            <a:ext cx="7952105" cy="1631315"/>
          </a:xfrm>
        </p:spPr>
        <p:txBody>
          <a:bodyPr/>
          <a:p>
            <a:pPr marL="0" indent="0">
              <a:buNone/>
            </a:pPr>
            <a:r>
              <a:rPr lang="zh-CN" altLang="en-US" sz="2000" dirty="0">
                <a:ea typeface="宋体" panose="02010600030101010101" pitchFamily="2" charset="-122"/>
              </a:rPr>
              <a:t>   </a:t>
            </a:r>
            <a:r>
              <a:rPr lang="zh-CN" altLang="en-US" sz="1600" dirty="0">
                <a:ea typeface="宋体" panose="02010600030101010101" pitchFamily="2" charset="-122"/>
              </a:rPr>
              <a:t>  </a:t>
            </a:r>
            <a:r>
              <a:rPr lang="en-US" altLang="zh-CN" sz="1600" dirty="0">
                <a:ea typeface="宋体" panose="02010600030101010101" pitchFamily="2" charset="-122"/>
              </a:rPr>
              <a:t>			</a:t>
            </a:r>
            <a:r>
              <a:rPr lang="zh-CN" altLang="en-US" sz="4400"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宋体" panose="02010600030101010101" pitchFamily="2" charset="-122"/>
              </a:rPr>
              <a:t>背景简介</a:t>
            </a:r>
            <a:endParaRPr lang="zh-CN" altLang="en-US" sz="4400"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宋体" panose="02010600030101010101" pitchFamily="2" charset="-122"/>
            </a:endParaRPr>
          </a:p>
        </p:txBody>
      </p:sp>
    </p:spTree>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背景简介</a:t>
            </a:r>
            <a:endParaRPr lang="zh-CN" altLang="en-US"/>
          </a:p>
        </p:txBody>
      </p:sp>
      <p:sp>
        <p:nvSpPr>
          <p:cNvPr id="3" name="内容占位符 2"/>
          <p:cNvSpPr>
            <a:spLocks noGrp="1"/>
          </p:cNvSpPr>
          <p:nvPr>
            <p:ph idx="1"/>
          </p:nvPr>
        </p:nvSpPr>
        <p:spPr>
          <a:xfrm>
            <a:off x="457200" y="1471295"/>
            <a:ext cx="8014970" cy="4655185"/>
          </a:xfrm>
        </p:spPr>
        <p:txBody>
          <a:bodyPr/>
          <a:p>
            <a:r>
              <a:rPr lang="zh-CN" altLang="en-US" sz="2000">
                <a:sym typeface="+mn-ea"/>
              </a:rPr>
              <a:t>地点</a:t>
            </a:r>
            <a:r>
              <a:rPr lang="en-US" altLang="zh-CN" sz="2000">
                <a:sym typeface="+mn-ea"/>
              </a:rPr>
              <a:t>:</a:t>
            </a:r>
            <a:r>
              <a:rPr lang="zh-CN" altLang="en-US" sz="2000">
                <a:ea typeface="宋体" panose="02010600030101010101" pitchFamily="2" charset="-122"/>
                <a:sym typeface="+mn-ea"/>
              </a:rPr>
              <a:t>澳大利亚</a:t>
            </a:r>
            <a:r>
              <a:rPr lang="en-US" altLang="zh-CN" sz="2000">
                <a:sym typeface="+mn-ea"/>
              </a:rPr>
              <a:t>塔斯马尼亚州</a:t>
            </a:r>
            <a:endParaRPr lang="zh-CN" altLang="en-US" sz="2000"/>
          </a:p>
          <a:p>
            <a:r>
              <a:rPr lang="zh-CN" altLang="en-US" sz="2000"/>
              <a:t>森林生物量被认为是有价值的可再生能源原料。然而，森林采伐残留物种类繁多，通常质量较低，通常广泛分布在木材采伐地点，收集，加工和运输有关的因素也对残留物利用操作的经济可行性施加限制。</a:t>
            </a:r>
            <a:endParaRPr lang="zh-CN" altLang="en-US" sz="2000"/>
          </a:p>
          <a:p>
            <a:r>
              <a:rPr lang="zh-CN" altLang="en-US" sz="2000"/>
              <a:t>为了优化有关使用森林残留物的生物质能源植物的合适位置的决策，以多标准分析（MCA）和地理信息系统（GIS）的整合进行了调查，来确定未来生物质发电厂的最佳位置。</a:t>
            </a:r>
            <a:endParaRPr lang="zh-CN" altLang="en-US" sz="2000"/>
          </a:p>
        </p:txBody>
      </p:sp>
    </p:spTree>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sz="quarter"/>
          </p:nvPr>
        </p:nvSpPr>
        <p:spPr>
          <a:xfrm>
            <a:off x="685800" y="2148840"/>
            <a:ext cx="7772400" cy="2204085"/>
          </a:xfrm>
        </p:spPr>
        <p:txBody>
          <a:bodyPr/>
          <a:p>
            <a:r>
              <a:rPr lang="en-US" altLang="zh-CN" sz="44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zh-CN" altLang="en-US" sz="44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材料与方法</a:t>
            </a:r>
            <a:endParaRPr lang="zh-CN" altLang="en-US" sz="44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副标题 2"/>
          <p:cNvSpPr>
            <a:spLocks noGrp="1"/>
          </p:cNvSpPr>
          <p:nvPr>
            <p:ph type="subTitle" sz="quarter" idx="1"/>
          </p:nvPr>
        </p:nvSpPr>
        <p:spPr/>
        <p:txBody>
          <a:bodyPr/>
          <a:p>
            <a:endParaRPr lang="zh-CN" altLang="en-US"/>
          </a:p>
        </p:txBody>
      </p:sp>
    </p:spTree>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材料与方法</a:t>
            </a:r>
            <a:endParaRPr lang="zh-CN" altLang="en-US"/>
          </a:p>
        </p:txBody>
      </p:sp>
      <p:sp>
        <p:nvSpPr>
          <p:cNvPr id="3" name="内容占位符 2"/>
          <p:cNvSpPr>
            <a:spLocks noGrp="1"/>
          </p:cNvSpPr>
          <p:nvPr>
            <p:ph idx="1"/>
          </p:nvPr>
        </p:nvSpPr>
        <p:spPr/>
        <p:txBody>
          <a:bodyPr/>
          <a:p>
            <a:r>
              <a:rPr lang="zh-CN" altLang="en-US" sz="2000">
                <a:solidFill>
                  <a:schemeClr val="tx2"/>
                </a:solidFill>
              </a:rPr>
              <a:t>塔斯马尼亚州生物质可用性估算</a:t>
            </a:r>
            <a:endParaRPr lang="zh-CN" altLang="en-US" sz="2000"/>
          </a:p>
          <a:p>
            <a:pPr>
              <a:buFont typeface="Arial" panose="020B0604020202020204" pitchFamily="34" charset="0"/>
              <a:buChar char="•"/>
            </a:pPr>
            <a:r>
              <a:rPr lang="zh-CN" altLang="en-US" sz="1600"/>
              <a:t> 使用GIS限制模型研究了可用的土地面积。</a:t>
            </a:r>
            <a:endParaRPr lang="zh-CN" altLang="en-US" sz="1600"/>
          </a:p>
          <a:p>
            <a:pPr>
              <a:buFont typeface="Arial" panose="020B0604020202020204" pitchFamily="34" charset="0"/>
              <a:buChar char="•"/>
            </a:pPr>
            <a:r>
              <a:rPr lang="zh-CN" altLang="en-US" sz="1600"/>
              <a:t> 综合GIS和多标准评估方法AHP为每个主要标准（经济，环境和社会）和每个子标准分配权重</a:t>
            </a:r>
            <a:endParaRPr lang="zh-CN" altLang="en-US" sz="2000"/>
          </a:p>
          <a:p>
            <a:r>
              <a:rPr lang="zh-CN" altLang="en-US" sz="2000">
                <a:solidFill>
                  <a:schemeClr val="tx2"/>
                </a:solidFill>
              </a:rPr>
              <a:t>利用限制模型进行土地可用性分析</a:t>
            </a:r>
            <a:endParaRPr lang="zh-CN" altLang="en-US" sz="2000"/>
          </a:p>
          <a:p>
            <a:pPr>
              <a:buFont typeface="Arial" panose="020B0604020202020204" pitchFamily="34" charset="0"/>
              <a:buChar char="•"/>
            </a:pPr>
            <a:r>
              <a:rPr lang="zh-CN" altLang="en-US" sz="1600"/>
              <a:t> 根据一组特定标准，应用土地适宜性模型确定了许多合适的位置</a:t>
            </a:r>
            <a:endParaRPr lang="zh-CN" altLang="en-US" sz="2000"/>
          </a:p>
          <a:p>
            <a:r>
              <a:rPr lang="zh-CN" altLang="en-US" sz="2000">
                <a:solidFill>
                  <a:schemeClr val="tx2"/>
                </a:solidFill>
              </a:rPr>
              <a:t>基于加权线性模型的土地适宜性分析</a:t>
            </a:r>
            <a:endParaRPr lang="zh-CN" altLang="en-US" sz="2000">
              <a:solidFill>
                <a:schemeClr val="tx2"/>
              </a:solidFill>
            </a:endParaRPr>
          </a:p>
          <a:p>
            <a:r>
              <a:rPr lang="zh-CN" altLang="en-US" sz="2000">
                <a:solidFill>
                  <a:schemeClr val="tx2"/>
                </a:solidFill>
              </a:rPr>
              <a:t>生物质能源原料供应链成本</a:t>
            </a:r>
            <a:endParaRPr lang="zh-CN" altLang="en-US" sz="2000">
              <a:solidFill>
                <a:schemeClr val="tx2"/>
              </a:solidFill>
            </a:endParaRPr>
          </a:p>
        </p:txBody>
      </p:sp>
    </p:spTree>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400"/>
              <a:t>2.1塔斯马尼亚州生物质可用性估算</a:t>
            </a:r>
            <a:endParaRPr lang="zh-CN" altLang="en-US" sz="2400"/>
          </a:p>
        </p:txBody>
      </p:sp>
      <p:sp>
        <p:nvSpPr>
          <p:cNvPr id="3" name="内容占位符 2"/>
          <p:cNvSpPr>
            <a:spLocks noGrp="1"/>
          </p:cNvSpPr>
          <p:nvPr>
            <p:ph idx="1"/>
          </p:nvPr>
        </p:nvSpPr>
        <p:spPr/>
        <p:txBody>
          <a:bodyPr/>
          <a:p>
            <a:r>
              <a:rPr lang="zh-CN" altLang="en-US" sz="2000"/>
              <a:t>使用可持续产量模型估算残留量</a:t>
            </a:r>
            <a:endParaRPr lang="zh-CN" altLang="en-US" sz="2000"/>
          </a:p>
          <a:p>
            <a:pPr>
              <a:buFont typeface="Arial" panose="020B0604020202020204" pitchFamily="34" charset="0"/>
              <a:buChar char="•"/>
            </a:pPr>
            <a:r>
              <a:rPr lang="zh-CN" altLang="en-US" sz="1600"/>
              <a:t>该模型假设可利用的原生森林资源已经在360年的时间内被重复采伐和重新造林，以</a:t>
            </a:r>
            <a:endParaRPr lang="zh-CN" altLang="en-US" sz="1600"/>
          </a:p>
          <a:p>
            <a:pPr marL="0" indent="0">
              <a:buFont typeface="Arial" panose="020B0604020202020204" pitchFamily="34" charset="0"/>
              <a:buNone/>
            </a:pPr>
            <a:r>
              <a:rPr lang="zh-CN" altLang="en-US" sz="1600"/>
              <a:t>      允许将缓慢生长的干燥桉树林的几次轮作包括在木材流中</a:t>
            </a:r>
            <a:endParaRPr lang="zh-CN" altLang="en-US" sz="2000"/>
          </a:p>
          <a:p>
            <a:r>
              <a:rPr lang="zh-CN" altLang="en-US" sz="2000"/>
              <a:t>根据锯材和削皮器日志量估算了可能获得的加工残留物的量</a:t>
            </a:r>
            <a:endParaRPr lang="zh-CN" altLang="en-US" sz="2000"/>
          </a:p>
          <a:p>
            <a:pPr>
              <a:buFont typeface="Arial" panose="020B0604020202020204" pitchFamily="34" charset="0"/>
              <a:buChar char="•"/>
            </a:pPr>
            <a:r>
              <a:rPr lang="zh-CN" altLang="en-US" sz="1600"/>
              <a:t>假设60％的原生森林和硬木种植园锯材，50％的软木种植园锯材，11％的原生林和</a:t>
            </a:r>
            <a:endParaRPr lang="zh-CN" altLang="en-US" sz="1600"/>
          </a:p>
          <a:p>
            <a:pPr marL="0" indent="0">
              <a:buFont typeface="Arial" panose="020B0604020202020204" pitchFamily="34" charset="0"/>
              <a:buNone/>
            </a:pPr>
            <a:r>
              <a:rPr lang="zh-CN" altLang="en-US" sz="1600"/>
              <a:t>      硬木种植园剥皮原木转化为加工残留物</a:t>
            </a:r>
            <a:endParaRPr lang="zh-CN" altLang="en-US" sz="1600"/>
          </a:p>
        </p:txBody>
      </p:sp>
      <p:pic>
        <p:nvPicPr>
          <p:cNvPr id="4" name="图片 3" descr="ME~_D0D__8)2_UK$U~H6`[D"/>
          <p:cNvPicPr>
            <a:picLocks noChangeAspect="1"/>
          </p:cNvPicPr>
          <p:nvPr/>
        </p:nvPicPr>
        <p:blipFill>
          <a:blip r:embed="rId1"/>
          <a:stretch>
            <a:fillRect/>
          </a:stretch>
        </p:blipFill>
        <p:spPr>
          <a:xfrm>
            <a:off x="777875" y="4018280"/>
            <a:ext cx="7372985" cy="2021840"/>
          </a:xfrm>
          <a:prstGeom prst="rect">
            <a:avLst/>
          </a:prstGeom>
        </p:spPr>
      </p:pic>
    </p:spTree>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400"/>
              <a:t>2.2利用限制模型进行土地可用性分析</a:t>
            </a:r>
            <a:endParaRPr lang="zh-CN" altLang="en-US" sz="2400"/>
          </a:p>
        </p:txBody>
      </p:sp>
      <p:sp>
        <p:nvSpPr>
          <p:cNvPr id="3" name="内容占位符 2"/>
          <p:cNvSpPr>
            <a:spLocks noGrp="1"/>
          </p:cNvSpPr>
          <p:nvPr>
            <p:ph idx="1"/>
          </p:nvPr>
        </p:nvSpPr>
        <p:spPr/>
        <p:txBody>
          <a:bodyPr/>
          <a:p>
            <a:r>
              <a:rPr lang="zh-CN" altLang="en-US" sz="2000"/>
              <a:t>使用GIS图层通过邻近分析创建缓冲区</a:t>
            </a:r>
            <a:endParaRPr lang="zh-CN" altLang="en-US" sz="2000"/>
          </a:p>
          <a:p>
            <a:r>
              <a:rPr lang="zh-CN" altLang="en-US" sz="2000"/>
              <a:t>根据约束描述，沿某些区域的边缘创建缓冲区，以划定最小保护区域</a:t>
            </a:r>
            <a:endParaRPr lang="zh-CN" altLang="en-US" sz="2000"/>
          </a:p>
          <a:p>
            <a:r>
              <a:rPr lang="zh-CN" altLang="en-US" sz="2000"/>
              <a:t>将包括约束值的特定信息的每个GIS数据层转换并重新分类为二进制栅格数据格式</a:t>
            </a:r>
            <a:endParaRPr lang="zh-CN" altLang="en-US" sz="2000"/>
          </a:p>
          <a:p>
            <a:r>
              <a:rPr lang="zh-CN" altLang="en-US" sz="2000"/>
              <a:t> 将所有重新分类的二进制栅格图层相乘，生成最终的组合二进制图。将组合地图输出为“可用地图”。</a:t>
            </a:r>
            <a:endParaRPr lang="zh-CN" altLang="en-US" sz="2000"/>
          </a:p>
        </p:txBody>
      </p:sp>
    </p:spTree>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525145"/>
            <a:ext cx="8229600" cy="444500"/>
          </a:xfrm>
        </p:spPr>
        <p:txBody>
          <a:bodyPr/>
          <a:p>
            <a:r>
              <a:rPr lang="zh-CN" altLang="en-US" sz="2000"/>
              <a:t>构建本研究中开发的限制模型的约束列表</a:t>
            </a:r>
            <a:endParaRPr lang="zh-CN" altLang="en-US" sz="2000"/>
          </a:p>
        </p:txBody>
      </p:sp>
      <p:pic>
        <p:nvPicPr>
          <p:cNvPr id="4" name="内容占位符 3"/>
          <p:cNvPicPr>
            <a:picLocks noChangeAspect="1"/>
          </p:cNvPicPr>
          <p:nvPr>
            <p:ph idx="1"/>
          </p:nvPr>
        </p:nvPicPr>
        <p:blipFill>
          <a:blip r:embed="rId1"/>
          <a:stretch>
            <a:fillRect/>
          </a:stretch>
        </p:blipFill>
        <p:spPr>
          <a:xfrm>
            <a:off x="723265" y="1533525"/>
            <a:ext cx="7549515" cy="4552950"/>
          </a:xfrm>
          <a:prstGeom prst="rect">
            <a:avLst/>
          </a:prstGeom>
        </p:spPr>
      </p:pic>
    </p:spTree>
  </p:cSld>
  <p:clrMapOvr>
    <a:masterClrMapping/>
  </p:clrMapOvr>
  <p:transition>
    <p:blinds dir="vert"/>
  </p:transition>
</p:sld>
</file>

<file path=ppt/theme/theme1.xml><?xml version="1.0" encoding="utf-8"?>
<a:theme xmlns:a="http://schemas.openxmlformats.org/drawingml/2006/main" name="MS_CN_BriefOfMedicineIndustry004-10_Edu4[1]">
  <a:themeElements>
    <a:clrScheme name="">
      <a:dk1>
        <a:srgbClr val="FFFFFF"/>
      </a:dk1>
      <a:lt1>
        <a:srgbClr val="000066"/>
      </a:lt1>
      <a:dk2>
        <a:srgbClr val="FFCC00"/>
      </a:dk2>
      <a:lt2>
        <a:srgbClr val="000044"/>
      </a:lt2>
      <a:accent1>
        <a:srgbClr val="9CE157"/>
      </a:accent1>
      <a:accent2>
        <a:srgbClr val="2663A0"/>
      </a:accent2>
      <a:accent3>
        <a:srgbClr val="AAAAB9"/>
      </a:accent3>
      <a:accent4>
        <a:srgbClr val="DCDCDC"/>
      </a:accent4>
      <a:accent5>
        <a:srgbClr val="CBEDB5"/>
      </a:accent5>
      <a:accent6>
        <a:srgbClr val="21588F"/>
      </a:accent6>
      <a:hlink>
        <a:srgbClr val="F98D43"/>
      </a:hlink>
      <a:folHlink>
        <a:srgbClr val="CC330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66"/>
        </a:lt1>
        <a:dk2>
          <a:srgbClr val="FFCC00"/>
        </a:dk2>
        <a:lt2>
          <a:srgbClr val="000044"/>
        </a:lt2>
        <a:accent1>
          <a:srgbClr val="9CE157"/>
        </a:accent1>
        <a:accent2>
          <a:srgbClr val="2663A0"/>
        </a:accent2>
        <a:accent3>
          <a:srgbClr val="AAAAB9"/>
        </a:accent3>
        <a:accent4>
          <a:srgbClr val="DCDCDC"/>
        </a:accent4>
        <a:accent5>
          <a:srgbClr val="CBEDB5"/>
        </a:accent5>
        <a:accent6>
          <a:srgbClr val="21588F"/>
        </a:accent6>
        <a:hlink>
          <a:srgbClr val="F98D43"/>
        </a:hlink>
        <a:folHlink>
          <a:srgbClr val="CC3300"/>
        </a:folHlink>
      </a:clrScheme>
      <a:clrMap bg1="lt1" tx1="dk1" bg2="lt2" tx2="dk2" accent1="accent1" accent2="accent2" accent3="accent3" accent4="accent4" accent5="accent5" accent6="accent6" hlink="hlink" folHlink="folHlink"/>
    </a:extraClrScheme>
    <a:extraClrScheme>
      <a:clrScheme name="">
        <a:dk1>
          <a:srgbClr val="000066"/>
        </a:dk1>
        <a:lt1>
          <a:srgbClr val="9CC2E8"/>
        </a:lt1>
        <a:dk2>
          <a:srgbClr val="4D4D4D"/>
        </a:dk2>
        <a:lt2>
          <a:srgbClr val="7DAFE1"/>
        </a:lt2>
        <a:accent1>
          <a:srgbClr val="26D2E4"/>
        </a:accent1>
        <a:accent2>
          <a:srgbClr val="D0E2F4"/>
        </a:accent2>
        <a:accent3>
          <a:srgbClr val="CBDDF1"/>
        </a:accent3>
        <a:accent4>
          <a:srgbClr val="000057"/>
        </a:accent4>
        <a:accent5>
          <a:srgbClr val="ABE5EF"/>
        </a:accent5>
        <a:accent6>
          <a:srgbClr val="BACADB"/>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333333"/>
        </a:dk2>
        <a:lt2>
          <a:srgbClr val="DDDDDD"/>
        </a:lt2>
        <a:accent1>
          <a:srgbClr val="C0C0C0"/>
        </a:accent1>
        <a:accent2>
          <a:srgbClr val="FFFFFF"/>
        </a:accent2>
        <a:accent3>
          <a:srgbClr val="F2F2F2"/>
        </a:accent3>
        <a:accent4>
          <a:srgbClr val="000000"/>
        </a:accent4>
        <a:accent5>
          <a:srgbClr val="DCDCDC"/>
        </a:accent5>
        <a:accent6>
          <a:srgbClr val="E5E5E5"/>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
        <a:dk1>
          <a:srgbClr val="FFFFFF"/>
        </a:dk1>
        <a:lt1>
          <a:srgbClr val="005250"/>
        </a:lt1>
        <a:dk2>
          <a:srgbClr val="FFCC00"/>
        </a:dk2>
        <a:lt2>
          <a:srgbClr val="002E2D"/>
        </a:lt2>
        <a:accent1>
          <a:srgbClr val="9CE157"/>
        </a:accent1>
        <a:accent2>
          <a:srgbClr val="00817E"/>
        </a:accent2>
        <a:accent3>
          <a:srgbClr val="AAB3B3"/>
        </a:accent3>
        <a:accent4>
          <a:srgbClr val="DCDCDC"/>
        </a:accent4>
        <a:accent5>
          <a:srgbClr val="CBEDB5"/>
        </a:accent5>
        <a:accent6>
          <a:srgbClr val="007370"/>
        </a:accent6>
        <a:hlink>
          <a:srgbClr val="FFFF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3B256B"/>
        </a:lt1>
        <a:dk2>
          <a:srgbClr val="FFCC00"/>
        </a:dk2>
        <a:lt2>
          <a:srgbClr val="291A4C"/>
        </a:lt2>
        <a:accent1>
          <a:srgbClr val="6EBFCA"/>
        </a:accent1>
        <a:accent2>
          <a:srgbClr val="56369C"/>
        </a:accent2>
        <a:accent3>
          <a:srgbClr val="AFABBA"/>
        </a:accent3>
        <a:accent4>
          <a:srgbClr val="DCDCDC"/>
        </a:accent4>
        <a:accent5>
          <a:srgbClr val="BBDBE1"/>
        </a:accent5>
        <a:accent6>
          <a:srgbClr val="4C308B"/>
        </a:accent6>
        <a:hlink>
          <a:srgbClr val="CCCCFF"/>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6D2740"/>
        </a:lt1>
        <a:dk2>
          <a:srgbClr val="FDD409"/>
        </a:dk2>
        <a:lt2>
          <a:srgbClr val="511D30"/>
        </a:lt2>
        <a:accent1>
          <a:srgbClr val="FDB83B"/>
        </a:accent1>
        <a:accent2>
          <a:srgbClr val="9D395D"/>
        </a:accent2>
        <a:accent3>
          <a:srgbClr val="BBABB0"/>
        </a:accent3>
        <a:accent4>
          <a:srgbClr val="DCDCDC"/>
        </a:accent4>
        <a:accent5>
          <a:srgbClr val="FED8AF"/>
        </a:accent5>
        <a:accent6>
          <a:srgbClr val="8C3253"/>
        </a:accent6>
        <a:hlink>
          <a:srgbClr val="FF99CC"/>
        </a:hlink>
        <a:folHlink>
          <a:srgbClr val="D6009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MS_CN_BriefOfMedicineIndustry004-10_Edu4[1]</Template>
  <TotalTime>0</TotalTime>
  <Words>1759</Words>
  <Application>WPS 演示</Application>
  <PresentationFormat>在屏幕上显示</PresentationFormat>
  <Paragraphs>98</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宋体</vt:lpstr>
      <vt:lpstr>Wingdings</vt:lpstr>
      <vt:lpstr>Times New Roman</vt:lpstr>
      <vt:lpstr>微软雅黑</vt:lpstr>
      <vt:lpstr>Arial Unicode MS</vt:lpstr>
      <vt:lpstr>Calibri</vt:lpstr>
      <vt:lpstr>MS_CN_BriefOfMedicineIndustry004-10_Edu4[1]</vt:lpstr>
      <vt:lpstr>通过综合多标准分析（MCA）和地理信息系统（GIS）优化生物质能源设施的定位</vt:lpstr>
      <vt:lpstr>目录</vt:lpstr>
      <vt:lpstr>PowerPoint 演示文稿</vt:lpstr>
      <vt:lpstr>背景简介</vt:lpstr>
      <vt:lpstr>		    材料与方法</vt:lpstr>
      <vt:lpstr>材料与方法</vt:lpstr>
      <vt:lpstr>2.1塔斯马尼亚州生物质可用性估算</vt:lpstr>
      <vt:lpstr>2.2利用限制模型进行土地可用性分析</vt:lpstr>
      <vt:lpstr>构建本研究中开发的限制模型的约束列表</vt:lpstr>
      <vt:lpstr>2.3基于加权线性模型的土地适宜性分析</vt:lpstr>
      <vt:lpstr>2.4生物质能源原料供应链成本</vt:lpstr>
      <vt:lpstr>               结果与讨论 </vt:lpstr>
      <vt:lpstr>结果与讨论</vt:lpstr>
      <vt:lpstr>结果与讨论</vt:lpstr>
      <vt:lpstr>结果与讨论</vt:lpstr>
      <vt:lpstr>                   总结</vt:lpstr>
      <vt:lpstr>总结</vt:lpstr>
      <vt:lpstr>THANK YOU！</vt:lpstr>
    </vt:vector>
  </TitlesOfParts>
  <Company>rsb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cupfu</dc:creator>
  <cp:lastModifiedBy>dell</cp:lastModifiedBy>
  <cp:revision>4</cp:revision>
  <dcterms:created xsi:type="dcterms:W3CDTF">2003-01-10T05:28:00Z</dcterms:created>
  <dcterms:modified xsi:type="dcterms:W3CDTF">2018-12-26T03:34:42Z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2052-11.1.0.8214</vt:lpwstr>
  </property>
</Properties>
</file>