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33" r:id="rId2"/>
    <p:sldId id="345" r:id="rId3"/>
    <p:sldId id="346" r:id="rId4"/>
    <p:sldId id="268" r:id="rId5"/>
    <p:sldId id="313" r:id="rId6"/>
    <p:sldId id="310" r:id="rId7"/>
    <p:sldId id="354" r:id="rId8"/>
    <p:sldId id="315" r:id="rId9"/>
    <p:sldId id="336" r:id="rId10"/>
    <p:sldId id="355" r:id="rId11"/>
    <p:sldId id="356" r:id="rId12"/>
    <p:sldId id="357" r:id="rId13"/>
    <p:sldId id="358" r:id="rId14"/>
    <p:sldId id="359" r:id="rId15"/>
    <p:sldId id="314" r:id="rId16"/>
    <p:sldId id="294" r:id="rId17"/>
    <p:sldId id="360" r:id="rId18"/>
    <p:sldId id="361" r:id="rId19"/>
    <p:sldId id="363" r:id="rId20"/>
    <p:sldId id="362" r:id="rId21"/>
    <p:sldId id="365" r:id="rId22"/>
    <p:sldId id="366" r:id="rId23"/>
    <p:sldId id="367" r:id="rId24"/>
    <p:sldId id="368" r:id="rId25"/>
    <p:sldId id="369" r:id="rId26"/>
    <p:sldId id="353" r:id="rId2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0"/>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a:lvl1pPr>
          </a:lstStyle>
          <a:p>
            <a:pPr>
              <a:defRPr/>
            </a:pPr>
            <a:fld id="{7477204D-134C-4E62-9A44-C5F9E31B4C7B}" type="datetime1">
              <a:rPr lang="zh-CN" altLang="en-US"/>
              <a:pPr>
                <a:defRPr/>
              </a:pPr>
              <a:t>2018/12/26</a:t>
            </a:fld>
            <a:endParaRPr lang="zh-CN" altLang="en-US" sz="1200"/>
          </a:p>
        </p:txBody>
      </p:sp>
      <p:sp>
        <p:nvSpPr>
          <p:cNvPr id="31748"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sp>
      <p:sp>
        <p:nvSpPr>
          <p:cNvPr id="31749"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anchor="ctr"/>
          <a:lstStyle/>
          <a:p>
            <a:pPr defTabSz="0" eaLnBrk="0" hangingPunct="0">
              <a:spcBef>
                <a:spcPct val="30000"/>
              </a:spcBef>
            </a:pPr>
            <a:r>
              <a:rPr lang="zh-CN" altLang="en-US" sz="1200"/>
              <a:t>单击此处编辑母版文本样式</a:t>
            </a:r>
          </a:p>
          <a:p>
            <a:pPr defTabSz="0" eaLnBrk="0" hangingPunct="0">
              <a:spcBef>
                <a:spcPct val="30000"/>
              </a:spcBef>
            </a:pPr>
            <a:r>
              <a:rPr lang="zh-CN" altLang="en-US" sz="1200"/>
              <a:t>第二级</a:t>
            </a:r>
          </a:p>
          <a:p>
            <a:pPr defTabSz="0" eaLnBrk="0" hangingPunct="0">
              <a:spcBef>
                <a:spcPct val="30000"/>
              </a:spcBef>
            </a:pPr>
            <a:r>
              <a:rPr lang="zh-CN" altLang="en-US" sz="1200"/>
              <a:t>第三级</a:t>
            </a:r>
          </a:p>
          <a:p>
            <a:pPr defTabSz="0" eaLnBrk="0" hangingPunct="0">
              <a:spcBef>
                <a:spcPct val="30000"/>
              </a:spcBef>
            </a:pPr>
            <a:r>
              <a:rPr lang="zh-CN" altLang="en-US" sz="1200"/>
              <a:t>第四级</a:t>
            </a:r>
          </a:p>
          <a:p>
            <a:pPr defTabSz="0" eaLnBrk="0" hangingPunct="0">
              <a:spcBef>
                <a:spcPct val="30000"/>
              </a:spcBef>
            </a:pPr>
            <a:r>
              <a:rPr lang="zh-CN" altLang="en-US" sz="120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a:lvl1pPr>
          </a:lstStyle>
          <a:p>
            <a:pPr>
              <a:defRPr/>
            </a:pPr>
            <a:fld id="{DED62D68-B8E7-4372-85D8-F8BCB0C33717}" type="slidenum">
              <a:rPr lang="zh-CN" altLang="en-US"/>
              <a:pPr>
                <a:defRPr/>
              </a:pPr>
              <a:t>‹#›</a:t>
            </a:fld>
            <a:endParaRPr lang="zh-CN" altLang="en-US" sz="1200"/>
          </a:p>
        </p:txBody>
      </p:sp>
    </p:spTree>
    <p:extLst>
      <p:ext uri="{BB962C8B-B14F-4D97-AF65-F5344CB8AC3E}">
        <p14:creationId xmlns:p14="http://schemas.microsoft.com/office/powerpoint/2010/main" val="2216604214"/>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9560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0819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5528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7305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502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6431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62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670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2251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54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9368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6761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5pPr>
      <a:lvl6pPr marL="13716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6pPr>
      <a:lvl7pPr marL="18288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7pPr>
      <a:lvl8pPr marL="22860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8pPr>
      <a:lvl9pPr marL="27432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2"/>
          <p:cNvPicPr>
            <a:picLocks noChangeAspect="1" noChangeArrowheads="1"/>
          </p:cNvPicPr>
          <p:nvPr/>
        </p:nvPicPr>
        <p:blipFill>
          <a:blip r:embed="rId2">
            <a:extLst>
              <a:ext uri="{28A0092B-C50C-407E-A947-70E740481C1C}">
                <a14:useLocalDpi xmlns:a14="http://schemas.microsoft.com/office/drawing/2010/main" val="0"/>
              </a:ext>
            </a:extLst>
          </a:blip>
          <a:srcRect t="710" r="499"/>
          <a:stretch>
            <a:fillRect/>
          </a:stretch>
        </p:blipFill>
        <p:spPr bwMode="auto">
          <a:xfrm>
            <a:off x="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矩形 5"/>
          <p:cNvSpPr>
            <a:spLocks noChangeArrowheads="1"/>
          </p:cNvSpPr>
          <p:nvPr/>
        </p:nvSpPr>
        <p:spPr bwMode="auto">
          <a:xfrm>
            <a:off x="1457326" y="3452811"/>
            <a:ext cx="896683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itchFamily="34" charset="0"/>
              <a:buNone/>
            </a:pPr>
            <a:r>
              <a:rPr lang="zh-CN" altLang="en-US" sz="3200" b="1" dirty="0" smtClean="0">
                <a:solidFill>
                  <a:srgbClr val="E39A1D"/>
                </a:solidFill>
                <a:latin typeface="微软雅黑" pitchFamily="34" charset="-122"/>
                <a:ea typeface="微软雅黑" pitchFamily="34" charset="-122"/>
                <a:sym typeface="微软雅黑" pitchFamily="34" charset="-122"/>
              </a:rPr>
              <a:t>  </a:t>
            </a:r>
            <a:r>
              <a:rPr lang="zh-CN" altLang="en-US" sz="4800" b="1" dirty="0" smtClean="0">
                <a:solidFill>
                  <a:srgbClr val="E39A1D"/>
                </a:solidFill>
                <a:latin typeface="微软雅黑" pitchFamily="34" charset="-122"/>
                <a:ea typeface="微软雅黑" pitchFamily="34" charset="-122"/>
                <a:sym typeface="微软雅黑" pitchFamily="34" charset="-122"/>
              </a:rPr>
              <a:t>使用公共自行车租赁记录和兴趣点数据识别城市功能区</a:t>
            </a:r>
            <a:endParaRPr lang="en-US" sz="4800" b="1" dirty="0">
              <a:solidFill>
                <a:srgbClr val="E39A1D"/>
              </a:solidFill>
              <a:latin typeface="微软雅黑" pitchFamily="34" charset="-122"/>
              <a:ea typeface="微软雅黑" pitchFamily="34" charset="-122"/>
              <a:sym typeface="微软雅黑" pitchFamily="34" charset="-122"/>
            </a:endParaRPr>
          </a:p>
        </p:txBody>
      </p:sp>
      <p:sp>
        <p:nvSpPr>
          <p:cNvPr id="1029" name="文本框 7"/>
          <p:cNvSpPr>
            <a:spLocks noChangeArrowheads="1"/>
          </p:cNvSpPr>
          <p:nvPr/>
        </p:nvSpPr>
        <p:spPr bwMode="auto">
          <a:xfrm>
            <a:off x="168275" y="6211888"/>
            <a:ext cx="12890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800" b="1">
                <a:solidFill>
                  <a:srgbClr val="BDA16D"/>
                </a:solidFill>
                <a:latin typeface="Bodoni MT Black" pitchFamily="18" charset="0"/>
                <a:sym typeface="Bodoni MT Black" pitchFamily="18" charset="0"/>
              </a:rPr>
              <a:t>LOGO</a:t>
            </a:r>
            <a:endParaRPr lang="zh-CN" altLang="en-US" sz="2800" b="1">
              <a:solidFill>
                <a:srgbClr val="BDA16D"/>
              </a:solidFill>
              <a:latin typeface="Bodoni MT Black" pitchFamily="18" charset="0"/>
              <a:sym typeface="Bodoni MT Black" pitchFamily="18" charset="0"/>
            </a:endParaRPr>
          </a:p>
        </p:txBody>
      </p:sp>
      <p:sp>
        <p:nvSpPr>
          <p:cNvPr id="1031" name="矩形 6"/>
          <p:cNvSpPr>
            <a:spLocks noChangeArrowheads="1"/>
          </p:cNvSpPr>
          <p:nvPr/>
        </p:nvSpPr>
        <p:spPr bwMode="auto">
          <a:xfrm>
            <a:off x="5356658" y="5247738"/>
            <a:ext cx="65244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buFont typeface="Arial" pitchFamily="34" charset="0"/>
              <a:buNone/>
              <a:tabLst>
                <a:tab pos="144463" algn="l"/>
                <a:tab pos="1079500" algn="l"/>
              </a:tabLst>
            </a:pPr>
            <a:r>
              <a:rPr lang="zh-CN" altLang="en-US" sz="2400" dirty="0" smtClean="0">
                <a:solidFill>
                  <a:srgbClr val="E39A1D"/>
                </a:solidFill>
                <a:latin typeface="微软雅黑" pitchFamily="34" charset="-122"/>
                <a:ea typeface="微软雅黑" pitchFamily="34" charset="-122"/>
                <a:sym typeface="微软雅黑" pitchFamily="34" charset="-122"/>
              </a:rPr>
              <a:t>    汇报人：  景千炎</a:t>
            </a:r>
            <a:endParaRPr lang="en-US" sz="2400" dirty="0">
              <a:solidFill>
                <a:srgbClr val="E39A1D"/>
              </a:solidFill>
              <a:latin typeface="微软雅黑" pitchFamily="34" charset="-122"/>
              <a:ea typeface="微软雅黑" pitchFamily="34" charset="-122"/>
              <a:sym typeface="微软雅黑" pitchFamily="34" charset="-122"/>
            </a:endParaRPr>
          </a:p>
        </p:txBody>
      </p:sp>
      <p:pic>
        <p:nvPicPr>
          <p:cNvPr id="1032" name="图片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738" y="1889125"/>
            <a:ext cx="200183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等腰三角形 7"/>
          <p:cNvSpPr>
            <a:spLocks noChangeArrowheads="1"/>
          </p:cNvSpPr>
          <p:nvPr/>
        </p:nvSpPr>
        <p:spPr bwMode="auto">
          <a:xfrm rot="5400000" flipH="1">
            <a:off x="1859756" y="2623344"/>
            <a:ext cx="327025" cy="268288"/>
          </a:xfrm>
          <a:custGeom>
            <a:avLst/>
            <a:gdLst>
              <a:gd name="T0" fmla="*/ 0 w 328844"/>
              <a:gd name="T1" fmla="*/ 267829 h 268748"/>
              <a:gd name="T2" fmla="*/ 182627 w 328844"/>
              <a:gd name="T3" fmla="*/ 0 h 268748"/>
              <a:gd name="T4" fmla="*/ 325216 w 328844"/>
              <a:gd name="T5" fmla="*/ 267829 h 268748"/>
              <a:gd name="T6" fmla="*/ 0 w 328844"/>
              <a:gd name="T7" fmla="*/ 267829 h 268748"/>
              <a:gd name="T8" fmla="*/ 0 60000 65536"/>
              <a:gd name="T9" fmla="*/ 0 60000 65536"/>
              <a:gd name="T10" fmla="*/ 0 60000 65536"/>
              <a:gd name="T11" fmla="*/ 0 60000 65536"/>
              <a:gd name="T12" fmla="*/ 0 w 328844"/>
              <a:gd name="T13" fmla="*/ 0 h 268748"/>
              <a:gd name="T14" fmla="*/ 328844 w 328844"/>
              <a:gd name="T15" fmla="*/ 268748 h 268748"/>
            </a:gdLst>
            <a:ahLst/>
            <a:cxnLst>
              <a:cxn ang="T8">
                <a:pos x="T0" y="T1"/>
              </a:cxn>
              <a:cxn ang="T9">
                <a:pos x="T2" y="T3"/>
              </a:cxn>
              <a:cxn ang="T10">
                <a:pos x="T4" y="T5"/>
              </a:cxn>
              <a:cxn ang="T11">
                <a:pos x="T6" y="T7"/>
              </a:cxn>
            </a:cxnLst>
            <a:rect l="T12" t="T13" r="T14" b="T15"/>
            <a:pathLst>
              <a:path w="328844" h="268748">
                <a:moveTo>
                  <a:pt x="0" y="268748"/>
                </a:moveTo>
                <a:lnTo>
                  <a:pt x="184664" y="0"/>
                </a:lnTo>
                <a:lnTo>
                  <a:pt x="328844" y="268748"/>
                </a:lnTo>
                <a:lnTo>
                  <a:pt x="0" y="268748"/>
                </a:lnTo>
                <a:close/>
              </a:path>
            </a:pathLst>
          </a:custGeom>
          <a:solidFill>
            <a:srgbClr val="90631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pic>
        <p:nvPicPr>
          <p:cNvPr id="12292" name="图片 10"/>
          <p:cNvPicPr>
            <a:picLocks noChangeAspect="1" noChangeArrowheads="1"/>
          </p:cNvPicPr>
          <p:nvPr/>
        </p:nvPicPr>
        <p:blipFill>
          <a:blip r:embed="rId3">
            <a:extLst>
              <a:ext uri="{28A0092B-C50C-407E-A947-70E740481C1C}">
                <a14:useLocalDpi xmlns:a14="http://schemas.microsoft.com/office/drawing/2010/main" val="0"/>
              </a:ext>
            </a:extLst>
          </a:blip>
          <a:srcRect l="88019" t="22713" r="2956" b="25211"/>
          <a:stretch>
            <a:fillRect/>
          </a:stretch>
        </p:blipFill>
        <p:spPr bwMode="auto">
          <a:xfrm>
            <a:off x="1892300" y="1816100"/>
            <a:ext cx="1047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2293" name="直角三角形 6"/>
          <p:cNvSpPr>
            <a:spLocks noChangeArrowheads="1"/>
          </p:cNvSpPr>
          <p:nvPr/>
        </p:nvSpPr>
        <p:spPr bwMode="auto">
          <a:xfrm flipH="1">
            <a:off x="1655763" y="2736850"/>
            <a:ext cx="503237" cy="323850"/>
          </a:xfrm>
          <a:prstGeom prst="rtTriangle">
            <a:avLst/>
          </a:prstGeom>
          <a:solidFill>
            <a:srgbClr val="C28518"/>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4" name="平行四边形 15"/>
          <p:cNvSpPr>
            <a:spLocks noChangeArrowheads="1"/>
          </p:cNvSpPr>
          <p:nvPr/>
        </p:nvSpPr>
        <p:spPr bwMode="auto">
          <a:xfrm>
            <a:off x="1627692" y="3060700"/>
            <a:ext cx="1727200" cy="1165225"/>
          </a:xfrm>
          <a:custGeom>
            <a:avLst/>
            <a:gdLst>
              <a:gd name="T0" fmla="*/ 0 w 1872208"/>
              <a:gd name="T1" fmla="*/ 0 h 2088232"/>
              <a:gd name="T2" fmla="*/ 1727200 w 1872208"/>
              <a:gd name="T3" fmla="*/ 0 h 2088232"/>
              <a:gd name="T4" fmla="*/ 1245577 w 1872208"/>
              <a:gd name="T5" fmla="*/ 1165225 h 2088232"/>
              <a:gd name="T6" fmla="*/ 0 w 1872208"/>
              <a:gd name="T7" fmla="*/ 1165225 h 2088232"/>
              <a:gd name="T8" fmla="*/ 0 w 1872208"/>
              <a:gd name="T9" fmla="*/ 0 h 2088232"/>
              <a:gd name="T10" fmla="*/ 0 60000 65536"/>
              <a:gd name="T11" fmla="*/ 0 60000 65536"/>
              <a:gd name="T12" fmla="*/ 0 60000 65536"/>
              <a:gd name="T13" fmla="*/ 0 60000 65536"/>
              <a:gd name="T14" fmla="*/ 0 60000 65536"/>
              <a:gd name="T15" fmla="*/ 0 w 1872208"/>
              <a:gd name="T16" fmla="*/ 0 h 2088232"/>
              <a:gd name="T17" fmla="*/ 1872208 w 1872208"/>
              <a:gd name="T18" fmla="*/ 2088232 h 2088232"/>
            </a:gdLst>
            <a:ahLst/>
            <a:cxnLst>
              <a:cxn ang="T10">
                <a:pos x="T0" y="T1"/>
              </a:cxn>
              <a:cxn ang="T11">
                <a:pos x="T2" y="T3"/>
              </a:cxn>
              <a:cxn ang="T12">
                <a:pos x="T4" y="T5"/>
              </a:cxn>
              <a:cxn ang="T13">
                <a:pos x="T6" y="T7"/>
              </a:cxn>
              <a:cxn ang="T14">
                <a:pos x="T8" y="T9"/>
              </a:cxn>
            </a:cxnLst>
            <a:rect l="T15" t="T16" r="T17" b="T18"/>
            <a:pathLst>
              <a:path w="1872208" h="2088232">
                <a:moveTo>
                  <a:pt x="0" y="0"/>
                </a:moveTo>
                <a:lnTo>
                  <a:pt x="1872208" y="0"/>
                </a:lnTo>
                <a:lnTo>
                  <a:pt x="1350150" y="2088232"/>
                </a:lnTo>
                <a:lnTo>
                  <a:pt x="0" y="2088232"/>
                </a:lnTo>
                <a:lnTo>
                  <a:pt x="0" y="0"/>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0" tIns="0" rIns="324000" bIns="0" anchor="ctr"/>
          <a:lstStyle/>
          <a:p>
            <a:endParaRPr lang="zh-CN" altLang="en-US"/>
          </a:p>
        </p:txBody>
      </p:sp>
      <p:sp>
        <p:nvSpPr>
          <p:cNvPr id="12306" name="TextBox 4"/>
          <p:cNvSpPr>
            <a:spLocks noChangeArrowheads="1"/>
          </p:cNvSpPr>
          <p:nvPr/>
        </p:nvSpPr>
        <p:spPr bwMode="auto">
          <a:xfrm>
            <a:off x="1644650" y="3241675"/>
            <a:ext cx="14795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1400" b="1" dirty="0" smtClean="0">
                <a:solidFill>
                  <a:schemeClr val="bg1"/>
                </a:solidFill>
                <a:latin typeface="微软雅黑" pitchFamily="34" charset="-122"/>
                <a:ea typeface="微软雅黑" pitchFamily="34" charset="-122"/>
                <a:sym typeface="微软雅黑" pitchFamily="34" charset="-122"/>
              </a:rPr>
              <a:t>文本挖掘技术，主题建模</a:t>
            </a:r>
            <a:endParaRPr lang="en-US" sz="1400" b="1" dirty="0">
              <a:solidFill>
                <a:schemeClr val="bg1"/>
              </a:solidFill>
              <a:latin typeface="微软雅黑" pitchFamily="34" charset="-122"/>
              <a:ea typeface="微软雅黑" pitchFamily="34" charset="-122"/>
              <a:sym typeface="微软雅黑" pitchFamily="34" charset="-122"/>
            </a:endParaRPr>
          </a:p>
        </p:txBody>
      </p:sp>
      <p:grpSp>
        <p:nvGrpSpPr>
          <p:cNvPr id="12309" name="组合 22"/>
          <p:cNvGrpSpPr>
            <a:grpSpLocks/>
          </p:cNvGrpSpPr>
          <p:nvPr/>
        </p:nvGrpSpPr>
        <p:grpSpPr bwMode="auto">
          <a:xfrm>
            <a:off x="1550988" y="1157288"/>
            <a:ext cx="658812" cy="658812"/>
            <a:chOff x="0" y="0"/>
            <a:chExt cx="658761" cy="658761"/>
          </a:xfrm>
        </p:grpSpPr>
        <p:sp>
          <p:nvSpPr>
            <p:cNvPr id="12316" name="椭圆 23"/>
            <p:cNvSpPr>
              <a:spLocks noChangeArrowheads="1"/>
            </p:cNvSpPr>
            <p:nvPr/>
          </p:nvSpPr>
          <p:spPr bwMode="auto">
            <a:xfrm>
              <a:off x="0" y="0"/>
              <a:ext cx="658761" cy="658761"/>
            </a:xfrm>
            <a:prstGeom prst="ellipse">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12317" name="矩形 24"/>
            <p:cNvSpPr>
              <a:spLocks noChangeArrowheads="1"/>
            </p:cNvSpPr>
            <p:nvPr/>
          </p:nvSpPr>
          <p:spPr bwMode="auto">
            <a:xfrm>
              <a:off x="48768" y="61794"/>
              <a:ext cx="5613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3200">
                  <a:solidFill>
                    <a:srgbClr val="2D4C79"/>
                  </a:solidFill>
                  <a:latin typeface="Impact" pitchFamily="34" charset="0"/>
                  <a:sym typeface="Impact" pitchFamily="34" charset="0"/>
                </a:rPr>
                <a:t>01</a:t>
              </a:r>
              <a:endParaRPr lang="zh-CN" altLang="en-US" sz="3200">
                <a:solidFill>
                  <a:srgbClr val="2D4C79"/>
                </a:solidFill>
                <a:latin typeface="Calibri" pitchFamily="34" charset="0"/>
                <a:sym typeface="宋体" pitchFamily="2" charset="-122"/>
              </a:endParaRPr>
            </a:p>
          </p:txBody>
        </p:sp>
      </p:grpSp>
      <p:sp>
        <p:nvSpPr>
          <p:cNvPr id="14" name="矩形 12"/>
          <p:cNvSpPr>
            <a:spLocks noChangeArrowheads="1"/>
          </p:cNvSpPr>
          <p:nvPr/>
        </p:nvSpPr>
        <p:spPr bwMode="auto">
          <a:xfrm>
            <a:off x="8115209" y="4623801"/>
            <a:ext cx="397771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Arial" pitchFamily="34" charset="0"/>
              <a:buNone/>
            </a:pPr>
            <a:r>
              <a:rPr lang="zh-CN" altLang="en-US" sz="1400" dirty="0">
                <a:solidFill>
                  <a:schemeClr val="bg1"/>
                </a:solidFill>
                <a:latin typeface="微软雅黑" pitchFamily="34" charset="-122"/>
                <a:ea typeface="微软雅黑" pitchFamily="34" charset="-122"/>
              </a:rPr>
              <a:t>使用日期和小时的时间字符附加状态代码</a:t>
            </a:r>
            <a:r>
              <a:rPr lang="zh-CN" altLang="en-US" sz="1400" dirty="0" smtClean="0">
                <a:solidFill>
                  <a:schemeClr val="bg1"/>
                </a:solidFill>
                <a:latin typeface="微软雅黑" pitchFamily="34" charset="-122"/>
                <a:ea typeface="微软雅黑" pitchFamily="34" charset="-122"/>
              </a:rPr>
              <a:t>，构造</a:t>
            </a:r>
            <a:r>
              <a:rPr lang="zh-CN" altLang="en-US" sz="1400" dirty="0">
                <a:solidFill>
                  <a:schemeClr val="bg1"/>
                </a:solidFill>
                <a:latin typeface="微软雅黑" pitchFamily="34" charset="-122"/>
                <a:ea typeface="微软雅黑" pitchFamily="34" charset="-122"/>
              </a:rPr>
              <a:t>描述</a:t>
            </a:r>
            <a:r>
              <a:rPr lang="en-US" altLang="zh-CN" sz="1400" dirty="0">
                <a:solidFill>
                  <a:schemeClr val="bg1"/>
                </a:solidFill>
                <a:latin typeface="微软雅黑" pitchFamily="34" charset="-122"/>
                <a:ea typeface="微软雅黑" pitchFamily="34" charset="-122"/>
              </a:rPr>
              <a:t>TAZ</a:t>
            </a:r>
            <a:r>
              <a:rPr lang="zh-CN" altLang="en-US" sz="1400" dirty="0">
                <a:solidFill>
                  <a:schemeClr val="bg1"/>
                </a:solidFill>
                <a:latin typeface="微软雅黑" pitchFamily="34" charset="-122"/>
                <a:ea typeface="微软雅黑" pitchFamily="34" charset="-122"/>
              </a:rPr>
              <a:t>的术语</a:t>
            </a:r>
            <a:r>
              <a:rPr lang="en-US" altLang="zh-CN" sz="1400" dirty="0">
                <a:solidFill>
                  <a:schemeClr val="bg1"/>
                </a:solidFill>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单词。例如，</a:t>
            </a:r>
            <a:r>
              <a:rPr lang="en-US" altLang="zh-CN" sz="1400" dirty="0">
                <a:solidFill>
                  <a:schemeClr val="bg1"/>
                </a:solidFill>
                <a:latin typeface="微软雅黑" pitchFamily="34" charset="-122"/>
                <a:ea typeface="微软雅黑" pitchFamily="34" charset="-122"/>
              </a:rPr>
              <a:t>TAZ</a:t>
            </a:r>
            <a:r>
              <a:rPr lang="zh-CN" altLang="en-US"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1</a:t>
            </a:r>
            <a:r>
              <a:rPr lang="zh-CN" altLang="en-US" sz="1400" dirty="0">
                <a:solidFill>
                  <a:schemeClr val="bg1"/>
                </a:solidFill>
                <a:latin typeface="微软雅黑" pitchFamily="34" charset="-122"/>
                <a:ea typeface="微软雅黑" pitchFamily="34" charset="-122"/>
              </a:rPr>
              <a:t>可能有一个术语“</a:t>
            </a:r>
            <a:r>
              <a:rPr lang="en-US" altLang="zh-CN" sz="1400" dirty="0">
                <a:solidFill>
                  <a:schemeClr val="bg1"/>
                </a:solidFill>
                <a:latin typeface="微软雅黑" pitchFamily="34" charset="-122"/>
                <a:ea typeface="微软雅黑" pitchFamily="34" charset="-122"/>
              </a:rPr>
              <a:t>Mon08empty”</a:t>
            </a:r>
            <a:r>
              <a:rPr lang="zh-CN" altLang="en-US" sz="1400" dirty="0">
                <a:solidFill>
                  <a:schemeClr val="bg1"/>
                </a:solidFill>
                <a:latin typeface="微软雅黑" pitchFamily="34" charset="-122"/>
                <a:ea typeface="微软雅黑" pitchFamily="34" charset="-122"/>
              </a:rPr>
              <a:t>，这意味着周一上午</a:t>
            </a:r>
            <a:r>
              <a:rPr lang="en-US" altLang="zh-CN" sz="1400" dirty="0">
                <a:solidFill>
                  <a:schemeClr val="bg1"/>
                </a:solidFill>
                <a:latin typeface="微软雅黑" pitchFamily="34" charset="-122"/>
                <a:ea typeface="微软雅黑" pitchFamily="34" charset="-122"/>
              </a:rPr>
              <a:t>8</a:t>
            </a:r>
            <a:r>
              <a:rPr lang="zh-CN" altLang="en-US" sz="1400" dirty="0">
                <a:solidFill>
                  <a:schemeClr val="bg1"/>
                </a:solidFill>
                <a:latin typeface="微软雅黑" pitchFamily="34" charset="-122"/>
                <a:ea typeface="微软雅黑" pitchFamily="34" charset="-122"/>
              </a:rPr>
              <a:t>点在该区域内租来的自行车几乎为零。</a:t>
            </a:r>
            <a:endParaRPr lang="en-US" sz="1400" dirty="0">
              <a:solidFill>
                <a:schemeClr val="bg1"/>
              </a:solidFill>
              <a:latin typeface="微软雅黑" pitchFamily="34" charset="-122"/>
              <a:ea typeface="微软雅黑" pitchFamily="34" charset="-122"/>
              <a:sym typeface="微软雅黑" pitchFamily="34" charset="-122"/>
            </a:endParaRPr>
          </a:p>
        </p:txBody>
      </p:sp>
      <p:sp>
        <p:nvSpPr>
          <p:cNvPr id="13" name="矩形 12"/>
          <p:cNvSpPr>
            <a:spLocks noChangeArrowheads="1"/>
          </p:cNvSpPr>
          <p:nvPr/>
        </p:nvSpPr>
        <p:spPr bwMode="auto">
          <a:xfrm>
            <a:off x="3814763" y="2407200"/>
            <a:ext cx="5450267"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Arial" pitchFamily="34" charset="0"/>
              <a:buNone/>
            </a:pPr>
            <a:r>
              <a:rPr lang="zh-CN" altLang="en-US" sz="1400" dirty="0" smtClean="0">
                <a:solidFill>
                  <a:schemeClr val="bg1"/>
                </a:solidFill>
                <a:latin typeface="微软雅黑" pitchFamily="34" charset="-122"/>
                <a:ea typeface="微软雅黑" pitchFamily="34" charset="-122"/>
              </a:rPr>
              <a:t>用于</a:t>
            </a:r>
            <a:r>
              <a:rPr lang="zh-CN" altLang="en-US" sz="1400" dirty="0">
                <a:solidFill>
                  <a:schemeClr val="bg1"/>
                </a:solidFill>
                <a:latin typeface="微软雅黑" pitchFamily="34" charset="-122"/>
                <a:ea typeface="微软雅黑" pitchFamily="34" charset="-122"/>
              </a:rPr>
              <a:t>整合给定小时</a:t>
            </a:r>
            <a:r>
              <a:rPr lang="en-US" altLang="zh-CN" sz="1400" dirty="0">
                <a:solidFill>
                  <a:schemeClr val="bg1"/>
                </a:solidFill>
                <a:latin typeface="微软雅黑" pitchFamily="34" charset="-122"/>
                <a:ea typeface="微软雅黑" pitchFamily="34" charset="-122"/>
              </a:rPr>
              <a:t>t</a:t>
            </a:r>
            <a:r>
              <a:rPr lang="zh-CN" altLang="en-US" sz="1400" dirty="0">
                <a:solidFill>
                  <a:schemeClr val="bg1"/>
                </a:solidFill>
                <a:latin typeface="微软雅黑" pitchFamily="34" charset="-122"/>
                <a:ea typeface="微软雅黑" pitchFamily="34" charset="-122"/>
              </a:rPr>
              <a:t>的每个站的</a:t>
            </a:r>
            <a:r>
              <a:rPr lang="en-US" altLang="zh-CN" sz="1400" dirty="0">
                <a:solidFill>
                  <a:schemeClr val="bg1"/>
                </a:solidFill>
                <a:latin typeface="微软雅黑" pitchFamily="34" charset="-122"/>
                <a:ea typeface="微软雅黑" pitchFamily="34" charset="-122"/>
              </a:rPr>
              <a:t>NAB</a:t>
            </a:r>
            <a:r>
              <a:rPr lang="zh-CN" altLang="en-US" sz="1400" dirty="0" smtClean="0">
                <a:solidFill>
                  <a:schemeClr val="bg1"/>
                </a:solidFill>
                <a:latin typeface="微软雅黑" pitchFamily="34" charset="-122"/>
                <a:ea typeface="微软雅黑" pitchFamily="34" charset="-122"/>
              </a:rPr>
              <a:t>值</a:t>
            </a:r>
            <a:r>
              <a:rPr lang="zh-CN" altLang="en-US"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 </a:t>
            </a:r>
            <a:r>
              <a:rPr lang="zh-CN" altLang="en-US" sz="1400" dirty="0">
                <a:solidFill>
                  <a:schemeClr val="bg1"/>
                </a:solidFill>
                <a:latin typeface="微软雅黑" pitchFamily="34" charset="-122"/>
                <a:ea typeface="微软雅黑" pitchFamily="34" charset="-122"/>
              </a:rPr>
              <a:t>并计算第</a:t>
            </a:r>
            <a:r>
              <a:rPr lang="en-US" altLang="zh-CN" sz="1400" dirty="0" err="1" smtClean="0">
                <a:solidFill>
                  <a:schemeClr val="bg1"/>
                </a:solidFill>
                <a:latin typeface="微软雅黑" pitchFamily="34" charset="-122"/>
                <a:ea typeface="微软雅黑" pitchFamily="34" charset="-122"/>
              </a:rPr>
              <a:t>i</a:t>
            </a:r>
            <a:r>
              <a:rPr lang="zh-CN" altLang="en-US" sz="1400" dirty="0" smtClean="0">
                <a:solidFill>
                  <a:schemeClr val="bg1"/>
                </a:solidFill>
                <a:latin typeface="微软雅黑" pitchFamily="34" charset="-122"/>
                <a:ea typeface="微软雅黑" pitchFamily="34" charset="-122"/>
              </a:rPr>
              <a:t>类的</a:t>
            </a:r>
            <a:r>
              <a:rPr lang="en-US" altLang="zh-CN" sz="1400" dirty="0" smtClean="0">
                <a:solidFill>
                  <a:schemeClr val="bg1"/>
                </a:solidFill>
                <a:latin typeface="微软雅黑" pitchFamily="34" charset="-122"/>
                <a:ea typeface="微软雅黑" pitchFamily="34" charset="-122"/>
              </a:rPr>
              <a:t>TAZ</a:t>
            </a:r>
            <a:r>
              <a:rPr lang="en-US" altLang="zh-CN" sz="1400" dirty="0">
                <a:solidFill>
                  <a:schemeClr val="bg1"/>
                </a:solidFill>
                <a:latin typeface="微软雅黑" pitchFamily="34" charset="-122"/>
                <a:ea typeface="微软雅黑" pitchFamily="34" charset="-122"/>
              </a:rPr>
              <a:t> </a:t>
            </a:r>
            <a:r>
              <a:rPr lang="zh-CN" altLang="en-US" sz="1400" dirty="0">
                <a:solidFill>
                  <a:schemeClr val="bg1"/>
                </a:solidFill>
                <a:latin typeface="微软雅黑" pitchFamily="34" charset="-122"/>
                <a:ea typeface="微软雅黑" pitchFamily="34" charset="-122"/>
              </a:rPr>
              <a:t>的租赁比率。自行车总数是租用自行车和修复自行车的总和。</a:t>
            </a:r>
            <a:endParaRPr lang="en-US" sz="1400" dirty="0">
              <a:solidFill>
                <a:schemeClr val="bg1"/>
              </a:solidFill>
              <a:latin typeface="微软雅黑" pitchFamily="34" charset="-122"/>
              <a:ea typeface="微软雅黑" pitchFamily="34" charset="-122"/>
              <a:sym typeface="微软雅黑" pitchFamily="34" charset="-122"/>
            </a:endParaRPr>
          </a:p>
        </p:txBody>
      </p:sp>
      <p:pic>
        <p:nvPicPr>
          <p:cNvPr id="15" name="图片 14"/>
          <p:cNvPicPr>
            <a:picLocks noChangeAspect="1"/>
          </p:cNvPicPr>
          <p:nvPr/>
        </p:nvPicPr>
        <p:blipFill>
          <a:blip r:embed="rId4"/>
          <a:stretch>
            <a:fillRect/>
          </a:stretch>
        </p:blipFill>
        <p:spPr>
          <a:xfrm>
            <a:off x="3942700" y="3447297"/>
            <a:ext cx="4904762" cy="980952"/>
          </a:xfrm>
          <a:prstGeom prst="rect">
            <a:avLst/>
          </a:prstGeom>
        </p:spPr>
      </p:pic>
      <p:sp>
        <p:nvSpPr>
          <p:cNvPr id="16" name="矩形 12"/>
          <p:cNvSpPr>
            <a:spLocks noChangeArrowheads="1"/>
          </p:cNvSpPr>
          <p:nvPr/>
        </p:nvSpPr>
        <p:spPr bwMode="auto">
          <a:xfrm>
            <a:off x="3977751" y="4814846"/>
            <a:ext cx="3131128" cy="102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Arial" pitchFamily="34" charset="0"/>
              <a:buNone/>
            </a:pPr>
            <a:r>
              <a:rPr lang="zh-CN" altLang="en-US" sz="1400" dirty="0">
                <a:solidFill>
                  <a:schemeClr val="bg1"/>
                </a:solidFill>
                <a:latin typeface="微软雅黑" pitchFamily="34" charset="-122"/>
                <a:ea typeface="微软雅黑" pitchFamily="34" charset="-122"/>
              </a:rPr>
              <a:t>租赁比率转换为五级分类值：空，低，中，高和满，表示</a:t>
            </a:r>
            <a:r>
              <a:rPr lang="en-US" altLang="zh-CN" sz="1400" dirty="0">
                <a:solidFill>
                  <a:schemeClr val="bg1"/>
                </a:solidFill>
                <a:latin typeface="微软雅黑" pitchFamily="34" charset="-122"/>
                <a:ea typeface="微软雅黑" pitchFamily="34" charset="-122"/>
              </a:rPr>
              <a:t>TAZ</a:t>
            </a:r>
            <a:r>
              <a:rPr lang="zh-CN" altLang="en-US" sz="1400" dirty="0">
                <a:solidFill>
                  <a:schemeClr val="bg1"/>
                </a:solidFill>
                <a:latin typeface="微软雅黑" pitchFamily="34" charset="-122"/>
                <a:ea typeface="微软雅黑" pitchFamily="34" charset="-122"/>
              </a:rPr>
              <a:t>的不同租赁状态</a:t>
            </a:r>
            <a:endParaRPr lang="en-US" sz="1400" dirty="0">
              <a:solidFill>
                <a:schemeClr val="bg1"/>
              </a:solidFill>
              <a:latin typeface="微软雅黑" pitchFamily="34" charset="-122"/>
              <a:ea typeface="微软雅黑" pitchFamily="34" charset="-122"/>
              <a:sym typeface="微软雅黑" pitchFamily="34" charset="-122"/>
            </a:endParaRPr>
          </a:p>
        </p:txBody>
      </p:sp>
      <p:sp>
        <p:nvSpPr>
          <p:cNvPr id="17" name="矩形 12"/>
          <p:cNvSpPr>
            <a:spLocks noChangeArrowheads="1"/>
          </p:cNvSpPr>
          <p:nvPr/>
        </p:nvSpPr>
        <p:spPr bwMode="auto">
          <a:xfrm>
            <a:off x="3889375" y="1281939"/>
            <a:ext cx="460735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Arial" pitchFamily="34" charset="0"/>
              <a:buNone/>
            </a:pPr>
            <a:r>
              <a:rPr lang="zh-CN" altLang="en-US" sz="1400" dirty="0" smtClean="0">
                <a:solidFill>
                  <a:schemeClr val="bg1"/>
                </a:solidFill>
                <a:latin typeface="微软雅黑" pitchFamily="34" charset="-122"/>
                <a:ea typeface="微软雅黑" pitchFamily="34" charset="-122"/>
                <a:sym typeface="微软雅黑" pitchFamily="34" charset="-122"/>
              </a:rPr>
              <a:t>论文中</a:t>
            </a:r>
            <a:r>
              <a:rPr lang="zh-CN" altLang="en-US" sz="1400" dirty="0" smtClean="0">
                <a:solidFill>
                  <a:schemeClr val="bg1"/>
                </a:solidFill>
                <a:latin typeface="微软雅黑" pitchFamily="34" charset="-122"/>
                <a:ea typeface="微软雅黑" pitchFamily="34" charset="-122"/>
              </a:rPr>
              <a:t>在</a:t>
            </a:r>
            <a:r>
              <a:rPr lang="zh-CN" altLang="en-US" sz="1400" dirty="0">
                <a:solidFill>
                  <a:schemeClr val="bg1"/>
                </a:solidFill>
                <a:latin typeface="微软雅黑" pitchFamily="34" charset="-122"/>
                <a:ea typeface="微软雅黑" pitchFamily="34" charset="-122"/>
              </a:rPr>
              <a:t>主题建模过程中引入了规范化可用自行车（</a:t>
            </a:r>
            <a:r>
              <a:rPr lang="en-US" altLang="zh-CN" sz="1400" dirty="0">
                <a:solidFill>
                  <a:schemeClr val="bg1"/>
                </a:solidFill>
                <a:latin typeface="微软雅黑" pitchFamily="34" charset="-122"/>
                <a:ea typeface="微软雅黑" pitchFamily="34" charset="-122"/>
              </a:rPr>
              <a:t>NAB</a:t>
            </a:r>
            <a:r>
              <a:rPr lang="zh-CN" altLang="en-US" sz="1400" dirty="0">
                <a:solidFill>
                  <a:schemeClr val="bg1"/>
                </a:solidFill>
                <a:latin typeface="微软雅黑" pitchFamily="34" charset="-122"/>
                <a:ea typeface="微软雅黑" pitchFamily="34" charset="-122"/>
              </a:rPr>
              <a:t>）索引。该</a:t>
            </a:r>
            <a:r>
              <a:rPr lang="zh-CN" altLang="en-US" sz="1400" dirty="0" smtClean="0">
                <a:solidFill>
                  <a:schemeClr val="bg1"/>
                </a:solidFill>
                <a:latin typeface="微软雅黑" pitchFamily="34" charset="-122"/>
                <a:ea typeface="微软雅黑" pitchFamily="34" charset="-122"/>
              </a:rPr>
              <a:t>指数表示的是</a:t>
            </a:r>
            <a:r>
              <a:rPr lang="en-US" altLang="zh-CN" sz="1400" dirty="0" smtClean="0">
                <a:solidFill>
                  <a:schemeClr val="bg1"/>
                </a:solidFill>
                <a:latin typeface="微软雅黑" pitchFamily="34" charset="-122"/>
                <a:ea typeface="微软雅黑" pitchFamily="34" charset="-122"/>
              </a:rPr>
              <a:t>BSS</a:t>
            </a:r>
            <a:r>
              <a:rPr lang="zh-CN" altLang="en-US" sz="1400" dirty="0">
                <a:solidFill>
                  <a:schemeClr val="bg1"/>
                </a:solidFill>
                <a:latin typeface="微软雅黑" pitchFamily="34" charset="-122"/>
                <a:ea typeface="微软雅黑" pitchFamily="34" charset="-122"/>
              </a:rPr>
              <a:t>站使用状态的标志。</a:t>
            </a:r>
            <a:endParaRPr lang="en-US" sz="1400" dirty="0">
              <a:solidFill>
                <a:schemeClr val="bg1"/>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371312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等腰三角形 7"/>
          <p:cNvSpPr>
            <a:spLocks noChangeArrowheads="1"/>
          </p:cNvSpPr>
          <p:nvPr/>
        </p:nvSpPr>
        <p:spPr bwMode="auto">
          <a:xfrm rot="5400000" flipH="1">
            <a:off x="1859756" y="2623344"/>
            <a:ext cx="327025" cy="268288"/>
          </a:xfrm>
          <a:custGeom>
            <a:avLst/>
            <a:gdLst>
              <a:gd name="T0" fmla="*/ 0 w 328844"/>
              <a:gd name="T1" fmla="*/ 267829 h 268748"/>
              <a:gd name="T2" fmla="*/ 182627 w 328844"/>
              <a:gd name="T3" fmla="*/ 0 h 268748"/>
              <a:gd name="T4" fmla="*/ 325216 w 328844"/>
              <a:gd name="T5" fmla="*/ 267829 h 268748"/>
              <a:gd name="T6" fmla="*/ 0 w 328844"/>
              <a:gd name="T7" fmla="*/ 267829 h 268748"/>
              <a:gd name="T8" fmla="*/ 0 60000 65536"/>
              <a:gd name="T9" fmla="*/ 0 60000 65536"/>
              <a:gd name="T10" fmla="*/ 0 60000 65536"/>
              <a:gd name="T11" fmla="*/ 0 60000 65536"/>
              <a:gd name="T12" fmla="*/ 0 w 328844"/>
              <a:gd name="T13" fmla="*/ 0 h 268748"/>
              <a:gd name="T14" fmla="*/ 328844 w 328844"/>
              <a:gd name="T15" fmla="*/ 268748 h 268748"/>
            </a:gdLst>
            <a:ahLst/>
            <a:cxnLst>
              <a:cxn ang="T8">
                <a:pos x="T0" y="T1"/>
              </a:cxn>
              <a:cxn ang="T9">
                <a:pos x="T2" y="T3"/>
              </a:cxn>
              <a:cxn ang="T10">
                <a:pos x="T4" y="T5"/>
              </a:cxn>
              <a:cxn ang="T11">
                <a:pos x="T6" y="T7"/>
              </a:cxn>
            </a:cxnLst>
            <a:rect l="T12" t="T13" r="T14" b="T15"/>
            <a:pathLst>
              <a:path w="328844" h="268748">
                <a:moveTo>
                  <a:pt x="0" y="268748"/>
                </a:moveTo>
                <a:lnTo>
                  <a:pt x="184664" y="0"/>
                </a:lnTo>
                <a:lnTo>
                  <a:pt x="328844" y="268748"/>
                </a:lnTo>
                <a:lnTo>
                  <a:pt x="0" y="268748"/>
                </a:lnTo>
                <a:close/>
              </a:path>
            </a:pathLst>
          </a:custGeom>
          <a:solidFill>
            <a:srgbClr val="90631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pic>
        <p:nvPicPr>
          <p:cNvPr id="12292" name="图片 10"/>
          <p:cNvPicPr>
            <a:picLocks noChangeAspect="1" noChangeArrowheads="1"/>
          </p:cNvPicPr>
          <p:nvPr/>
        </p:nvPicPr>
        <p:blipFill>
          <a:blip r:embed="rId3">
            <a:extLst>
              <a:ext uri="{28A0092B-C50C-407E-A947-70E740481C1C}">
                <a14:useLocalDpi xmlns:a14="http://schemas.microsoft.com/office/drawing/2010/main" val="0"/>
              </a:ext>
            </a:extLst>
          </a:blip>
          <a:srcRect l="88019" t="22713" r="2956" b="25211"/>
          <a:stretch>
            <a:fillRect/>
          </a:stretch>
        </p:blipFill>
        <p:spPr bwMode="auto">
          <a:xfrm>
            <a:off x="1892300" y="1816100"/>
            <a:ext cx="1047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2293" name="直角三角形 6"/>
          <p:cNvSpPr>
            <a:spLocks noChangeArrowheads="1"/>
          </p:cNvSpPr>
          <p:nvPr/>
        </p:nvSpPr>
        <p:spPr bwMode="auto">
          <a:xfrm flipH="1">
            <a:off x="1655763" y="2736850"/>
            <a:ext cx="503237" cy="323850"/>
          </a:xfrm>
          <a:prstGeom prst="rtTriangle">
            <a:avLst/>
          </a:prstGeom>
          <a:solidFill>
            <a:srgbClr val="C28518"/>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4" name="平行四边形 15"/>
          <p:cNvSpPr>
            <a:spLocks noChangeArrowheads="1"/>
          </p:cNvSpPr>
          <p:nvPr/>
        </p:nvSpPr>
        <p:spPr bwMode="auto">
          <a:xfrm>
            <a:off x="1627692" y="3060700"/>
            <a:ext cx="1727200" cy="1165225"/>
          </a:xfrm>
          <a:custGeom>
            <a:avLst/>
            <a:gdLst>
              <a:gd name="T0" fmla="*/ 0 w 1872208"/>
              <a:gd name="T1" fmla="*/ 0 h 2088232"/>
              <a:gd name="T2" fmla="*/ 1727200 w 1872208"/>
              <a:gd name="T3" fmla="*/ 0 h 2088232"/>
              <a:gd name="T4" fmla="*/ 1245577 w 1872208"/>
              <a:gd name="T5" fmla="*/ 1165225 h 2088232"/>
              <a:gd name="T6" fmla="*/ 0 w 1872208"/>
              <a:gd name="T7" fmla="*/ 1165225 h 2088232"/>
              <a:gd name="T8" fmla="*/ 0 w 1872208"/>
              <a:gd name="T9" fmla="*/ 0 h 2088232"/>
              <a:gd name="T10" fmla="*/ 0 60000 65536"/>
              <a:gd name="T11" fmla="*/ 0 60000 65536"/>
              <a:gd name="T12" fmla="*/ 0 60000 65536"/>
              <a:gd name="T13" fmla="*/ 0 60000 65536"/>
              <a:gd name="T14" fmla="*/ 0 60000 65536"/>
              <a:gd name="T15" fmla="*/ 0 w 1872208"/>
              <a:gd name="T16" fmla="*/ 0 h 2088232"/>
              <a:gd name="T17" fmla="*/ 1872208 w 1872208"/>
              <a:gd name="T18" fmla="*/ 2088232 h 2088232"/>
            </a:gdLst>
            <a:ahLst/>
            <a:cxnLst>
              <a:cxn ang="T10">
                <a:pos x="T0" y="T1"/>
              </a:cxn>
              <a:cxn ang="T11">
                <a:pos x="T2" y="T3"/>
              </a:cxn>
              <a:cxn ang="T12">
                <a:pos x="T4" y="T5"/>
              </a:cxn>
              <a:cxn ang="T13">
                <a:pos x="T6" y="T7"/>
              </a:cxn>
              <a:cxn ang="T14">
                <a:pos x="T8" y="T9"/>
              </a:cxn>
            </a:cxnLst>
            <a:rect l="T15" t="T16" r="T17" b="T18"/>
            <a:pathLst>
              <a:path w="1872208" h="2088232">
                <a:moveTo>
                  <a:pt x="0" y="0"/>
                </a:moveTo>
                <a:lnTo>
                  <a:pt x="1872208" y="0"/>
                </a:lnTo>
                <a:lnTo>
                  <a:pt x="1350150" y="2088232"/>
                </a:lnTo>
                <a:lnTo>
                  <a:pt x="0" y="2088232"/>
                </a:lnTo>
                <a:lnTo>
                  <a:pt x="0" y="0"/>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0" tIns="0" rIns="324000" bIns="0" anchor="ctr"/>
          <a:lstStyle/>
          <a:p>
            <a:endParaRPr lang="zh-CN" altLang="en-US"/>
          </a:p>
        </p:txBody>
      </p:sp>
      <p:sp>
        <p:nvSpPr>
          <p:cNvPr id="12306" name="TextBox 4"/>
          <p:cNvSpPr>
            <a:spLocks noChangeArrowheads="1"/>
          </p:cNvSpPr>
          <p:nvPr/>
        </p:nvSpPr>
        <p:spPr bwMode="auto">
          <a:xfrm>
            <a:off x="1644650" y="3241675"/>
            <a:ext cx="14795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1400" b="1" dirty="0" smtClean="0">
                <a:solidFill>
                  <a:schemeClr val="bg1"/>
                </a:solidFill>
                <a:latin typeface="微软雅黑" pitchFamily="34" charset="-122"/>
                <a:ea typeface="微软雅黑" pitchFamily="34" charset="-122"/>
                <a:sym typeface="微软雅黑" pitchFamily="34" charset="-122"/>
              </a:rPr>
              <a:t>文本挖掘技术，矢量计算</a:t>
            </a:r>
            <a:endParaRPr lang="en-US" sz="1400" b="1" dirty="0">
              <a:solidFill>
                <a:schemeClr val="bg1"/>
              </a:solidFill>
              <a:latin typeface="微软雅黑" pitchFamily="34" charset="-122"/>
              <a:ea typeface="微软雅黑" pitchFamily="34" charset="-122"/>
              <a:sym typeface="微软雅黑" pitchFamily="34" charset="-122"/>
            </a:endParaRPr>
          </a:p>
        </p:txBody>
      </p:sp>
      <p:grpSp>
        <p:nvGrpSpPr>
          <p:cNvPr id="12309" name="组合 22"/>
          <p:cNvGrpSpPr>
            <a:grpSpLocks/>
          </p:cNvGrpSpPr>
          <p:nvPr/>
        </p:nvGrpSpPr>
        <p:grpSpPr bwMode="auto">
          <a:xfrm>
            <a:off x="1550988" y="1157288"/>
            <a:ext cx="658812" cy="658812"/>
            <a:chOff x="0" y="0"/>
            <a:chExt cx="658761" cy="658761"/>
          </a:xfrm>
        </p:grpSpPr>
        <p:sp>
          <p:nvSpPr>
            <p:cNvPr id="12316" name="椭圆 23"/>
            <p:cNvSpPr>
              <a:spLocks noChangeArrowheads="1"/>
            </p:cNvSpPr>
            <p:nvPr/>
          </p:nvSpPr>
          <p:spPr bwMode="auto">
            <a:xfrm>
              <a:off x="0" y="0"/>
              <a:ext cx="658761" cy="658761"/>
            </a:xfrm>
            <a:prstGeom prst="ellipse">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12317" name="矩形 24"/>
            <p:cNvSpPr>
              <a:spLocks noChangeArrowheads="1"/>
            </p:cNvSpPr>
            <p:nvPr/>
          </p:nvSpPr>
          <p:spPr bwMode="auto">
            <a:xfrm>
              <a:off x="48768" y="61794"/>
              <a:ext cx="5613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3200">
                  <a:solidFill>
                    <a:srgbClr val="2D4C79"/>
                  </a:solidFill>
                  <a:latin typeface="Impact" pitchFamily="34" charset="0"/>
                  <a:sym typeface="Impact" pitchFamily="34" charset="0"/>
                </a:rPr>
                <a:t>01</a:t>
              </a:r>
              <a:endParaRPr lang="zh-CN" altLang="en-US" sz="3200">
                <a:solidFill>
                  <a:srgbClr val="2D4C79"/>
                </a:solidFill>
                <a:latin typeface="Calibri" pitchFamily="34" charset="0"/>
                <a:sym typeface="宋体" pitchFamily="2" charset="-122"/>
              </a:endParaRPr>
            </a:p>
          </p:txBody>
        </p:sp>
      </p:grpSp>
      <p:sp>
        <p:nvSpPr>
          <p:cNvPr id="14" name="矩形 12"/>
          <p:cNvSpPr>
            <a:spLocks noChangeArrowheads="1"/>
          </p:cNvSpPr>
          <p:nvPr/>
        </p:nvSpPr>
        <p:spPr bwMode="auto">
          <a:xfrm>
            <a:off x="4008871" y="1421447"/>
            <a:ext cx="3977716" cy="263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Arial" pitchFamily="34" charset="0"/>
              <a:buNone/>
            </a:pP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50000"/>
              </a:lnSpc>
              <a:buFont typeface="Arial" pitchFamily="34" charset="0"/>
              <a:buNone/>
            </a:pPr>
            <a:r>
              <a:rPr lang="en-US" altLang="zh-CN" sz="1400" dirty="0">
                <a:solidFill>
                  <a:schemeClr val="bg1"/>
                </a:solidFill>
                <a:latin typeface="微软雅黑" panose="020B0503020204020204" pitchFamily="34" charset="-122"/>
                <a:ea typeface="微软雅黑" panose="020B0503020204020204" pitchFamily="34" charset="-122"/>
              </a:rPr>
              <a:t>POI</a:t>
            </a:r>
            <a:r>
              <a:rPr lang="zh-CN" altLang="zh-CN" sz="1400" dirty="0">
                <a:solidFill>
                  <a:schemeClr val="bg1"/>
                </a:solidFill>
                <a:latin typeface="微软雅黑" panose="020B0503020204020204" pitchFamily="34" charset="-122"/>
                <a:ea typeface="微软雅黑" panose="020B0503020204020204" pitchFamily="34" charset="-122"/>
              </a:rPr>
              <a:t>显示与具体协调相关的基本信息，即，地址、名称和类别，这些都有可能揭示城市土地利用</a:t>
            </a:r>
            <a:r>
              <a:rPr lang="zh-CN" altLang="zh-CN" sz="1400" dirty="0" smtClean="0">
                <a:solidFill>
                  <a:schemeClr val="bg1"/>
                </a:solidFill>
                <a:latin typeface="微软雅黑" panose="020B0503020204020204" pitchFamily="34" charset="-122"/>
                <a:ea typeface="微软雅黑" panose="020B0503020204020204" pitchFamily="34" charset="-122"/>
              </a:rPr>
              <a:t>特征</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50000"/>
              </a:lnSpc>
              <a:buFont typeface="Arial" pitchFamily="34" charset="0"/>
              <a:buNone/>
            </a:pPr>
            <a:r>
              <a:rPr lang="zh-CN" altLang="en-US" sz="1400" dirty="0">
                <a:solidFill>
                  <a:schemeClr val="bg1"/>
                </a:solidFill>
                <a:latin typeface="微软雅黑" panose="020B0503020204020204" pitchFamily="34" charset="-122"/>
                <a:ea typeface="微软雅黑" panose="020B0503020204020204" pitchFamily="34" charset="-122"/>
              </a:rPr>
              <a:t>论文</a:t>
            </a:r>
            <a:r>
              <a:rPr lang="zh-CN" altLang="en-US" sz="1400" dirty="0" smtClean="0">
                <a:solidFill>
                  <a:schemeClr val="bg1"/>
                </a:solidFill>
                <a:latin typeface="微软雅黑" panose="020B0503020204020204" pitchFamily="34" charset="-122"/>
                <a:ea typeface="微软雅黑" panose="020B0503020204020204" pitchFamily="34" charset="-122"/>
              </a:rPr>
              <a:t>使用</a:t>
            </a:r>
            <a:r>
              <a:rPr lang="en-US" altLang="zh-CN" sz="1400" dirty="0">
                <a:solidFill>
                  <a:schemeClr val="bg1"/>
                </a:solidFill>
                <a:latin typeface="微软雅黑" panose="020B0503020204020204" pitchFamily="34" charset="-122"/>
                <a:ea typeface="微软雅黑" panose="020B0503020204020204" pitchFamily="34" charset="-122"/>
              </a:rPr>
              <a:t>POI</a:t>
            </a:r>
            <a:r>
              <a:rPr lang="zh-CN" altLang="en-US" sz="1400" dirty="0">
                <a:solidFill>
                  <a:schemeClr val="bg1"/>
                </a:solidFill>
                <a:latin typeface="微软雅黑" panose="020B0503020204020204" pitchFamily="34" charset="-122"/>
                <a:ea typeface="微软雅黑" panose="020B0503020204020204" pitchFamily="34" charset="-122"/>
              </a:rPr>
              <a:t>数据的第一级类别并计算</a:t>
            </a:r>
            <a:r>
              <a:rPr lang="en-US" altLang="zh-CN" sz="1400" dirty="0">
                <a:solidFill>
                  <a:schemeClr val="bg1"/>
                </a:solidFill>
                <a:latin typeface="微软雅黑" panose="020B0503020204020204" pitchFamily="34" charset="-122"/>
                <a:ea typeface="微软雅黑" panose="020B0503020204020204" pitchFamily="34" charset="-122"/>
              </a:rPr>
              <a:t>TAZ</a:t>
            </a:r>
            <a:r>
              <a:rPr lang="zh-CN" altLang="en-US" sz="1400" dirty="0">
                <a:solidFill>
                  <a:schemeClr val="bg1"/>
                </a:solidFill>
                <a:latin typeface="微软雅黑" panose="020B0503020204020204" pitchFamily="34" charset="-122"/>
                <a:ea typeface="微软雅黑" panose="020B0503020204020204" pitchFamily="34" charset="-122"/>
              </a:rPr>
              <a:t>内的所有</a:t>
            </a:r>
            <a:r>
              <a:rPr lang="en-US" altLang="zh-CN" sz="1400" dirty="0">
                <a:solidFill>
                  <a:schemeClr val="bg1"/>
                </a:solidFill>
                <a:latin typeface="微软雅黑" panose="020B0503020204020204" pitchFamily="34" charset="-122"/>
                <a:ea typeface="微软雅黑" panose="020B0503020204020204" pitchFamily="34" charset="-122"/>
              </a:rPr>
              <a:t>POI</a:t>
            </a:r>
            <a:r>
              <a:rPr lang="zh-CN" altLang="en-US" sz="1400" dirty="0">
                <a:solidFill>
                  <a:schemeClr val="bg1"/>
                </a:solidFill>
                <a:latin typeface="微软雅黑" panose="020B0503020204020204" pitchFamily="34" charset="-122"/>
                <a:ea typeface="微软雅黑" panose="020B0503020204020204" pitchFamily="34" charset="-122"/>
              </a:rPr>
              <a:t>（缓冲距离为</a:t>
            </a:r>
            <a:r>
              <a:rPr lang="en-US" altLang="zh-CN" sz="1400" dirty="0">
                <a:solidFill>
                  <a:schemeClr val="bg1"/>
                </a:solidFill>
                <a:latin typeface="微软雅黑" panose="020B0503020204020204" pitchFamily="34" charset="-122"/>
                <a:ea typeface="微软雅黑" panose="020B0503020204020204" pitchFamily="34" charset="-122"/>
              </a:rPr>
              <a:t>0.001°</a:t>
            </a:r>
            <a:r>
              <a:rPr lang="zh-CN" altLang="en-US" sz="1400" dirty="0">
                <a:solidFill>
                  <a:schemeClr val="bg1"/>
                </a:solidFill>
                <a:latin typeface="微软雅黑" panose="020B0503020204020204" pitchFamily="34" charset="-122"/>
                <a:ea typeface="微软雅黑" panose="020B0503020204020204" pitchFamily="34" charset="-122"/>
              </a:rPr>
              <a:t>，等于大约</a:t>
            </a:r>
            <a:r>
              <a:rPr lang="en-US" altLang="zh-CN" sz="1400" dirty="0">
                <a:solidFill>
                  <a:schemeClr val="bg1"/>
                </a:solidFill>
                <a:latin typeface="微软雅黑" panose="020B0503020204020204" pitchFamily="34" charset="-122"/>
                <a:ea typeface="微软雅黑" panose="020B0503020204020204" pitchFamily="34" charset="-122"/>
              </a:rPr>
              <a:t>100</a:t>
            </a:r>
            <a:r>
              <a:rPr lang="zh-CN" altLang="en-US" sz="1400" dirty="0">
                <a:solidFill>
                  <a:schemeClr val="bg1"/>
                </a:solidFill>
                <a:latin typeface="微软雅黑" panose="020B0503020204020204" pitchFamily="34" charset="-122"/>
                <a:ea typeface="微软雅黑" panose="020B0503020204020204" pitchFamily="34" charset="-122"/>
              </a:rPr>
              <a:t>米），然后构建元</a:t>
            </a:r>
            <a:r>
              <a:rPr lang="zh-CN" altLang="en-US" sz="1400" dirty="0" smtClean="0">
                <a:solidFill>
                  <a:schemeClr val="bg1"/>
                </a:solidFill>
                <a:latin typeface="微软雅黑" panose="020B0503020204020204" pitchFamily="34" charset="-122"/>
                <a:ea typeface="微软雅黑" panose="020B0503020204020204" pitchFamily="34" charset="-122"/>
              </a:rPr>
              <a:t>向量</a:t>
            </a:r>
            <a:r>
              <a:rPr lang="en-US" altLang="zh-CN" sz="1400" dirty="0">
                <a:solidFill>
                  <a:schemeClr val="bg1"/>
                </a:solidFill>
                <a:latin typeface="微软雅黑" pitchFamily="34" charset="-122"/>
                <a:ea typeface="微软雅黑" pitchFamily="34" charset="-122"/>
              </a:rPr>
              <a:t>x = </a:t>
            </a:r>
            <a:r>
              <a:rPr lang="zh-CN" altLang="en-US"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v1</a:t>
            </a:r>
            <a:r>
              <a:rPr lang="zh-CN" altLang="en-US"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v2</a:t>
            </a:r>
            <a:r>
              <a:rPr lang="zh-CN" altLang="en-US"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 </a:t>
            </a:r>
            <a:r>
              <a:rPr lang="zh-CN" altLang="en-US" sz="1400" dirty="0">
                <a:solidFill>
                  <a:schemeClr val="bg1"/>
                </a:solidFill>
                <a:latin typeface="微软雅黑" pitchFamily="34" charset="-122"/>
                <a:ea typeface="微软雅黑" pitchFamily="34" charset="-122"/>
              </a:rPr>
              <a:t>，</a:t>
            </a:r>
            <a:r>
              <a:rPr lang="en-US" altLang="zh-CN" sz="1400" dirty="0" err="1" smtClean="0">
                <a:solidFill>
                  <a:schemeClr val="bg1"/>
                </a:solidFill>
                <a:latin typeface="微软雅黑" pitchFamily="34" charset="-122"/>
                <a:ea typeface="微软雅黑" pitchFamily="34" charset="-122"/>
              </a:rPr>
              <a:t>vn</a:t>
            </a:r>
            <a:r>
              <a:rPr lang="zh-CN" altLang="en-US" sz="1400" dirty="0" smtClean="0">
                <a:solidFill>
                  <a:schemeClr val="bg1"/>
                </a:solidFill>
                <a:latin typeface="微软雅黑" pitchFamily="34" charset="-122"/>
                <a:ea typeface="微软雅黑"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v </a:t>
            </a:r>
            <a:r>
              <a:rPr lang="en-US" altLang="zh-CN" sz="1400" dirty="0" err="1">
                <a:solidFill>
                  <a:schemeClr val="bg1"/>
                </a:solidFill>
                <a:latin typeface="微软雅黑" panose="020B0503020204020204" pitchFamily="34" charset="-122"/>
                <a:ea typeface="微软雅黑" panose="020B0503020204020204" pitchFamily="34" charset="-122"/>
              </a:rPr>
              <a:t>i</a:t>
            </a:r>
            <a:r>
              <a:rPr lang="zh-CN" altLang="en-US" sz="1400" dirty="0">
                <a:solidFill>
                  <a:schemeClr val="bg1"/>
                </a:solidFill>
                <a:latin typeface="微软雅黑" panose="020B0503020204020204" pitchFamily="34" charset="-122"/>
                <a:ea typeface="微软雅黑" panose="020B0503020204020204" pitchFamily="34" charset="-122"/>
              </a:rPr>
              <a:t>是</a:t>
            </a:r>
            <a:r>
              <a:rPr lang="en-US" altLang="zh-CN" sz="1400" dirty="0">
                <a:solidFill>
                  <a:schemeClr val="bg1"/>
                </a:solidFill>
                <a:latin typeface="微软雅黑" panose="020B0503020204020204" pitchFamily="34" charset="-122"/>
                <a:ea typeface="微软雅黑" panose="020B0503020204020204" pitchFamily="34" charset="-122"/>
              </a:rPr>
              <a:t>TAZ </a:t>
            </a:r>
            <a:r>
              <a:rPr lang="zh-CN" altLang="en-US" sz="1400" dirty="0">
                <a:solidFill>
                  <a:schemeClr val="bg1"/>
                </a:solidFill>
                <a:latin typeface="微软雅黑" panose="020B0503020204020204" pitchFamily="34" charset="-122"/>
                <a:ea typeface="微软雅黑" panose="020B0503020204020204" pitchFamily="34" charset="-122"/>
              </a:rPr>
              <a:t>中第</a:t>
            </a:r>
            <a:r>
              <a:rPr lang="en-US" altLang="zh-CN" sz="1400" dirty="0" err="1">
                <a:solidFill>
                  <a:schemeClr val="bg1"/>
                </a:solidFill>
                <a:latin typeface="微软雅黑" panose="020B0503020204020204" pitchFamily="34" charset="-122"/>
                <a:ea typeface="微软雅黑" panose="020B0503020204020204" pitchFamily="34" charset="-122"/>
              </a:rPr>
              <a:t>i</a:t>
            </a:r>
            <a:r>
              <a:rPr lang="zh-CN" altLang="en-US" sz="1400" dirty="0">
                <a:solidFill>
                  <a:schemeClr val="bg1"/>
                </a:solidFill>
                <a:latin typeface="微软雅黑" panose="020B0503020204020204" pitchFamily="34" charset="-122"/>
                <a:ea typeface="微软雅黑" panose="020B0503020204020204" pitchFamily="34" charset="-122"/>
              </a:rPr>
              <a:t>个</a:t>
            </a:r>
            <a:r>
              <a:rPr lang="en-US" altLang="zh-CN" sz="1400" dirty="0">
                <a:solidFill>
                  <a:schemeClr val="bg1"/>
                </a:solidFill>
                <a:latin typeface="微软雅黑" panose="020B0503020204020204" pitchFamily="34" charset="-122"/>
                <a:ea typeface="微软雅黑" panose="020B0503020204020204" pitchFamily="34" charset="-122"/>
              </a:rPr>
              <a:t>POI</a:t>
            </a:r>
            <a:r>
              <a:rPr lang="zh-CN" altLang="en-US" sz="1400" dirty="0">
                <a:solidFill>
                  <a:schemeClr val="bg1"/>
                </a:solidFill>
                <a:latin typeface="微软雅黑" panose="020B0503020204020204" pitchFamily="34" charset="-122"/>
                <a:ea typeface="微软雅黑" panose="020B0503020204020204" pitchFamily="34" charset="-122"/>
              </a:rPr>
              <a:t>类别的频率</a:t>
            </a:r>
            <a:endParaRPr lang="en-US" sz="1400" dirty="0">
              <a:solidFill>
                <a:schemeClr val="bg1"/>
              </a:solidFill>
              <a:latin typeface="微软雅黑" panose="020B0503020204020204" pitchFamily="34" charset="-122"/>
              <a:ea typeface="微软雅黑" panose="020B0503020204020204" pitchFamily="34" charset="-122"/>
              <a:sym typeface="微软雅黑" pitchFamily="34" charset="-122"/>
            </a:endParaRPr>
          </a:p>
        </p:txBody>
      </p:sp>
      <p:pic>
        <p:nvPicPr>
          <p:cNvPr id="2" name="图片 1"/>
          <p:cNvPicPr>
            <a:picLocks noChangeAspect="1"/>
          </p:cNvPicPr>
          <p:nvPr/>
        </p:nvPicPr>
        <p:blipFill>
          <a:blip r:embed="rId4"/>
          <a:stretch>
            <a:fillRect/>
          </a:stretch>
        </p:blipFill>
        <p:spPr>
          <a:xfrm>
            <a:off x="4008871" y="4226214"/>
            <a:ext cx="3723809" cy="704762"/>
          </a:xfrm>
          <a:prstGeom prst="rect">
            <a:avLst/>
          </a:prstGeom>
        </p:spPr>
      </p:pic>
    </p:spTree>
    <p:extLst>
      <p:ext uri="{BB962C8B-B14F-4D97-AF65-F5344CB8AC3E}">
        <p14:creationId xmlns:p14="http://schemas.microsoft.com/office/powerpoint/2010/main" val="119537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等腰三角形 7"/>
          <p:cNvSpPr>
            <a:spLocks noChangeArrowheads="1"/>
          </p:cNvSpPr>
          <p:nvPr/>
        </p:nvSpPr>
        <p:spPr bwMode="auto">
          <a:xfrm rot="5400000" flipH="1">
            <a:off x="1859756" y="2623344"/>
            <a:ext cx="327025" cy="268288"/>
          </a:xfrm>
          <a:custGeom>
            <a:avLst/>
            <a:gdLst>
              <a:gd name="T0" fmla="*/ 0 w 328844"/>
              <a:gd name="T1" fmla="*/ 267829 h 268748"/>
              <a:gd name="T2" fmla="*/ 182627 w 328844"/>
              <a:gd name="T3" fmla="*/ 0 h 268748"/>
              <a:gd name="T4" fmla="*/ 325216 w 328844"/>
              <a:gd name="T5" fmla="*/ 267829 h 268748"/>
              <a:gd name="T6" fmla="*/ 0 w 328844"/>
              <a:gd name="T7" fmla="*/ 267829 h 268748"/>
              <a:gd name="T8" fmla="*/ 0 60000 65536"/>
              <a:gd name="T9" fmla="*/ 0 60000 65536"/>
              <a:gd name="T10" fmla="*/ 0 60000 65536"/>
              <a:gd name="T11" fmla="*/ 0 60000 65536"/>
              <a:gd name="T12" fmla="*/ 0 w 328844"/>
              <a:gd name="T13" fmla="*/ 0 h 268748"/>
              <a:gd name="T14" fmla="*/ 328844 w 328844"/>
              <a:gd name="T15" fmla="*/ 268748 h 268748"/>
            </a:gdLst>
            <a:ahLst/>
            <a:cxnLst>
              <a:cxn ang="T8">
                <a:pos x="T0" y="T1"/>
              </a:cxn>
              <a:cxn ang="T9">
                <a:pos x="T2" y="T3"/>
              </a:cxn>
              <a:cxn ang="T10">
                <a:pos x="T4" y="T5"/>
              </a:cxn>
              <a:cxn ang="T11">
                <a:pos x="T6" y="T7"/>
              </a:cxn>
            </a:cxnLst>
            <a:rect l="T12" t="T13" r="T14" b="T15"/>
            <a:pathLst>
              <a:path w="328844" h="268748">
                <a:moveTo>
                  <a:pt x="0" y="268748"/>
                </a:moveTo>
                <a:lnTo>
                  <a:pt x="184664" y="0"/>
                </a:lnTo>
                <a:lnTo>
                  <a:pt x="328844" y="268748"/>
                </a:lnTo>
                <a:lnTo>
                  <a:pt x="0" y="268748"/>
                </a:lnTo>
                <a:close/>
              </a:path>
            </a:pathLst>
          </a:custGeom>
          <a:solidFill>
            <a:srgbClr val="90631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pic>
        <p:nvPicPr>
          <p:cNvPr id="12292" name="图片 10"/>
          <p:cNvPicPr>
            <a:picLocks noChangeAspect="1" noChangeArrowheads="1"/>
          </p:cNvPicPr>
          <p:nvPr/>
        </p:nvPicPr>
        <p:blipFill>
          <a:blip r:embed="rId3">
            <a:extLst>
              <a:ext uri="{28A0092B-C50C-407E-A947-70E740481C1C}">
                <a14:useLocalDpi xmlns:a14="http://schemas.microsoft.com/office/drawing/2010/main" val="0"/>
              </a:ext>
            </a:extLst>
          </a:blip>
          <a:srcRect l="88019" t="22713" r="2956" b="25211"/>
          <a:stretch>
            <a:fillRect/>
          </a:stretch>
        </p:blipFill>
        <p:spPr bwMode="auto">
          <a:xfrm>
            <a:off x="1892300" y="1816100"/>
            <a:ext cx="1047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2293" name="直角三角形 6"/>
          <p:cNvSpPr>
            <a:spLocks noChangeArrowheads="1"/>
          </p:cNvSpPr>
          <p:nvPr/>
        </p:nvSpPr>
        <p:spPr bwMode="auto">
          <a:xfrm flipH="1">
            <a:off x="1655763" y="2736850"/>
            <a:ext cx="503237" cy="323850"/>
          </a:xfrm>
          <a:prstGeom prst="rtTriangle">
            <a:avLst/>
          </a:prstGeom>
          <a:solidFill>
            <a:srgbClr val="C28518"/>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4" name="平行四边形 15"/>
          <p:cNvSpPr>
            <a:spLocks noChangeArrowheads="1"/>
          </p:cNvSpPr>
          <p:nvPr/>
        </p:nvSpPr>
        <p:spPr bwMode="auto">
          <a:xfrm>
            <a:off x="1627692" y="3060700"/>
            <a:ext cx="1727200" cy="1165225"/>
          </a:xfrm>
          <a:custGeom>
            <a:avLst/>
            <a:gdLst>
              <a:gd name="T0" fmla="*/ 0 w 1872208"/>
              <a:gd name="T1" fmla="*/ 0 h 2088232"/>
              <a:gd name="T2" fmla="*/ 1727200 w 1872208"/>
              <a:gd name="T3" fmla="*/ 0 h 2088232"/>
              <a:gd name="T4" fmla="*/ 1245577 w 1872208"/>
              <a:gd name="T5" fmla="*/ 1165225 h 2088232"/>
              <a:gd name="T6" fmla="*/ 0 w 1872208"/>
              <a:gd name="T7" fmla="*/ 1165225 h 2088232"/>
              <a:gd name="T8" fmla="*/ 0 w 1872208"/>
              <a:gd name="T9" fmla="*/ 0 h 2088232"/>
              <a:gd name="T10" fmla="*/ 0 60000 65536"/>
              <a:gd name="T11" fmla="*/ 0 60000 65536"/>
              <a:gd name="T12" fmla="*/ 0 60000 65536"/>
              <a:gd name="T13" fmla="*/ 0 60000 65536"/>
              <a:gd name="T14" fmla="*/ 0 60000 65536"/>
              <a:gd name="T15" fmla="*/ 0 w 1872208"/>
              <a:gd name="T16" fmla="*/ 0 h 2088232"/>
              <a:gd name="T17" fmla="*/ 1872208 w 1872208"/>
              <a:gd name="T18" fmla="*/ 2088232 h 2088232"/>
            </a:gdLst>
            <a:ahLst/>
            <a:cxnLst>
              <a:cxn ang="T10">
                <a:pos x="T0" y="T1"/>
              </a:cxn>
              <a:cxn ang="T11">
                <a:pos x="T2" y="T3"/>
              </a:cxn>
              <a:cxn ang="T12">
                <a:pos x="T4" y="T5"/>
              </a:cxn>
              <a:cxn ang="T13">
                <a:pos x="T6" y="T7"/>
              </a:cxn>
              <a:cxn ang="T14">
                <a:pos x="T8" y="T9"/>
              </a:cxn>
            </a:cxnLst>
            <a:rect l="T15" t="T16" r="T17" b="T18"/>
            <a:pathLst>
              <a:path w="1872208" h="2088232">
                <a:moveTo>
                  <a:pt x="0" y="0"/>
                </a:moveTo>
                <a:lnTo>
                  <a:pt x="1872208" y="0"/>
                </a:lnTo>
                <a:lnTo>
                  <a:pt x="1350150" y="2088232"/>
                </a:lnTo>
                <a:lnTo>
                  <a:pt x="0" y="2088232"/>
                </a:lnTo>
                <a:lnTo>
                  <a:pt x="0" y="0"/>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0" tIns="0" rIns="324000" bIns="0" anchor="ctr"/>
          <a:lstStyle/>
          <a:p>
            <a:endParaRPr lang="zh-CN" altLang="en-US"/>
          </a:p>
        </p:txBody>
      </p:sp>
      <p:sp>
        <p:nvSpPr>
          <p:cNvPr id="12306" name="TextBox 4"/>
          <p:cNvSpPr>
            <a:spLocks noChangeArrowheads="1"/>
          </p:cNvSpPr>
          <p:nvPr/>
        </p:nvSpPr>
        <p:spPr bwMode="auto">
          <a:xfrm>
            <a:off x="1644650" y="3241675"/>
            <a:ext cx="1479550"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1400" b="1" dirty="0" smtClean="0">
                <a:solidFill>
                  <a:schemeClr val="bg1"/>
                </a:solidFill>
                <a:latin typeface="微软雅黑" pitchFamily="34" charset="-122"/>
                <a:ea typeface="微软雅黑" pitchFamily="34" charset="-122"/>
                <a:sym typeface="微软雅黑" pitchFamily="34" charset="-122"/>
              </a:rPr>
              <a:t>文本挖掘技术，</a:t>
            </a:r>
            <a:endParaRPr lang="en-US" altLang="zh-CN" sz="1400" b="1" dirty="0" smtClean="0">
              <a:solidFill>
                <a:schemeClr val="bg1"/>
              </a:solidFill>
              <a:latin typeface="微软雅黑" pitchFamily="34" charset="-122"/>
              <a:ea typeface="微软雅黑" pitchFamily="34" charset="-122"/>
              <a:sym typeface="微软雅黑" pitchFamily="34" charset="-122"/>
            </a:endParaRPr>
          </a:p>
          <a:p>
            <a:pPr algn="ctr">
              <a:lnSpc>
                <a:spcPct val="150000"/>
              </a:lnSpc>
              <a:buFont typeface="Arial" pitchFamily="34" charset="0"/>
              <a:buNone/>
            </a:pPr>
            <a:r>
              <a:rPr lang="zh-CN" altLang="en-US" sz="1400" b="1" dirty="0" smtClean="0">
                <a:solidFill>
                  <a:schemeClr val="bg1"/>
                </a:solidFill>
                <a:latin typeface="微软雅黑" pitchFamily="34" charset="-122"/>
                <a:ea typeface="微软雅黑" pitchFamily="34" charset="-122"/>
                <a:sym typeface="微软雅黑" pitchFamily="34" charset="-122"/>
              </a:rPr>
              <a:t>模型训练与推理</a:t>
            </a:r>
            <a:endParaRPr lang="en-US" sz="1400" b="1" dirty="0">
              <a:solidFill>
                <a:schemeClr val="bg1"/>
              </a:solidFill>
              <a:latin typeface="微软雅黑" pitchFamily="34" charset="-122"/>
              <a:ea typeface="微软雅黑" pitchFamily="34" charset="-122"/>
              <a:sym typeface="微软雅黑" pitchFamily="34" charset="-122"/>
            </a:endParaRPr>
          </a:p>
        </p:txBody>
      </p:sp>
      <p:grpSp>
        <p:nvGrpSpPr>
          <p:cNvPr id="12309" name="组合 22"/>
          <p:cNvGrpSpPr>
            <a:grpSpLocks/>
          </p:cNvGrpSpPr>
          <p:nvPr/>
        </p:nvGrpSpPr>
        <p:grpSpPr bwMode="auto">
          <a:xfrm>
            <a:off x="1550988" y="1157288"/>
            <a:ext cx="658812" cy="658812"/>
            <a:chOff x="0" y="0"/>
            <a:chExt cx="658761" cy="658761"/>
          </a:xfrm>
        </p:grpSpPr>
        <p:sp>
          <p:nvSpPr>
            <p:cNvPr id="12316" name="椭圆 23"/>
            <p:cNvSpPr>
              <a:spLocks noChangeArrowheads="1"/>
            </p:cNvSpPr>
            <p:nvPr/>
          </p:nvSpPr>
          <p:spPr bwMode="auto">
            <a:xfrm>
              <a:off x="0" y="0"/>
              <a:ext cx="658761" cy="658761"/>
            </a:xfrm>
            <a:prstGeom prst="ellipse">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12317" name="矩形 24"/>
            <p:cNvSpPr>
              <a:spLocks noChangeArrowheads="1"/>
            </p:cNvSpPr>
            <p:nvPr/>
          </p:nvSpPr>
          <p:spPr bwMode="auto">
            <a:xfrm>
              <a:off x="48768" y="61794"/>
              <a:ext cx="5613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3200">
                  <a:solidFill>
                    <a:srgbClr val="2D4C79"/>
                  </a:solidFill>
                  <a:latin typeface="Impact" pitchFamily="34" charset="0"/>
                  <a:sym typeface="Impact" pitchFamily="34" charset="0"/>
                </a:rPr>
                <a:t>01</a:t>
              </a:r>
              <a:endParaRPr lang="zh-CN" altLang="en-US" sz="3200">
                <a:solidFill>
                  <a:srgbClr val="2D4C79"/>
                </a:solidFill>
                <a:latin typeface="Calibri" pitchFamily="34" charset="0"/>
                <a:sym typeface="宋体" pitchFamily="2" charset="-122"/>
              </a:endParaRPr>
            </a:p>
          </p:txBody>
        </p:sp>
      </p:grpSp>
      <p:sp>
        <p:nvSpPr>
          <p:cNvPr id="3" name="矩形 2"/>
          <p:cNvSpPr/>
          <p:nvPr/>
        </p:nvSpPr>
        <p:spPr>
          <a:xfrm>
            <a:off x="3611563" y="1116647"/>
            <a:ext cx="6096000" cy="1477328"/>
          </a:xfrm>
          <a:prstGeom prst="rect">
            <a:avLst/>
          </a:prstGeom>
        </p:spPr>
        <p:txBody>
          <a:bodyPr>
            <a:spAutoFit/>
          </a:bodyPr>
          <a:lstStyle/>
          <a:p>
            <a:r>
              <a:rPr lang="zh-CN" altLang="en-US" dirty="0" smtClean="0">
                <a:solidFill>
                  <a:schemeClr val="bg1"/>
                </a:solidFill>
              </a:rPr>
              <a:t>定义</a:t>
            </a:r>
            <a:r>
              <a:rPr lang="zh-CN" altLang="en-US" dirty="0">
                <a:solidFill>
                  <a:schemeClr val="bg1"/>
                </a:solidFill>
              </a:rPr>
              <a:t>了一个类比，以使用</a:t>
            </a:r>
            <a:r>
              <a:rPr lang="en-US" altLang="zh-CN" dirty="0">
                <a:solidFill>
                  <a:schemeClr val="bg1"/>
                </a:solidFill>
              </a:rPr>
              <a:t>DMR</a:t>
            </a:r>
            <a:r>
              <a:rPr lang="zh-CN" altLang="en-US" dirty="0">
                <a:solidFill>
                  <a:schemeClr val="bg1"/>
                </a:solidFill>
              </a:rPr>
              <a:t>模型探索城市功能</a:t>
            </a:r>
            <a:r>
              <a:rPr lang="zh-CN" altLang="en-US" dirty="0" smtClean="0">
                <a:solidFill>
                  <a:schemeClr val="bg1"/>
                </a:solidFill>
              </a:rPr>
              <a:t>。将</a:t>
            </a:r>
            <a:r>
              <a:rPr lang="zh-CN" altLang="en-US" dirty="0">
                <a:solidFill>
                  <a:schemeClr val="bg1"/>
                </a:solidFill>
              </a:rPr>
              <a:t>陆地单位的特定时间的自行车租赁状态作为单词</a:t>
            </a:r>
            <a:r>
              <a:rPr lang="en-US" altLang="zh-CN" dirty="0">
                <a:solidFill>
                  <a:schemeClr val="bg1"/>
                </a:solidFill>
              </a:rPr>
              <a:t>/</a:t>
            </a:r>
            <a:r>
              <a:rPr lang="zh-CN" altLang="en-US" dirty="0">
                <a:solidFill>
                  <a:schemeClr val="bg1"/>
                </a:solidFill>
              </a:rPr>
              <a:t>期限和</a:t>
            </a:r>
            <a:r>
              <a:rPr lang="en-US" altLang="zh-CN" dirty="0">
                <a:solidFill>
                  <a:schemeClr val="bg1"/>
                </a:solidFill>
              </a:rPr>
              <a:t>TAZ</a:t>
            </a:r>
            <a:r>
              <a:rPr lang="zh-CN" altLang="en-US" dirty="0">
                <a:solidFill>
                  <a:schemeClr val="bg1"/>
                </a:solidFill>
              </a:rPr>
              <a:t>的连续十天小时租赁状态系列作为文档。语料库由所有</a:t>
            </a:r>
            <a:r>
              <a:rPr lang="en-US" altLang="zh-CN" dirty="0">
                <a:solidFill>
                  <a:schemeClr val="bg1"/>
                </a:solidFill>
              </a:rPr>
              <a:t>TAZ</a:t>
            </a:r>
            <a:r>
              <a:rPr lang="zh-CN" altLang="en-US" dirty="0">
                <a:solidFill>
                  <a:schemeClr val="bg1"/>
                </a:solidFill>
              </a:rPr>
              <a:t>的此类文档组成。另外，陆地单元内的</a:t>
            </a:r>
            <a:r>
              <a:rPr lang="en-US" altLang="zh-CN" dirty="0">
                <a:solidFill>
                  <a:schemeClr val="bg1"/>
                </a:solidFill>
              </a:rPr>
              <a:t>POI</a:t>
            </a:r>
            <a:r>
              <a:rPr lang="zh-CN" altLang="en-US" dirty="0">
                <a:solidFill>
                  <a:schemeClr val="bg1"/>
                </a:solidFill>
              </a:rPr>
              <a:t>信息被视为元数据。陆地功能矩阵的数据生成过程可以</a:t>
            </a:r>
            <a:r>
              <a:rPr lang="zh-CN" altLang="en-US" dirty="0" smtClean="0">
                <a:solidFill>
                  <a:schemeClr val="bg1"/>
                </a:solidFill>
              </a:rPr>
              <a:t>概括：</a:t>
            </a:r>
            <a:endParaRPr lang="zh-CN" altLang="en-US" dirty="0">
              <a:solidFill>
                <a:schemeClr val="bg1"/>
              </a:solidFill>
            </a:endParaRPr>
          </a:p>
        </p:txBody>
      </p:sp>
      <p:pic>
        <p:nvPicPr>
          <p:cNvPr id="4" name="图片 3"/>
          <p:cNvPicPr>
            <a:picLocks noChangeAspect="1"/>
          </p:cNvPicPr>
          <p:nvPr/>
        </p:nvPicPr>
        <p:blipFill>
          <a:blip r:embed="rId4"/>
          <a:stretch>
            <a:fillRect/>
          </a:stretch>
        </p:blipFill>
        <p:spPr>
          <a:xfrm>
            <a:off x="3774229" y="3068259"/>
            <a:ext cx="7489515" cy="3414161"/>
          </a:xfrm>
          <a:prstGeom prst="rect">
            <a:avLst/>
          </a:prstGeom>
        </p:spPr>
      </p:pic>
    </p:spTree>
    <p:extLst>
      <p:ext uri="{BB962C8B-B14F-4D97-AF65-F5344CB8AC3E}">
        <p14:creationId xmlns:p14="http://schemas.microsoft.com/office/powerpoint/2010/main" val="411146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等腰三角形 7"/>
          <p:cNvSpPr>
            <a:spLocks noChangeArrowheads="1"/>
          </p:cNvSpPr>
          <p:nvPr/>
        </p:nvSpPr>
        <p:spPr bwMode="auto">
          <a:xfrm rot="5400000" flipH="1">
            <a:off x="1859756" y="2623344"/>
            <a:ext cx="327025" cy="268288"/>
          </a:xfrm>
          <a:custGeom>
            <a:avLst/>
            <a:gdLst>
              <a:gd name="T0" fmla="*/ 0 w 328844"/>
              <a:gd name="T1" fmla="*/ 267829 h 268748"/>
              <a:gd name="T2" fmla="*/ 182627 w 328844"/>
              <a:gd name="T3" fmla="*/ 0 h 268748"/>
              <a:gd name="T4" fmla="*/ 325216 w 328844"/>
              <a:gd name="T5" fmla="*/ 267829 h 268748"/>
              <a:gd name="T6" fmla="*/ 0 w 328844"/>
              <a:gd name="T7" fmla="*/ 267829 h 268748"/>
              <a:gd name="T8" fmla="*/ 0 60000 65536"/>
              <a:gd name="T9" fmla="*/ 0 60000 65536"/>
              <a:gd name="T10" fmla="*/ 0 60000 65536"/>
              <a:gd name="T11" fmla="*/ 0 60000 65536"/>
              <a:gd name="T12" fmla="*/ 0 w 328844"/>
              <a:gd name="T13" fmla="*/ 0 h 268748"/>
              <a:gd name="T14" fmla="*/ 328844 w 328844"/>
              <a:gd name="T15" fmla="*/ 268748 h 268748"/>
            </a:gdLst>
            <a:ahLst/>
            <a:cxnLst>
              <a:cxn ang="T8">
                <a:pos x="T0" y="T1"/>
              </a:cxn>
              <a:cxn ang="T9">
                <a:pos x="T2" y="T3"/>
              </a:cxn>
              <a:cxn ang="T10">
                <a:pos x="T4" y="T5"/>
              </a:cxn>
              <a:cxn ang="T11">
                <a:pos x="T6" y="T7"/>
              </a:cxn>
            </a:cxnLst>
            <a:rect l="T12" t="T13" r="T14" b="T15"/>
            <a:pathLst>
              <a:path w="328844" h="268748">
                <a:moveTo>
                  <a:pt x="0" y="268748"/>
                </a:moveTo>
                <a:lnTo>
                  <a:pt x="184664" y="0"/>
                </a:lnTo>
                <a:lnTo>
                  <a:pt x="328844" y="268748"/>
                </a:lnTo>
                <a:lnTo>
                  <a:pt x="0" y="268748"/>
                </a:lnTo>
                <a:close/>
              </a:path>
            </a:pathLst>
          </a:custGeom>
          <a:solidFill>
            <a:srgbClr val="90631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pic>
        <p:nvPicPr>
          <p:cNvPr id="12292" name="图片 10"/>
          <p:cNvPicPr>
            <a:picLocks noChangeAspect="1" noChangeArrowheads="1"/>
          </p:cNvPicPr>
          <p:nvPr/>
        </p:nvPicPr>
        <p:blipFill>
          <a:blip r:embed="rId3">
            <a:extLst>
              <a:ext uri="{28A0092B-C50C-407E-A947-70E740481C1C}">
                <a14:useLocalDpi xmlns:a14="http://schemas.microsoft.com/office/drawing/2010/main" val="0"/>
              </a:ext>
            </a:extLst>
          </a:blip>
          <a:srcRect l="88019" t="22713" r="2956" b="25211"/>
          <a:stretch>
            <a:fillRect/>
          </a:stretch>
        </p:blipFill>
        <p:spPr bwMode="auto">
          <a:xfrm>
            <a:off x="1892300" y="1816100"/>
            <a:ext cx="1047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2293" name="直角三角形 6"/>
          <p:cNvSpPr>
            <a:spLocks noChangeArrowheads="1"/>
          </p:cNvSpPr>
          <p:nvPr/>
        </p:nvSpPr>
        <p:spPr bwMode="auto">
          <a:xfrm flipH="1">
            <a:off x="1655763" y="2736850"/>
            <a:ext cx="503237" cy="323850"/>
          </a:xfrm>
          <a:prstGeom prst="rtTriangle">
            <a:avLst/>
          </a:prstGeom>
          <a:solidFill>
            <a:srgbClr val="C28518"/>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4" name="平行四边形 15"/>
          <p:cNvSpPr>
            <a:spLocks noChangeArrowheads="1"/>
          </p:cNvSpPr>
          <p:nvPr/>
        </p:nvSpPr>
        <p:spPr bwMode="auto">
          <a:xfrm>
            <a:off x="1627692" y="3060700"/>
            <a:ext cx="1727200" cy="1165225"/>
          </a:xfrm>
          <a:custGeom>
            <a:avLst/>
            <a:gdLst>
              <a:gd name="T0" fmla="*/ 0 w 1872208"/>
              <a:gd name="T1" fmla="*/ 0 h 2088232"/>
              <a:gd name="T2" fmla="*/ 1727200 w 1872208"/>
              <a:gd name="T3" fmla="*/ 0 h 2088232"/>
              <a:gd name="T4" fmla="*/ 1245577 w 1872208"/>
              <a:gd name="T5" fmla="*/ 1165225 h 2088232"/>
              <a:gd name="T6" fmla="*/ 0 w 1872208"/>
              <a:gd name="T7" fmla="*/ 1165225 h 2088232"/>
              <a:gd name="T8" fmla="*/ 0 w 1872208"/>
              <a:gd name="T9" fmla="*/ 0 h 2088232"/>
              <a:gd name="T10" fmla="*/ 0 60000 65536"/>
              <a:gd name="T11" fmla="*/ 0 60000 65536"/>
              <a:gd name="T12" fmla="*/ 0 60000 65536"/>
              <a:gd name="T13" fmla="*/ 0 60000 65536"/>
              <a:gd name="T14" fmla="*/ 0 60000 65536"/>
              <a:gd name="T15" fmla="*/ 0 w 1872208"/>
              <a:gd name="T16" fmla="*/ 0 h 2088232"/>
              <a:gd name="T17" fmla="*/ 1872208 w 1872208"/>
              <a:gd name="T18" fmla="*/ 2088232 h 2088232"/>
            </a:gdLst>
            <a:ahLst/>
            <a:cxnLst>
              <a:cxn ang="T10">
                <a:pos x="T0" y="T1"/>
              </a:cxn>
              <a:cxn ang="T11">
                <a:pos x="T2" y="T3"/>
              </a:cxn>
              <a:cxn ang="T12">
                <a:pos x="T4" y="T5"/>
              </a:cxn>
              <a:cxn ang="T13">
                <a:pos x="T6" y="T7"/>
              </a:cxn>
              <a:cxn ang="T14">
                <a:pos x="T8" y="T9"/>
              </a:cxn>
            </a:cxnLst>
            <a:rect l="T15" t="T16" r="T17" b="T18"/>
            <a:pathLst>
              <a:path w="1872208" h="2088232">
                <a:moveTo>
                  <a:pt x="0" y="0"/>
                </a:moveTo>
                <a:lnTo>
                  <a:pt x="1872208" y="0"/>
                </a:lnTo>
                <a:lnTo>
                  <a:pt x="1350150" y="2088232"/>
                </a:lnTo>
                <a:lnTo>
                  <a:pt x="0" y="2088232"/>
                </a:lnTo>
                <a:lnTo>
                  <a:pt x="0" y="0"/>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0" tIns="0" rIns="324000" bIns="0" anchor="ctr"/>
          <a:lstStyle/>
          <a:p>
            <a:endParaRPr lang="zh-CN" altLang="en-US"/>
          </a:p>
        </p:txBody>
      </p:sp>
      <p:sp>
        <p:nvSpPr>
          <p:cNvPr id="12306" name="TextBox 4"/>
          <p:cNvSpPr>
            <a:spLocks noChangeArrowheads="1"/>
          </p:cNvSpPr>
          <p:nvPr/>
        </p:nvSpPr>
        <p:spPr bwMode="auto">
          <a:xfrm>
            <a:off x="1644650" y="3241675"/>
            <a:ext cx="1479550"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1400" b="1" dirty="0" smtClean="0">
                <a:solidFill>
                  <a:schemeClr val="bg1"/>
                </a:solidFill>
                <a:latin typeface="微软雅黑" pitchFamily="34" charset="-122"/>
                <a:ea typeface="微软雅黑" pitchFamily="34" charset="-122"/>
                <a:sym typeface="微软雅黑" pitchFamily="34" charset="-122"/>
              </a:rPr>
              <a:t>文本挖掘技术，</a:t>
            </a:r>
            <a:endParaRPr lang="en-US" altLang="zh-CN" sz="1400" b="1" dirty="0">
              <a:solidFill>
                <a:schemeClr val="bg1"/>
              </a:solidFill>
              <a:latin typeface="微软雅黑" pitchFamily="34" charset="-122"/>
              <a:ea typeface="微软雅黑" pitchFamily="34" charset="-122"/>
              <a:sym typeface="微软雅黑" pitchFamily="34" charset="-122"/>
            </a:endParaRPr>
          </a:p>
          <a:p>
            <a:pPr algn="ctr">
              <a:lnSpc>
                <a:spcPct val="150000"/>
              </a:lnSpc>
              <a:buFont typeface="Arial" pitchFamily="34" charset="0"/>
              <a:buNone/>
            </a:pPr>
            <a:r>
              <a:rPr lang="zh-CN" altLang="en-US" sz="1400" b="1" dirty="0" smtClean="0">
                <a:solidFill>
                  <a:schemeClr val="bg1"/>
                </a:solidFill>
                <a:latin typeface="微软雅黑" pitchFamily="34" charset="-122"/>
                <a:ea typeface="微软雅黑" pitchFamily="34" charset="-122"/>
                <a:sym typeface="微软雅黑" pitchFamily="34" charset="-122"/>
              </a:rPr>
              <a:t>语义标注</a:t>
            </a:r>
            <a:endParaRPr lang="en-US" sz="1400" b="1" dirty="0">
              <a:solidFill>
                <a:schemeClr val="bg1"/>
              </a:solidFill>
              <a:latin typeface="微软雅黑" pitchFamily="34" charset="-122"/>
              <a:ea typeface="微软雅黑" pitchFamily="34" charset="-122"/>
              <a:sym typeface="微软雅黑" pitchFamily="34" charset="-122"/>
            </a:endParaRPr>
          </a:p>
        </p:txBody>
      </p:sp>
      <p:grpSp>
        <p:nvGrpSpPr>
          <p:cNvPr id="12309" name="组合 22"/>
          <p:cNvGrpSpPr>
            <a:grpSpLocks/>
          </p:cNvGrpSpPr>
          <p:nvPr/>
        </p:nvGrpSpPr>
        <p:grpSpPr bwMode="auto">
          <a:xfrm>
            <a:off x="1550988" y="1157288"/>
            <a:ext cx="658812" cy="658812"/>
            <a:chOff x="0" y="0"/>
            <a:chExt cx="658761" cy="658761"/>
          </a:xfrm>
        </p:grpSpPr>
        <p:sp>
          <p:nvSpPr>
            <p:cNvPr id="12316" name="椭圆 23"/>
            <p:cNvSpPr>
              <a:spLocks noChangeArrowheads="1"/>
            </p:cNvSpPr>
            <p:nvPr/>
          </p:nvSpPr>
          <p:spPr bwMode="auto">
            <a:xfrm>
              <a:off x="0" y="0"/>
              <a:ext cx="658761" cy="658761"/>
            </a:xfrm>
            <a:prstGeom prst="ellipse">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12317" name="矩形 24"/>
            <p:cNvSpPr>
              <a:spLocks noChangeArrowheads="1"/>
            </p:cNvSpPr>
            <p:nvPr/>
          </p:nvSpPr>
          <p:spPr bwMode="auto">
            <a:xfrm>
              <a:off x="48768" y="61794"/>
              <a:ext cx="5613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3200">
                  <a:solidFill>
                    <a:srgbClr val="2D4C79"/>
                  </a:solidFill>
                  <a:latin typeface="Impact" pitchFamily="34" charset="0"/>
                  <a:sym typeface="Impact" pitchFamily="34" charset="0"/>
                </a:rPr>
                <a:t>01</a:t>
              </a:r>
              <a:endParaRPr lang="zh-CN" altLang="en-US" sz="3200">
                <a:solidFill>
                  <a:srgbClr val="2D4C79"/>
                </a:solidFill>
                <a:latin typeface="Calibri" pitchFamily="34" charset="0"/>
                <a:sym typeface="宋体" pitchFamily="2" charset="-122"/>
              </a:endParaRPr>
            </a:p>
          </p:txBody>
        </p:sp>
      </p:grpSp>
      <p:sp>
        <p:nvSpPr>
          <p:cNvPr id="3" name="矩形 2"/>
          <p:cNvSpPr/>
          <p:nvPr/>
        </p:nvSpPr>
        <p:spPr>
          <a:xfrm>
            <a:off x="3760788" y="1302028"/>
            <a:ext cx="1107996" cy="369332"/>
          </a:xfrm>
          <a:prstGeom prst="rect">
            <a:avLst/>
          </a:prstGeom>
        </p:spPr>
        <p:txBody>
          <a:bodyPr wrap="none">
            <a:spAutoFit/>
          </a:bodyPr>
          <a:lstStyle/>
          <a:p>
            <a:pPr algn="just"/>
            <a:r>
              <a:rPr lang="zh-CN" altLang="en-US" dirty="0">
                <a:solidFill>
                  <a:schemeClr val="bg1"/>
                </a:solidFill>
              </a:rPr>
              <a:t>区域聚合</a:t>
            </a:r>
          </a:p>
        </p:txBody>
      </p:sp>
      <p:sp>
        <p:nvSpPr>
          <p:cNvPr id="4" name="矩形 3"/>
          <p:cNvSpPr/>
          <p:nvPr/>
        </p:nvSpPr>
        <p:spPr>
          <a:xfrm>
            <a:off x="3619500" y="1951672"/>
            <a:ext cx="6096000" cy="1477328"/>
          </a:xfrm>
          <a:prstGeom prst="rect">
            <a:avLst/>
          </a:prstGeom>
        </p:spPr>
        <p:txBody>
          <a:bodyPr>
            <a:spAutoFit/>
          </a:bodyPr>
          <a:lstStyle/>
          <a:p>
            <a:r>
              <a:rPr lang="zh-CN" altLang="en-US" dirty="0">
                <a:solidFill>
                  <a:schemeClr val="bg1"/>
                </a:solidFill>
              </a:rPr>
              <a:t>使用聚类验证索引来衡量在聚类分析中找到的结构是否足够以及对象的适当聚类程度。间的当前指数，轮廓</a:t>
            </a:r>
            <a:r>
              <a:rPr lang="zh-CN" altLang="en-US" dirty="0" smtClean="0">
                <a:solidFill>
                  <a:schemeClr val="bg1"/>
                </a:solidFill>
              </a:rPr>
              <a:t>标准是</a:t>
            </a:r>
            <a:r>
              <a:rPr lang="zh-CN" altLang="en-US" dirty="0">
                <a:solidFill>
                  <a:schemeClr val="bg1"/>
                </a:solidFill>
              </a:rPr>
              <a:t>用于确定簇号的适当的值的最广泛使用的索引。轮廓值的范围在</a:t>
            </a:r>
            <a:r>
              <a:rPr lang="en-US" altLang="zh-CN" dirty="0">
                <a:solidFill>
                  <a:schemeClr val="bg1"/>
                </a:solidFill>
              </a:rPr>
              <a:t>0</a:t>
            </a:r>
            <a:r>
              <a:rPr lang="zh-CN" altLang="en-US" dirty="0">
                <a:solidFill>
                  <a:schemeClr val="bg1"/>
                </a:solidFill>
              </a:rPr>
              <a:t>和</a:t>
            </a:r>
            <a:r>
              <a:rPr lang="en-US" altLang="zh-CN" dirty="0">
                <a:solidFill>
                  <a:schemeClr val="bg1"/>
                </a:solidFill>
              </a:rPr>
              <a:t>1</a:t>
            </a:r>
            <a:r>
              <a:rPr lang="zh-CN" altLang="en-US" dirty="0">
                <a:solidFill>
                  <a:schemeClr val="bg1"/>
                </a:solidFill>
              </a:rPr>
              <a:t>之间。高值（接近</a:t>
            </a:r>
            <a:r>
              <a:rPr lang="en-US" altLang="zh-CN" dirty="0">
                <a:solidFill>
                  <a:schemeClr val="bg1"/>
                </a:solidFill>
              </a:rPr>
              <a:t>1</a:t>
            </a:r>
            <a:r>
              <a:rPr lang="zh-CN" altLang="en-US" dirty="0">
                <a:solidFill>
                  <a:schemeClr val="bg1"/>
                </a:solidFill>
              </a:rPr>
              <a:t>）表示对象被适当地聚类并且与其他聚类高度唯一</a:t>
            </a:r>
            <a:r>
              <a:rPr lang="zh-CN" altLang="en-US" dirty="0">
                <a:solidFill>
                  <a:srgbClr val="222222"/>
                </a:solidFill>
              </a:rPr>
              <a:t>。</a:t>
            </a:r>
            <a:endParaRPr lang="zh-CN" altLang="en-US" dirty="0"/>
          </a:p>
        </p:txBody>
      </p:sp>
    </p:spTree>
    <p:extLst>
      <p:ext uri="{BB962C8B-B14F-4D97-AF65-F5344CB8AC3E}">
        <p14:creationId xmlns:p14="http://schemas.microsoft.com/office/powerpoint/2010/main" val="396544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等腰三角形 7"/>
          <p:cNvSpPr>
            <a:spLocks noChangeArrowheads="1"/>
          </p:cNvSpPr>
          <p:nvPr/>
        </p:nvSpPr>
        <p:spPr bwMode="auto">
          <a:xfrm rot="5400000" flipH="1">
            <a:off x="1859756" y="2623344"/>
            <a:ext cx="327025" cy="268288"/>
          </a:xfrm>
          <a:custGeom>
            <a:avLst/>
            <a:gdLst>
              <a:gd name="T0" fmla="*/ 0 w 328844"/>
              <a:gd name="T1" fmla="*/ 267829 h 268748"/>
              <a:gd name="T2" fmla="*/ 182627 w 328844"/>
              <a:gd name="T3" fmla="*/ 0 h 268748"/>
              <a:gd name="T4" fmla="*/ 325216 w 328844"/>
              <a:gd name="T5" fmla="*/ 267829 h 268748"/>
              <a:gd name="T6" fmla="*/ 0 w 328844"/>
              <a:gd name="T7" fmla="*/ 267829 h 268748"/>
              <a:gd name="T8" fmla="*/ 0 60000 65536"/>
              <a:gd name="T9" fmla="*/ 0 60000 65536"/>
              <a:gd name="T10" fmla="*/ 0 60000 65536"/>
              <a:gd name="T11" fmla="*/ 0 60000 65536"/>
              <a:gd name="T12" fmla="*/ 0 w 328844"/>
              <a:gd name="T13" fmla="*/ 0 h 268748"/>
              <a:gd name="T14" fmla="*/ 328844 w 328844"/>
              <a:gd name="T15" fmla="*/ 268748 h 268748"/>
            </a:gdLst>
            <a:ahLst/>
            <a:cxnLst>
              <a:cxn ang="T8">
                <a:pos x="T0" y="T1"/>
              </a:cxn>
              <a:cxn ang="T9">
                <a:pos x="T2" y="T3"/>
              </a:cxn>
              <a:cxn ang="T10">
                <a:pos x="T4" y="T5"/>
              </a:cxn>
              <a:cxn ang="T11">
                <a:pos x="T6" y="T7"/>
              </a:cxn>
            </a:cxnLst>
            <a:rect l="T12" t="T13" r="T14" b="T15"/>
            <a:pathLst>
              <a:path w="328844" h="268748">
                <a:moveTo>
                  <a:pt x="0" y="268748"/>
                </a:moveTo>
                <a:lnTo>
                  <a:pt x="184664" y="0"/>
                </a:lnTo>
                <a:lnTo>
                  <a:pt x="328844" y="268748"/>
                </a:lnTo>
                <a:lnTo>
                  <a:pt x="0" y="268748"/>
                </a:lnTo>
                <a:close/>
              </a:path>
            </a:pathLst>
          </a:custGeom>
          <a:solidFill>
            <a:srgbClr val="90631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pic>
        <p:nvPicPr>
          <p:cNvPr id="12292" name="图片 10"/>
          <p:cNvPicPr>
            <a:picLocks noChangeAspect="1" noChangeArrowheads="1"/>
          </p:cNvPicPr>
          <p:nvPr/>
        </p:nvPicPr>
        <p:blipFill>
          <a:blip r:embed="rId3">
            <a:extLst>
              <a:ext uri="{28A0092B-C50C-407E-A947-70E740481C1C}">
                <a14:useLocalDpi xmlns:a14="http://schemas.microsoft.com/office/drawing/2010/main" val="0"/>
              </a:ext>
            </a:extLst>
          </a:blip>
          <a:srcRect l="88019" t="22713" r="2956" b="25211"/>
          <a:stretch>
            <a:fillRect/>
          </a:stretch>
        </p:blipFill>
        <p:spPr bwMode="auto">
          <a:xfrm>
            <a:off x="1892300" y="1816100"/>
            <a:ext cx="1047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2293" name="直角三角形 6"/>
          <p:cNvSpPr>
            <a:spLocks noChangeArrowheads="1"/>
          </p:cNvSpPr>
          <p:nvPr/>
        </p:nvSpPr>
        <p:spPr bwMode="auto">
          <a:xfrm flipH="1">
            <a:off x="1655763" y="2736850"/>
            <a:ext cx="503237" cy="323850"/>
          </a:xfrm>
          <a:prstGeom prst="rtTriangle">
            <a:avLst/>
          </a:prstGeom>
          <a:solidFill>
            <a:srgbClr val="C28518"/>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4" name="平行四边形 15"/>
          <p:cNvSpPr>
            <a:spLocks noChangeArrowheads="1"/>
          </p:cNvSpPr>
          <p:nvPr/>
        </p:nvSpPr>
        <p:spPr bwMode="auto">
          <a:xfrm>
            <a:off x="1627692" y="3060700"/>
            <a:ext cx="1727200" cy="1165225"/>
          </a:xfrm>
          <a:custGeom>
            <a:avLst/>
            <a:gdLst>
              <a:gd name="T0" fmla="*/ 0 w 1872208"/>
              <a:gd name="T1" fmla="*/ 0 h 2088232"/>
              <a:gd name="T2" fmla="*/ 1727200 w 1872208"/>
              <a:gd name="T3" fmla="*/ 0 h 2088232"/>
              <a:gd name="T4" fmla="*/ 1245577 w 1872208"/>
              <a:gd name="T5" fmla="*/ 1165225 h 2088232"/>
              <a:gd name="T6" fmla="*/ 0 w 1872208"/>
              <a:gd name="T7" fmla="*/ 1165225 h 2088232"/>
              <a:gd name="T8" fmla="*/ 0 w 1872208"/>
              <a:gd name="T9" fmla="*/ 0 h 2088232"/>
              <a:gd name="T10" fmla="*/ 0 60000 65536"/>
              <a:gd name="T11" fmla="*/ 0 60000 65536"/>
              <a:gd name="T12" fmla="*/ 0 60000 65536"/>
              <a:gd name="T13" fmla="*/ 0 60000 65536"/>
              <a:gd name="T14" fmla="*/ 0 60000 65536"/>
              <a:gd name="T15" fmla="*/ 0 w 1872208"/>
              <a:gd name="T16" fmla="*/ 0 h 2088232"/>
              <a:gd name="T17" fmla="*/ 1872208 w 1872208"/>
              <a:gd name="T18" fmla="*/ 2088232 h 2088232"/>
            </a:gdLst>
            <a:ahLst/>
            <a:cxnLst>
              <a:cxn ang="T10">
                <a:pos x="T0" y="T1"/>
              </a:cxn>
              <a:cxn ang="T11">
                <a:pos x="T2" y="T3"/>
              </a:cxn>
              <a:cxn ang="T12">
                <a:pos x="T4" y="T5"/>
              </a:cxn>
              <a:cxn ang="T13">
                <a:pos x="T6" y="T7"/>
              </a:cxn>
              <a:cxn ang="T14">
                <a:pos x="T8" y="T9"/>
              </a:cxn>
            </a:cxnLst>
            <a:rect l="T15" t="T16" r="T17" b="T18"/>
            <a:pathLst>
              <a:path w="1872208" h="2088232">
                <a:moveTo>
                  <a:pt x="0" y="0"/>
                </a:moveTo>
                <a:lnTo>
                  <a:pt x="1872208" y="0"/>
                </a:lnTo>
                <a:lnTo>
                  <a:pt x="1350150" y="2088232"/>
                </a:lnTo>
                <a:lnTo>
                  <a:pt x="0" y="2088232"/>
                </a:lnTo>
                <a:lnTo>
                  <a:pt x="0" y="0"/>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0" tIns="0" rIns="324000" bIns="0" anchor="ctr"/>
          <a:lstStyle/>
          <a:p>
            <a:endParaRPr lang="zh-CN" altLang="en-US"/>
          </a:p>
        </p:txBody>
      </p:sp>
      <p:sp>
        <p:nvSpPr>
          <p:cNvPr id="12306" name="TextBox 4"/>
          <p:cNvSpPr>
            <a:spLocks noChangeArrowheads="1"/>
          </p:cNvSpPr>
          <p:nvPr/>
        </p:nvSpPr>
        <p:spPr bwMode="auto">
          <a:xfrm>
            <a:off x="1644650" y="3241675"/>
            <a:ext cx="1479550"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pPr>
            <a:r>
              <a:rPr lang="zh-CN" altLang="en-US" sz="1400" b="1" dirty="0" smtClean="0">
                <a:solidFill>
                  <a:schemeClr val="bg1"/>
                </a:solidFill>
                <a:latin typeface="微软雅黑" pitchFamily="34" charset="-122"/>
                <a:ea typeface="微软雅黑" pitchFamily="34" charset="-122"/>
                <a:sym typeface="微软雅黑" pitchFamily="34" charset="-122"/>
              </a:rPr>
              <a:t>文本挖掘技术，词云</a:t>
            </a:r>
            <a:r>
              <a:rPr lang="en-US" altLang="zh-CN" sz="1400" dirty="0" smtClean="0">
                <a:solidFill>
                  <a:schemeClr val="bg1"/>
                </a:solidFill>
              </a:rPr>
              <a:t>TF-IDF</a:t>
            </a:r>
            <a:endParaRPr lang="en-US" altLang="zh-CN" sz="1400" dirty="0">
              <a:solidFill>
                <a:schemeClr val="bg1"/>
              </a:solidFill>
            </a:endParaRPr>
          </a:p>
        </p:txBody>
      </p:sp>
      <p:grpSp>
        <p:nvGrpSpPr>
          <p:cNvPr id="12309" name="组合 22"/>
          <p:cNvGrpSpPr>
            <a:grpSpLocks/>
          </p:cNvGrpSpPr>
          <p:nvPr/>
        </p:nvGrpSpPr>
        <p:grpSpPr bwMode="auto">
          <a:xfrm>
            <a:off x="1550988" y="1157288"/>
            <a:ext cx="658812" cy="658812"/>
            <a:chOff x="0" y="0"/>
            <a:chExt cx="658761" cy="658761"/>
          </a:xfrm>
        </p:grpSpPr>
        <p:sp>
          <p:nvSpPr>
            <p:cNvPr id="12316" name="椭圆 23"/>
            <p:cNvSpPr>
              <a:spLocks noChangeArrowheads="1"/>
            </p:cNvSpPr>
            <p:nvPr/>
          </p:nvSpPr>
          <p:spPr bwMode="auto">
            <a:xfrm>
              <a:off x="0" y="0"/>
              <a:ext cx="658761" cy="658761"/>
            </a:xfrm>
            <a:prstGeom prst="ellipse">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12317" name="矩形 24"/>
            <p:cNvSpPr>
              <a:spLocks noChangeArrowheads="1"/>
            </p:cNvSpPr>
            <p:nvPr/>
          </p:nvSpPr>
          <p:spPr bwMode="auto">
            <a:xfrm>
              <a:off x="48768" y="61794"/>
              <a:ext cx="5613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3200">
                  <a:solidFill>
                    <a:srgbClr val="2D4C79"/>
                  </a:solidFill>
                  <a:latin typeface="Impact" pitchFamily="34" charset="0"/>
                  <a:sym typeface="Impact" pitchFamily="34" charset="0"/>
                </a:rPr>
                <a:t>01</a:t>
              </a:r>
              <a:endParaRPr lang="zh-CN" altLang="en-US" sz="3200">
                <a:solidFill>
                  <a:srgbClr val="2D4C79"/>
                </a:solidFill>
                <a:latin typeface="Calibri" pitchFamily="34" charset="0"/>
                <a:sym typeface="宋体" pitchFamily="2" charset="-122"/>
              </a:endParaRPr>
            </a:p>
          </p:txBody>
        </p:sp>
      </p:grpSp>
      <p:sp>
        <p:nvSpPr>
          <p:cNvPr id="3" name="矩形 2"/>
          <p:cNvSpPr/>
          <p:nvPr/>
        </p:nvSpPr>
        <p:spPr>
          <a:xfrm>
            <a:off x="3991621" y="1302028"/>
            <a:ext cx="646331" cy="369332"/>
          </a:xfrm>
          <a:prstGeom prst="rect">
            <a:avLst/>
          </a:prstGeom>
        </p:spPr>
        <p:txBody>
          <a:bodyPr wrap="none">
            <a:spAutoFit/>
          </a:bodyPr>
          <a:lstStyle/>
          <a:p>
            <a:pPr algn="just"/>
            <a:r>
              <a:rPr lang="zh-CN" altLang="en-US" dirty="0" smtClean="0">
                <a:solidFill>
                  <a:schemeClr val="bg1"/>
                </a:solidFill>
              </a:rPr>
              <a:t>词云</a:t>
            </a:r>
            <a:endParaRPr lang="zh-CN" altLang="en-US" dirty="0">
              <a:solidFill>
                <a:schemeClr val="bg1"/>
              </a:solidFill>
            </a:endParaRPr>
          </a:p>
        </p:txBody>
      </p:sp>
      <p:sp>
        <p:nvSpPr>
          <p:cNvPr id="4" name="矩形 3"/>
          <p:cNvSpPr/>
          <p:nvPr/>
        </p:nvSpPr>
        <p:spPr>
          <a:xfrm>
            <a:off x="3760788" y="1997839"/>
            <a:ext cx="6491576" cy="2585323"/>
          </a:xfrm>
          <a:prstGeom prst="rect">
            <a:avLst/>
          </a:prstGeom>
        </p:spPr>
        <p:txBody>
          <a:bodyPr wrap="square">
            <a:spAutoFit/>
          </a:bodyPr>
          <a:lstStyle/>
          <a:p>
            <a:r>
              <a:rPr lang="zh-CN" altLang="en-US" dirty="0">
                <a:solidFill>
                  <a:schemeClr val="bg1"/>
                </a:solidFill>
              </a:rPr>
              <a:t>从</a:t>
            </a:r>
            <a:r>
              <a:rPr lang="en-US" altLang="zh-CN" dirty="0">
                <a:solidFill>
                  <a:schemeClr val="bg1"/>
                </a:solidFill>
              </a:rPr>
              <a:t>POI</a:t>
            </a:r>
            <a:r>
              <a:rPr lang="zh-CN" altLang="en-US" dirty="0">
                <a:solidFill>
                  <a:schemeClr val="bg1"/>
                </a:solidFill>
              </a:rPr>
              <a:t>类别信息中提取和分解土地功能标签</a:t>
            </a:r>
            <a:r>
              <a:rPr lang="zh-CN" altLang="en-US" dirty="0" smtClean="0">
                <a:solidFill>
                  <a:schemeClr val="bg1"/>
                </a:solidFill>
              </a:rPr>
              <a:t>。论文引入</a:t>
            </a:r>
            <a:r>
              <a:rPr lang="zh-CN" altLang="en-US" dirty="0">
                <a:solidFill>
                  <a:schemeClr val="bg1"/>
                </a:solidFill>
              </a:rPr>
              <a:t>了一系列过滤器来删除特殊字符（即“</a:t>
            </a:r>
            <a:r>
              <a:rPr lang="en-US" altLang="zh-CN" dirty="0">
                <a:solidFill>
                  <a:schemeClr val="bg1"/>
                </a:solidFill>
              </a:rPr>
              <a:t>/”</a:t>
            </a:r>
            <a:r>
              <a:rPr lang="zh-CN" altLang="en-US" dirty="0">
                <a:solidFill>
                  <a:schemeClr val="bg1"/>
                </a:solidFill>
              </a:rPr>
              <a:t>和“＆”）和停用词。停用词不仅包括用于常见文本挖掘任务的传统停用词（即“</a:t>
            </a:r>
            <a:r>
              <a:rPr lang="en-US" altLang="zh-CN" dirty="0">
                <a:solidFill>
                  <a:schemeClr val="bg1"/>
                </a:solidFill>
              </a:rPr>
              <a:t>it”</a:t>
            </a:r>
            <a:r>
              <a:rPr lang="zh-CN" altLang="en-US" dirty="0">
                <a:solidFill>
                  <a:schemeClr val="bg1"/>
                </a:solidFill>
              </a:rPr>
              <a:t>，“</a:t>
            </a:r>
            <a:r>
              <a:rPr lang="en-US" altLang="zh-CN" dirty="0">
                <a:solidFill>
                  <a:schemeClr val="bg1"/>
                </a:solidFill>
              </a:rPr>
              <a:t>and”</a:t>
            </a:r>
            <a:r>
              <a:rPr lang="zh-CN" altLang="en-US" dirty="0">
                <a:solidFill>
                  <a:schemeClr val="bg1"/>
                </a:solidFill>
              </a:rPr>
              <a:t>和“</a:t>
            </a:r>
            <a:r>
              <a:rPr lang="en-US" altLang="zh-CN" dirty="0">
                <a:solidFill>
                  <a:schemeClr val="bg1"/>
                </a:solidFill>
              </a:rPr>
              <a:t>a”</a:t>
            </a:r>
            <a:r>
              <a:rPr lang="zh-CN" altLang="en-US" dirty="0">
                <a:solidFill>
                  <a:schemeClr val="bg1"/>
                </a:solidFill>
              </a:rPr>
              <a:t>），还包括一些高频空间参考词（即“相关”，“建筑物”和“地方”）。然后，我们计算每个项的频率 </a:t>
            </a:r>
            <a:r>
              <a:rPr lang="en-US" altLang="zh-CN" dirty="0">
                <a:solidFill>
                  <a:schemeClr val="bg1"/>
                </a:solidFill>
              </a:rPr>
              <a:t>- </a:t>
            </a:r>
            <a:r>
              <a:rPr lang="zh-CN" altLang="en-US" dirty="0">
                <a:solidFill>
                  <a:schemeClr val="bg1"/>
                </a:solidFill>
              </a:rPr>
              <a:t>逆文档频率（</a:t>
            </a:r>
            <a:r>
              <a:rPr lang="en-US" altLang="zh-CN" dirty="0">
                <a:solidFill>
                  <a:schemeClr val="bg1"/>
                </a:solidFill>
              </a:rPr>
              <a:t>TF-IDF</a:t>
            </a:r>
            <a:r>
              <a:rPr lang="zh-CN" altLang="en-US" dirty="0">
                <a:solidFill>
                  <a:schemeClr val="bg1"/>
                </a:solidFill>
              </a:rPr>
              <a:t>）值作为字体大小，如</a:t>
            </a:r>
            <a:r>
              <a:rPr lang="zh-CN" altLang="en-US" dirty="0" smtClean="0">
                <a:solidFill>
                  <a:schemeClr val="bg1"/>
                </a:solidFill>
              </a:rPr>
              <a:t>等式所</a:t>
            </a:r>
            <a:r>
              <a:rPr lang="zh-CN" altLang="en-US" dirty="0">
                <a:solidFill>
                  <a:schemeClr val="bg1"/>
                </a:solidFill>
              </a:rPr>
              <a:t>示。术语频率（</a:t>
            </a:r>
            <a:r>
              <a:rPr lang="en-US" altLang="zh-CN" dirty="0">
                <a:solidFill>
                  <a:schemeClr val="bg1"/>
                </a:solidFill>
              </a:rPr>
              <a:t>TF</a:t>
            </a:r>
            <a:r>
              <a:rPr lang="zh-CN" altLang="en-US" dirty="0">
                <a:solidFill>
                  <a:schemeClr val="bg1"/>
                </a:solidFill>
              </a:rPr>
              <a:t>）计算集群</a:t>
            </a:r>
            <a:r>
              <a:rPr lang="en-US" altLang="zh-CN" i="1" dirty="0" err="1">
                <a:solidFill>
                  <a:schemeClr val="bg1"/>
                </a:solidFill>
              </a:rPr>
              <a:t>i</a:t>
            </a:r>
            <a:r>
              <a:rPr lang="zh-CN" altLang="en-US" dirty="0">
                <a:solidFill>
                  <a:schemeClr val="bg1"/>
                </a:solidFill>
              </a:rPr>
              <a:t>的标签集合中的类别</a:t>
            </a:r>
            <a:r>
              <a:rPr lang="en-US" altLang="zh-CN" dirty="0">
                <a:solidFill>
                  <a:schemeClr val="bg1"/>
                </a:solidFill>
              </a:rPr>
              <a:t>t</a:t>
            </a:r>
            <a:r>
              <a:rPr lang="zh-CN" altLang="en-US" dirty="0">
                <a:solidFill>
                  <a:schemeClr val="bg1"/>
                </a:solidFill>
              </a:rPr>
              <a:t>的频率。逆文档频率（</a:t>
            </a:r>
            <a:r>
              <a:rPr lang="en-US" altLang="zh-CN" dirty="0">
                <a:solidFill>
                  <a:schemeClr val="bg1"/>
                </a:solidFill>
              </a:rPr>
              <a:t>IDF</a:t>
            </a:r>
            <a:r>
              <a:rPr lang="zh-CN" altLang="en-US" dirty="0">
                <a:solidFill>
                  <a:schemeClr val="bg1"/>
                </a:solidFill>
              </a:rPr>
              <a:t>）是术语</a:t>
            </a:r>
            <a:r>
              <a:rPr lang="en-US" altLang="zh-CN" i="1" dirty="0">
                <a:solidFill>
                  <a:schemeClr val="bg1"/>
                </a:solidFill>
              </a:rPr>
              <a:t>t</a:t>
            </a:r>
            <a:r>
              <a:rPr lang="zh-CN" altLang="en-US" dirty="0">
                <a:solidFill>
                  <a:schemeClr val="bg1"/>
                </a:solidFill>
              </a:rPr>
              <a:t>将在给定文档</a:t>
            </a:r>
            <a:r>
              <a:rPr lang="en-US" altLang="zh-CN" i="1" dirty="0">
                <a:solidFill>
                  <a:schemeClr val="bg1"/>
                </a:solidFill>
              </a:rPr>
              <a:t>d</a:t>
            </a:r>
            <a:r>
              <a:rPr lang="zh-CN" altLang="en-US" i="1" dirty="0">
                <a:solidFill>
                  <a:schemeClr val="bg1"/>
                </a:solidFill>
              </a:rPr>
              <a:t>中</a:t>
            </a:r>
            <a:r>
              <a:rPr lang="zh-CN" altLang="en-US" dirty="0">
                <a:solidFill>
                  <a:schemeClr val="bg1"/>
                </a:solidFill>
              </a:rPr>
              <a:t>出现的概率在语料库中并且可以</a:t>
            </a:r>
            <a:r>
              <a:rPr lang="zh-CN" altLang="en-US" dirty="0" smtClean="0">
                <a:solidFill>
                  <a:schemeClr val="bg1"/>
                </a:solidFill>
              </a:rPr>
              <a:t>如下一个等式计算</a:t>
            </a:r>
            <a:r>
              <a:rPr lang="zh-CN" altLang="en-US" dirty="0">
                <a:solidFill>
                  <a:schemeClr val="bg1"/>
                </a:solidFill>
              </a:rPr>
              <a:t>。</a:t>
            </a:r>
            <a:r>
              <a:rPr lang="en-US" altLang="zh-CN" dirty="0">
                <a:solidFill>
                  <a:schemeClr val="bg1"/>
                </a:solidFill>
              </a:rPr>
              <a:t>N</a:t>
            </a:r>
            <a:r>
              <a:rPr lang="zh-CN" altLang="en-US" dirty="0">
                <a:solidFill>
                  <a:schemeClr val="bg1"/>
                </a:solidFill>
              </a:rPr>
              <a:t>是语料库的总文件。</a:t>
            </a:r>
          </a:p>
        </p:txBody>
      </p:sp>
      <p:pic>
        <p:nvPicPr>
          <p:cNvPr id="2" name="图片 1"/>
          <p:cNvPicPr>
            <a:picLocks noChangeAspect="1"/>
          </p:cNvPicPr>
          <p:nvPr/>
        </p:nvPicPr>
        <p:blipFill>
          <a:blip r:embed="rId4"/>
          <a:stretch>
            <a:fillRect/>
          </a:stretch>
        </p:blipFill>
        <p:spPr>
          <a:xfrm>
            <a:off x="3991621" y="4888859"/>
            <a:ext cx="4769716" cy="1475317"/>
          </a:xfrm>
          <a:prstGeom prst="rect">
            <a:avLst/>
          </a:prstGeom>
        </p:spPr>
      </p:pic>
    </p:spTree>
    <p:extLst>
      <p:ext uri="{BB962C8B-B14F-4D97-AF65-F5344CB8AC3E}">
        <p14:creationId xmlns:p14="http://schemas.microsoft.com/office/powerpoint/2010/main" val="338414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文本框 7"/>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r>
              <a:rPr lang="en-US" altLang="zh-CN" sz="28700">
                <a:solidFill>
                  <a:srgbClr val="E39A1D"/>
                </a:solidFill>
                <a:latin typeface="Impact" pitchFamily="34" charset="0"/>
                <a:sym typeface="Impact" pitchFamily="34" charset="0"/>
              </a:rPr>
              <a:t>4</a:t>
            </a:r>
            <a:endParaRPr lang="zh-CN" altLang="en-US" sz="28700">
              <a:solidFill>
                <a:srgbClr val="E39A1D"/>
              </a:solidFill>
              <a:latin typeface="Impact" pitchFamily="34" charset="0"/>
              <a:sym typeface="Impact" pitchFamily="34" charset="0"/>
            </a:endParaRPr>
          </a:p>
        </p:txBody>
      </p:sp>
      <p:sp>
        <p:nvSpPr>
          <p:cNvPr id="15364" name="文本框 9"/>
          <p:cNvSpPr>
            <a:spLocks noChangeArrowheads="1"/>
          </p:cNvSpPr>
          <p:nvPr/>
        </p:nvSpPr>
        <p:spPr bwMode="auto">
          <a:xfrm>
            <a:off x="5940425" y="3041650"/>
            <a:ext cx="2054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3600">
                <a:solidFill>
                  <a:srgbClr val="BDA16D"/>
                </a:solidFill>
                <a:latin typeface="Impact" pitchFamily="34" charset="0"/>
                <a:ea typeface="华文隶书" pitchFamily="2" charset="-122"/>
                <a:sym typeface="Microsoft New Tai Lue" pitchFamily="34" charset="0"/>
              </a:rPr>
              <a:t>Chapter</a:t>
            </a:r>
            <a:endParaRPr lang="zh-CN" altLang="en-US" sz="3600">
              <a:solidFill>
                <a:srgbClr val="BDA16D"/>
              </a:solidFill>
              <a:latin typeface="Impact" pitchFamily="34" charset="0"/>
              <a:ea typeface="华文隶书" pitchFamily="2" charset="-122"/>
              <a:sym typeface="Microsoft New Tai Lue" pitchFamily="34" charset="0"/>
            </a:endParaRPr>
          </a:p>
        </p:txBody>
      </p:sp>
      <p:sp>
        <p:nvSpPr>
          <p:cNvPr id="15365" name="直接连接符 10"/>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6" name="矩形 11"/>
          <p:cNvSpPr>
            <a:spLocks noChangeArrowheads="1"/>
          </p:cNvSpPr>
          <p:nvPr/>
        </p:nvSpPr>
        <p:spPr bwMode="auto">
          <a:xfrm>
            <a:off x="2913206" y="3171825"/>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4000" b="1" dirty="0" smtClean="0">
                <a:solidFill>
                  <a:srgbClr val="E39A1D"/>
                </a:solidFill>
                <a:latin typeface="微软雅黑" pitchFamily="34" charset="-122"/>
                <a:ea typeface="微软雅黑" pitchFamily="34" charset="-122"/>
                <a:sym typeface="微软雅黑" pitchFamily="34" charset="-122"/>
              </a:rPr>
              <a:t>结果分析</a:t>
            </a:r>
            <a:endParaRPr lang="en-US" sz="4000" b="1" dirty="0">
              <a:solidFill>
                <a:srgbClr val="E39A1D"/>
              </a:solidFill>
              <a:latin typeface="微软雅黑" pitchFamily="34" charset="-122"/>
              <a:ea typeface="微软雅黑" pitchFamily="34" charset="-122"/>
              <a:sym typeface="微软雅黑" pitchFamily="34" charset="-122"/>
            </a:endParaRPr>
          </a:p>
        </p:txBody>
      </p:sp>
      <p:sp>
        <p:nvSpPr>
          <p:cNvPr id="15369" name="矩形 14"/>
          <p:cNvSpPr>
            <a:spLocks noChangeArrowheads="1"/>
          </p:cNvSpPr>
          <p:nvPr/>
        </p:nvSpPr>
        <p:spPr bwMode="auto">
          <a:xfrm>
            <a:off x="3042311" y="4083050"/>
            <a:ext cx="195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b="1" dirty="0">
                <a:solidFill>
                  <a:srgbClr val="E39A1D"/>
                </a:solidFill>
                <a:latin typeface="微软雅黑" pitchFamily="34" charset="-122"/>
                <a:ea typeface="微软雅黑" pitchFamily="34" charset="-122"/>
                <a:sym typeface="微软雅黑" pitchFamily="34" charset="-122"/>
              </a:rPr>
              <a:t>Results </a:t>
            </a:r>
            <a:r>
              <a:rPr lang="en-US" altLang="zh-CN" b="1" dirty="0" err="1" smtClean="0">
                <a:solidFill>
                  <a:srgbClr val="E39A1D"/>
                </a:solidFill>
                <a:latin typeface="微软雅黑" pitchFamily="34" charset="-122"/>
                <a:ea typeface="微软雅黑" pitchFamily="34" charset="-122"/>
                <a:sym typeface="微软雅黑" pitchFamily="34" charset="-122"/>
              </a:rPr>
              <a:t>analyse</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68037" y="1161920"/>
            <a:ext cx="6096000" cy="646331"/>
          </a:xfrm>
          <a:prstGeom prst="rect">
            <a:avLst/>
          </a:prstGeom>
        </p:spPr>
        <p:txBody>
          <a:bodyPr>
            <a:spAutoFit/>
          </a:bodyPr>
          <a:lstStyle/>
          <a:p>
            <a:r>
              <a:rPr lang="zh-CN" altLang="en-US" dirty="0">
                <a:solidFill>
                  <a:schemeClr val="bg1"/>
                </a:solidFill>
              </a:rPr>
              <a:t>为了获得数据的第一印象</a:t>
            </a:r>
            <a:r>
              <a:rPr lang="zh-CN" altLang="en-US" dirty="0" smtClean="0">
                <a:solidFill>
                  <a:schemeClr val="bg1"/>
                </a:solidFill>
              </a:rPr>
              <a:t>，提出</a:t>
            </a:r>
            <a:r>
              <a:rPr lang="zh-CN" altLang="en-US" dirty="0">
                <a:solidFill>
                  <a:schemeClr val="bg1"/>
                </a:solidFill>
              </a:rPr>
              <a:t>了移动性指数，以</a:t>
            </a:r>
            <a:r>
              <a:rPr lang="zh-CN" altLang="en-US" dirty="0" smtClean="0">
                <a:solidFill>
                  <a:schemeClr val="bg1"/>
                </a:solidFill>
              </a:rPr>
              <a:t>突出图中的</a:t>
            </a:r>
            <a:r>
              <a:rPr lang="zh-CN" altLang="en-US" dirty="0">
                <a:solidFill>
                  <a:schemeClr val="bg1"/>
                </a:solidFill>
              </a:rPr>
              <a:t>时间需求模式。</a:t>
            </a:r>
          </a:p>
        </p:txBody>
      </p:sp>
      <p:pic>
        <p:nvPicPr>
          <p:cNvPr id="3" name="图片 2"/>
          <p:cNvPicPr>
            <a:picLocks noChangeAspect="1"/>
          </p:cNvPicPr>
          <p:nvPr/>
        </p:nvPicPr>
        <p:blipFill>
          <a:blip r:embed="rId3"/>
          <a:stretch>
            <a:fillRect/>
          </a:stretch>
        </p:blipFill>
        <p:spPr>
          <a:xfrm>
            <a:off x="4502728" y="1654426"/>
            <a:ext cx="6904762" cy="4657143"/>
          </a:xfrm>
          <a:prstGeom prst="rect">
            <a:avLst/>
          </a:prstGeom>
        </p:spPr>
      </p:pic>
      <p:sp>
        <p:nvSpPr>
          <p:cNvPr id="4" name="矩形 3"/>
          <p:cNvSpPr/>
          <p:nvPr/>
        </p:nvSpPr>
        <p:spPr>
          <a:xfrm>
            <a:off x="568037" y="2551837"/>
            <a:ext cx="3366654" cy="2308324"/>
          </a:xfrm>
          <a:prstGeom prst="rect">
            <a:avLst/>
          </a:prstGeom>
        </p:spPr>
        <p:txBody>
          <a:bodyPr wrap="square">
            <a:spAutoFit/>
          </a:bodyPr>
          <a:lstStyle/>
          <a:p>
            <a:r>
              <a:rPr lang="zh-CN" altLang="en-US" dirty="0">
                <a:solidFill>
                  <a:schemeClr val="bg1"/>
                </a:solidFill>
              </a:rPr>
              <a:t>与平日活动相比，周末没有上午</a:t>
            </a:r>
            <a:r>
              <a:rPr lang="en-US" altLang="zh-CN" dirty="0">
                <a:solidFill>
                  <a:schemeClr val="bg1"/>
                </a:solidFill>
              </a:rPr>
              <a:t>8</a:t>
            </a:r>
            <a:r>
              <a:rPr lang="zh-CN" altLang="en-US" dirty="0">
                <a:solidFill>
                  <a:schemeClr val="bg1"/>
                </a:solidFill>
              </a:rPr>
              <a:t>点通勤的迹象。相反，早上高峰时段从早上</a:t>
            </a:r>
            <a:r>
              <a:rPr lang="en-US" altLang="zh-CN" dirty="0">
                <a:solidFill>
                  <a:schemeClr val="bg1"/>
                </a:solidFill>
              </a:rPr>
              <a:t>8</a:t>
            </a:r>
            <a:r>
              <a:rPr lang="zh-CN" altLang="en-US" dirty="0">
                <a:solidFill>
                  <a:schemeClr val="bg1"/>
                </a:solidFill>
              </a:rPr>
              <a:t>点变为上午</a:t>
            </a:r>
            <a:r>
              <a:rPr lang="en-US" altLang="zh-CN" dirty="0">
                <a:solidFill>
                  <a:schemeClr val="bg1"/>
                </a:solidFill>
              </a:rPr>
              <a:t>10</a:t>
            </a:r>
            <a:r>
              <a:rPr lang="zh-CN" altLang="en-US" dirty="0">
                <a:solidFill>
                  <a:schemeClr val="bg1"/>
                </a:solidFill>
              </a:rPr>
              <a:t>点，表明功能活动从通勤转变为娱乐和日常</a:t>
            </a:r>
            <a:r>
              <a:rPr lang="zh-CN" altLang="en-US" dirty="0" smtClean="0">
                <a:solidFill>
                  <a:schemeClr val="bg1"/>
                </a:solidFill>
              </a:rPr>
              <a:t>活动。</a:t>
            </a:r>
            <a:r>
              <a:rPr lang="zh-CN" altLang="en-US" dirty="0">
                <a:solidFill>
                  <a:schemeClr val="bg1"/>
                </a:solidFill>
              </a:rPr>
              <a:t>此外，平日的自行车需求相对高于白天的周末，表明杭州市的公共自行车系统更像是通勤交通系统。</a:t>
            </a:r>
          </a:p>
        </p:txBody>
      </p:sp>
      <p:sp>
        <p:nvSpPr>
          <p:cNvPr id="5" name="矩形 4"/>
          <p:cNvSpPr/>
          <p:nvPr/>
        </p:nvSpPr>
        <p:spPr>
          <a:xfrm>
            <a:off x="734291" y="408940"/>
            <a:ext cx="1338828" cy="369332"/>
          </a:xfrm>
          <a:prstGeom prst="rect">
            <a:avLst/>
          </a:prstGeom>
        </p:spPr>
        <p:txBody>
          <a:bodyPr wrap="none">
            <a:spAutoFit/>
          </a:bodyPr>
          <a:lstStyle/>
          <a:p>
            <a:pPr algn="just"/>
            <a:r>
              <a:rPr lang="zh-CN" altLang="en-US" i="1" dirty="0">
                <a:solidFill>
                  <a:schemeClr val="bg1"/>
                </a:solidFill>
              </a:rPr>
              <a:t>探索性分析</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34291" y="408940"/>
            <a:ext cx="1107996" cy="369332"/>
          </a:xfrm>
          <a:prstGeom prst="rect">
            <a:avLst/>
          </a:prstGeom>
        </p:spPr>
        <p:txBody>
          <a:bodyPr wrap="none">
            <a:spAutoFit/>
          </a:bodyPr>
          <a:lstStyle/>
          <a:p>
            <a:r>
              <a:rPr lang="zh-CN" altLang="en-US" i="1" dirty="0">
                <a:solidFill>
                  <a:schemeClr val="bg1"/>
                </a:solidFill>
              </a:rPr>
              <a:t>聚类结果</a:t>
            </a:r>
          </a:p>
        </p:txBody>
      </p:sp>
      <p:pic>
        <p:nvPicPr>
          <p:cNvPr id="6" name="图片 5"/>
          <p:cNvPicPr>
            <a:picLocks noChangeAspect="1"/>
          </p:cNvPicPr>
          <p:nvPr/>
        </p:nvPicPr>
        <p:blipFill>
          <a:blip r:embed="rId3"/>
          <a:stretch>
            <a:fillRect/>
          </a:stretch>
        </p:blipFill>
        <p:spPr>
          <a:xfrm>
            <a:off x="4891917" y="2191899"/>
            <a:ext cx="6342857" cy="3352381"/>
          </a:xfrm>
          <a:prstGeom prst="rect">
            <a:avLst/>
          </a:prstGeom>
        </p:spPr>
      </p:pic>
      <p:sp>
        <p:nvSpPr>
          <p:cNvPr id="7" name="矩形 6"/>
          <p:cNvSpPr/>
          <p:nvPr/>
        </p:nvSpPr>
        <p:spPr>
          <a:xfrm>
            <a:off x="734291" y="2191899"/>
            <a:ext cx="3394364" cy="1477328"/>
          </a:xfrm>
          <a:prstGeom prst="rect">
            <a:avLst/>
          </a:prstGeom>
        </p:spPr>
        <p:txBody>
          <a:bodyPr wrap="square">
            <a:spAutoFit/>
          </a:bodyPr>
          <a:lstStyle/>
          <a:p>
            <a:r>
              <a:rPr lang="zh-CN" altLang="en-US" dirty="0">
                <a:solidFill>
                  <a:schemeClr val="bg1"/>
                </a:solidFill>
              </a:rPr>
              <a:t>考虑到官方土地利用图中城市功能类型的数量</a:t>
            </a:r>
            <a:r>
              <a:rPr lang="zh-CN" altLang="en-US" dirty="0" smtClean="0">
                <a:solidFill>
                  <a:schemeClr val="bg1"/>
                </a:solidFill>
              </a:rPr>
              <a:t>，将</a:t>
            </a:r>
            <a:r>
              <a:rPr lang="zh-CN" altLang="en-US" dirty="0">
                <a:solidFill>
                  <a:schemeClr val="bg1"/>
                </a:solidFill>
              </a:rPr>
              <a:t>主题编号设置为</a:t>
            </a:r>
            <a:r>
              <a:rPr lang="en-US" altLang="zh-CN" dirty="0">
                <a:solidFill>
                  <a:schemeClr val="bg1"/>
                </a:solidFill>
              </a:rPr>
              <a:t>8. </a:t>
            </a:r>
            <a:r>
              <a:rPr lang="zh-CN" altLang="en-US" dirty="0" smtClean="0">
                <a:solidFill>
                  <a:schemeClr val="bg1"/>
                </a:solidFill>
              </a:rPr>
              <a:t>显示</a:t>
            </a:r>
            <a:r>
              <a:rPr lang="zh-CN" altLang="en-US" dirty="0">
                <a:solidFill>
                  <a:schemeClr val="bg1"/>
                </a:solidFill>
              </a:rPr>
              <a:t>了</a:t>
            </a:r>
            <a:r>
              <a:rPr lang="zh-CN" altLang="en-US" dirty="0" smtClean="0">
                <a:solidFill>
                  <a:schemeClr val="bg1"/>
                </a:solidFill>
              </a:rPr>
              <a:t>在主题</a:t>
            </a:r>
            <a:r>
              <a:rPr lang="zh-CN" altLang="en-US" dirty="0">
                <a:solidFill>
                  <a:schemeClr val="bg1"/>
                </a:solidFill>
              </a:rPr>
              <a:t>建模过程中的困惑，并且在</a:t>
            </a:r>
            <a:r>
              <a:rPr lang="en-US" altLang="zh-CN" dirty="0">
                <a:solidFill>
                  <a:schemeClr val="bg1"/>
                </a:solidFill>
              </a:rPr>
              <a:t>100</a:t>
            </a:r>
            <a:r>
              <a:rPr lang="zh-CN" altLang="en-US" dirty="0">
                <a:solidFill>
                  <a:schemeClr val="bg1"/>
                </a:solidFill>
              </a:rPr>
              <a:t>次迭代之后实现了收敛。</a:t>
            </a:r>
          </a:p>
        </p:txBody>
      </p:sp>
    </p:spTree>
    <p:extLst>
      <p:ext uri="{BB962C8B-B14F-4D97-AF65-F5344CB8AC3E}">
        <p14:creationId xmlns:p14="http://schemas.microsoft.com/office/powerpoint/2010/main" val="245493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34291" y="408940"/>
            <a:ext cx="1107996" cy="369332"/>
          </a:xfrm>
          <a:prstGeom prst="rect">
            <a:avLst/>
          </a:prstGeom>
        </p:spPr>
        <p:txBody>
          <a:bodyPr wrap="none">
            <a:spAutoFit/>
          </a:bodyPr>
          <a:lstStyle/>
          <a:p>
            <a:r>
              <a:rPr lang="zh-CN" altLang="en-US" i="1" dirty="0">
                <a:solidFill>
                  <a:schemeClr val="bg1"/>
                </a:solidFill>
              </a:rPr>
              <a:t>聚类结果</a:t>
            </a:r>
          </a:p>
        </p:txBody>
      </p:sp>
      <p:sp>
        <p:nvSpPr>
          <p:cNvPr id="2" name="矩形 1"/>
          <p:cNvSpPr/>
          <p:nvPr/>
        </p:nvSpPr>
        <p:spPr>
          <a:xfrm>
            <a:off x="734291" y="1276163"/>
            <a:ext cx="3352800" cy="4801314"/>
          </a:xfrm>
          <a:prstGeom prst="rect">
            <a:avLst/>
          </a:prstGeom>
        </p:spPr>
        <p:txBody>
          <a:bodyPr wrap="square">
            <a:spAutoFit/>
          </a:bodyPr>
          <a:lstStyle/>
          <a:p>
            <a:r>
              <a:rPr lang="zh-CN" altLang="en-US" dirty="0">
                <a:solidFill>
                  <a:schemeClr val="bg1"/>
                </a:solidFill>
              </a:rPr>
              <a:t>在聚类过程中</a:t>
            </a:r>
            <a:r>
              <a:rPr lang="zh-CN" altLang="en-US" dirty="0" smtClean="0">
                <a:solidFill>
                  <a:schemeClr val="bg1"/>
                </a:solidFill>
              </a:rPr>
              <a:t>，尝试</a:t>
            </a:r>
            <a:r>
              <a:rPr lang="zh-CN" altLang="en-US" dirty="0">
                <a:solidFill>
                  <a:schemeClr val="bg1"/>
                </a:solidFill>
              </a:rPr>
              <a:t>了不同的</a:t>
            </a:r>
            <a:r>
              <a:rPr lang="en-US" altLang="zh-CN" dirty="0">
                <a:solidFill>
                  <a:schemeClr val="bg1"/>
                </a:solidFill>
              </a:rPr>
              <a:t>k</a:t>
            </a:r>
            <a:r>
              <a:rPr lang="zh-CN" altLang="en-US" dirty="0">
                <a:solidFill>
                  <a:schemeClr val="bg1"/>
                </a:solidFill>
              </a:rPr>
              <a:t>值，范围从</a:t>
            </a:r>
            <a:r>
              <a:rPr lang="en-US" altLang="zh-CN" dirty="0">
                <a:solidFill>
                  <a:schemeClr val="bg1"/>
                </a:solidFill>
              </a:rPr>
              <a:t>3</a:t>
            </a:r>
            <a:r>
              <a:rPr lang="zh-CN" altLang="en-US" dirty="0">
                <a:solidFill>
                  <a:schemeClr val="bg1"/>
                </a:solidFill>
              </a:rPr>
              <a:t>到</a:t>
            </a:r>
            <a:r>
              <a:rPr lang="en-US" altLang="zh-CN" dirty="0">
                <a:solidFill>
                  <a:schemeClr val="bg1"/>
                </a:solidFill>
              </a:rPr>
              <a:t>19</a:t>
            </a:r>
            <a:r>
              <a:rPr lang="zh-CN" altLang="en-US" dirty="0">
                <a:solidFill>
                  <a:schemeClr val="bg1"/>
                </a:solidFill>
              </a:rPr>
              <a:t>，并计算了</a:t>
            </a:r>
            <a:r>
              <a:rPr lang="zh-CN" altLang="en-US" dirty="0" smtClean="0">
                <a:solidFill>
                  <a:schemeClr val="bg1"/>
                </a:solidFill>
              </a:rPr>
              <a:t>图</a:t>
            </a:r>
            <a:r>
              <a:rPr lang="en-US" altLang="zh-CN" dirty="0" smtClean="0">
                <a:solidFill>
                  <a:schemeClr val="bg1"/>
                </a:solidFill>
              </a:rPr>
              <a:t>b</a:t>
            </a:r>
            <a:r>
              <a:rPr lang="zh-CN" altLang="en-US" dirty="0">
                <a:solidFill>
                  <a:schemeClr val="bg1"/>
                </a:solidFill>
              </a:rPr>
              <a:t>中的轮廓值。当簇号为</a:t>
            </a:r>
            <a:r>
              <a:rPr lang="en-US" altLang="zh-CN" dirty="0">
                <a:solidFill>
                  <a:schemeClr val="bg1"/>
                </a:solidFill>
              </a:rPr>
              <a:t>5</a:t>
            </a:r>
            <a:r>
              <a:rPr lang="zh-CN" altLang="en-US" dirty="0">
                <a:solidFill>
                  <a:schemeClr val="bg1"/>
                </a:solidFill>
              </a:rPr>
              <a:t>时，轮廓值首先获得高分，然后急剧减小并在</a:t>
            </a:r>
            <a:r>
              <a:rPr lang="en-US" altLang="zh-CN" dirty="0">
                <a:solidFill>
                  <a:schemeClr val="bg1"/>
                </a:solidFill>
              </a:rPr>
              <a:t>8</a:t>
            </a:r>
            <a:r>
              <a:rPr lang="zh-CN" altLang="en-US" dirty="0">
                <a:solidFill>
                  <a:schemeClr val="bg1"/>
                </a:solidFill>
              </a:rPr>
              <a:t>处获得第二局部最大值。因此</a:t>
            </a:r>
            <a:r>
              <a:rPr lang="zh-CN" altLang="en-US" dirty="0" smtClean="0">
                <a:solidFill>
                  <a:schemeClr val="bg1"/>
                </a:solidFill>
              </a:rPr>
              <a:t>，选择</a:t>
            </a:r>
            <a:r>
              <a:rPr lang="en-US" altLang="zh-CN" dirty="0">
                <a:solidFill>
                  <a:schemeClr val="bg1"/>
                </a:solidFill>
              </a:rPr>
              <a:t>5</a:t>
            </a:r>
            <a:r>
              <a:rPr lang="zh-CN" altLang="en-US" dirty="0">
                <a:solidFill>
                  <a:schemeClr val="bg1"/>
                </a:solidFill>
              </a:rPr>
              <a:t>和</a:t>
            </a:r>
            <a:r>
              <a:rPr lang="en-US" altLang="zh-CN" dirty="0">
                <a:solidFill>
                  <a:schemeClr val="bg1"/>
                </a:solidFill>
              </a:rPr>
              <a:t>8</a:t>
            </a:r>
            <a:r>
              <a:rPr lang="zh-CN" altLang="en-US" dirty="0">
                <a:solidFill>
                  <a:schemeClr val="bg1"/>
                </a:solidFill>
              </a:rPr>
              <a:t>作为候选簇号，并且相应的簇结果绘制</a:t>
            </a:r>
            <a:r>
              <a:rPr lang="zh-CN" altLang="en-US" dirty="0" smtClean="0">
                <a:solidFill>
                  <a:schemeClr val="bg1"/>
                </a:solidFill>
              </a:rPr>
              <a:t>在</a:t>
            </a:r>
            <a:r>
              <a:rPr lang="zh-CN" altLang="en-US" dirty="0">
                <a:solidFill>
                  <a:schemeClr val="bg1"/>
                </a:solidFill>
              </a:rPr>
              <a:t>图中</a:t>
            </a:r>
            <a:r>
              <a:rPr lang="zh-CN" altLang="en-US" dirty="0" smtClean="0">
                <a:solidFill>
                  <a:schemeClr val="bg1"/>
                </a:solidFill>
              </a:rPr>
              <a:t>。发现</a:t>
            </a:r>
            <a:r>
              <a:rPr lang="zh-CN" altLang="en-US" dirty="0">
                <a:solidFill>
                  <a:schemeClr val="bg1"/>
                </a:solidFill>
              </a:rPr>
              <a:t>结果非常相似。左边的一些类别（</a:t>
            </a:r>
            <a:r>
              <a:rPr lang="en-US" altLang="zh-CN" i="1" dirty="0">
                <a:solidFill>
                  <a:schemeClr val="bg1"/>
                </a:solidFill>
              </a:rPr>
              <a:t>k</a:t>
            </a:r>
            <a:r>
              <a:rPr lang="zh-CN" altLang="en-US" dirty="0">
                <a:solidFill>
                  <a:schemeClr val="bg1"/>
                </a:solidFill>
              </a:rPr>
              <a:t> </a:t>
            </a:r>
            <a:r>
              <a:rPr lang="en-US" altLang="zh-CN" dirty="0">
                <a:solidFill>
                  <a:schemeClr val="bg1"/>
                </a:solidFill>
              </a:rPr>
              <a:t>= 5</a:t>
            </a:r>
            <a:r>
              <a:rPr lang="zh-CN" altLang="en-US" dirty="0">
                <a:solidFill>
                  <a:schemeClr val="bg1"/>
                </a:solidFill>
              </a:rPr>
              <a:t>）被分成右边的子类别（</a:t>
            </a:r>
            <a:r>
              <a:rPr lang="en-US" altLang="zh-CN" i="1" dirty="0">
                <a:solidFill>
                  <a:schemeClr val="bg1"/>
                </a:solidFill>
              </a:rPr>
              <a:t>k</a:t>
            </a:r>
            <a:r>
              <a:rPr lang="zh-CN" altLang="en-US" dirty="0">
                <a:solidFill>
                  <a:schemeClr val="bg1"/>
                </a:solidFill>
              </a:rPr>
              <a:t> </a:t>
            </a:r>
            <a:r>
              <a:rPr lang="en-US" altLang="zh-CN" dirty="0">
                <a:solidFill>
                  <a:schemeClr val="bg1"/>
                </a:solidFill>
              </a:rPr>
              <a:t>= 8</a:t>
            </a:r>
            <a:r>
              <a:rPr lang="zh-CN" altLang="en-US" dirty="0">
                <a:solidFill>
                  <a:schemeClr val="bg1"/>
                </a:solidFill>
              </a:rPr>
              <a:t>）：集群</a:t>
            </a:r>
            <a:r>
              <a:rPr lang="en-US" altLang="zh-CN" dirty="0">
                <a:solidFill>
                  <a:schemeClr val="bg1"/>
                </a:solidFill>
              </a:rPr>
              <a:t>2</a:t>
            </a:r>
            <a:r>
              <a:rPr lang="zh-CN" altLang="en-US" dirty="0">
                <a:solidFill>
                  <a:schemeClr val="bg1"/>
                </a:solidFill>
              </a:rPr>
              <a:t>（</a:t>
            </a:r>
            <a:r>
              <a:rPr lang="en-US" altLang="zh-CN" i="1" dirty="0">
                <a:solidFill>
                  <a:schemeClr val="bg1"/>
                </a:solidFill>
              </a:rPr>
              <a:t>k</a:t>
            </a:r>
            <a:r>
              <a:rPr lang="zh-CN" altLang="en-US" dirty="0">
                <a:solidFill>
                  <a:schemeClr val="bg1"/>
                </a:solidFill>
              </a:rPr>
              <a:t> </a:t>
            </a:r>
            <a:r>
              <a:rPr lang="en-US" altLang="zh-CN" dirty="0">
                <a:solidFill>
                  <a:schemeClr val="bg1"/>
                </a:solidFill>
              </a:rPr>
              <a:t>= 5</a:t>
            </a:r>
            <a:r>
              <a:rPr lang="zh-CN" altLang="en-US" dirty="0">
                <a:solidFill>
                  <a:schemeClr val="bg1"/>
                </a:solidFill>
              </a:rPr>
              <a:t>）被分成集群</a:t>
            </a:r>
            <a:r>
              <a:rPr lang="en-US" altLang="zh-CN" dirty="0">
                <a:solidFill>
                  <a:schemeClr val="bg1"/>
                </a:solidFill>
              </a:rPr>
              <a:t>1,4</a:t>
            </a:r>
            <a:r>
              <a:rPr lang="zh-CN" altLang="en-US" dirty="0">
                <a:solidFill>
                  <a:schemeClr val="bg1"/>
                </a:solidFill>
              </a:rPr>
              <a:t>和</a:t>
            </a:r>
            <a:r>
              <a:rPr lang="en-US" altLang="zh-CN" dirty="0">
                <a:solidFill>
                  <a:schemeClr val="bg1"/>
                </a:solidFill>
              </a:rPr>
              <a:t>7</a:t>
            </a:r>
            <a:r>
              <a:rPr lang="zh-CN" altLang="en-US" dirty="0">
                <a:solidFill>
                  <a:schemeClr val="bg1"/>
                </a:solidFill>
              </a:rPr>
              <a:t>（</a:t>
            </a:r>
            <a:r>
              <a:rPr lang="en-US" altLang="zh-CN" i="1" dirty="0">
                <a:solidFill>
                  <a:schemeClr val="bg1"/>
                </a:solidFill>
              </a:rPr>
              <a:t>k</a:t>
            </a:r>
            <a:r>
              <a:rPr lang="zh-CN" altLang="en-US" dirty="0">
                <a:solidFill>
                  <a:schemeClr val="bg1"/>
                </a:solidFill>
              </a:rPr>
              <a:t> </a:t>
            </a:r>
            <a:r>
              <a:rPr lang="en-US" altLang="zh-CN" dirty="0">
                <a:solidFill>
                  <a:schemeClr val="bg1"/>
                </a:solidFill>
              </a:rPr>
              <a:t>= 8</a:t>
            </a:r>
            <a:r>
              <a:rPr lang="zh-CN" altLang="en-US" dirty="0">
                <a:solidFill>
                  <a:schemeClr val="bg1"/>
                </a:solidFill>
              </a:rPr>
              <a:t>）</a:t>
            </a:r>
            <a:r>
              <a:rPr lang="en-US" altLang="zh-CN" dirty="0">
                <a:solidFill>
                  <a:schemeClr val="bg1"/>
                </a:solidFill>
              </a:rPr>
              <a:t>; </a:t>
            </a:r>
            <a:r>
              <a:rPr lang="zh-CN" altLang="en-US" dirty="0">
                <a:solidFill>
                  <a:schemeClr val="bg1"/>
                </a:solidFill>
              </a:rPr>
              <a:t>簇</a:t>
            </a:r>
            <a:r>
              <a:rPr lang="en-US" altLang="zh-CN" dirty="0">
                <a:solidFill>
                  <a:schemeClr val="bg1"/>
                </a:solidFill>
              </a:rPr>
              <a:t>3</a:t>
            </a:r>
            <a:r>
              <a:rPr lang="zh-CN" altLang="en-US" dirty="0">
                <a:solidFill>
                  <a:schemeClr val="bg1"/>
                </a:solidFill>
              </a:rPr>
              <a:t>（</a:t>
            </a:r>
            <a:r>
              <a:rPr lang="en-US" altLang="zh-CN" i="1" dirty="0">
                <a:solidFill>
                  <a:schemeClr val="bg1"/>
                </a:solidFill>
              </a:rPr>
              <a:t>k</a:t>
            </a:r>
            <a:r>
              <a:rPr lang="zh-CN" altLang="en-US" dirty="0">
                <a:solidFill>
                  <a:schemeClr val="bg1"/>
                </a:solidFill>
              </a:rPr>
              <a:t> </a:t>
            </a:r>
            <a:r>
              <a:rPr lang="en-US" altLang="zh-CN" dirty="0">
                <a:solidFill>
                  <a:schemeClr val="bg1"/>
                </a:solidFill>
              </a:rPr>
              <a:t>= 5</a:t>
            </a:r>
            <a:r>
              <a:rPr lang="zh-CN" altLang="en-US" dirty="0">
                <a:solidFill>
                  <a:schemeClr val="bg1"/>
                </a:solidFill>
              </a:rPr>
              <a:t>）被分成簇</a:t>
            </a:r>
            <a:r>
              <a:rPr lang="en-US" altLang="zh-CN" dirty="0">
                <a:solidFill>
                  <a:schemeClr val="bg1"/>
                </a:solidFill>
              </a:rPr>
              <a:t>2</a:t>
            </a:r>
            <a:r>
              <a:rPr lang="zh-CN" altLang="en-US" dirty="0">
                <a:solidFill>
                  <a:schemeClr val="bg1"/>
                </a:solidFill>
              </a:rPr>
              <a:t>和簇</a:t>
            </a:r>
            <a:r>
              <a:rPr lang="en-US" altLang="zh-CN" dirty="0">
                <a:solidFill>
                  <a:schemeClr val="bg1"/>
                </a:solidFill>
              </a:rPr>
              <a:t>6</a:t>
            </a:r>
            <a:r>
              <a:rPr lang="zh-CN" altLang="en-US" dirty="0">
                <a:solidFill>
                  <a:schemeClr val="bg1"/>
                </a:solidFill>
              </a:rPr>
              <a:t>（</a:t>
            </a:r>
            <a:r>
              <a:rPr lang="en-US" altLang="zh-CN" i="1" dirty="0">
                <a:solidFill>
                  <a:schemeClr val="bg1"/>
                </a:solidFill>
              </a:rPr>
              <a:t>k</a:t>
            </a:r>
            <a:r>
              <a:rPr lang="en-US" altLang="zh-CN" dirty="0">
                <a:solidFill>
                  <a:schemeClr val="bg1"/>
                </a:solidFill>
              </a:rPr>
              <a:t>= 8</a:t>
            </a:r>
            <a:r>
              <a:rPr lang="zh-CN" altLang="en-US" dirty="0">
                <a:solidFill>
                  <a:schemeClr val="bg1"/>
                </a:solidFill>
              </a:rPr>
              <a:t>）。其他的保持不变，即群集</a:t>
            </a:r>
            <a:r>
              <a:rPr lang="en-US" altLang="zh-CN" dirty="0">
                <a:solidFill>
                  <a:schemeClr val="bg1"/>
                </a:solidFill>
              </a:rPr>
              <a:t>0</a:t>
            </a:r>
            <a:r>
              <a:rPr lang="zh-CN" altLang="en-US" dirty="0">
                <a:solidFill>
                  <a:schemeClr val="bg1"/>
                </a:solidFill>
              </a:rPr>
              <a:t>（</a:t>
            </a:r>
            <a:r>
              <a:rPr lang="en-US" altLang="zh-CN" i="1" dirty="0">
                <a:solidFill>
                  <a:schemeClr val="bg1"/>
                </a:solidFill>
              </a:rPr>
              <a:t>k</a:t>
            </a:r>
            <a:r>
              <a:rPr lang="zh-CN" altLang="en-US" dirty="0">
                <a:solidFill>
                  <a:schemeClr val="bg1"/>
                </a:solidFill>
              </a:rPr>
              <a:t> </a:t>
            </a:r>
            <a:r>
              <a:rPr lang="en-US" altLang="zh-CN" dirty="0">
                <a:solidFill>
                  <a:schemeClr val="bg1"/>
                </a:solidFill>
              </a:rPr>
              <a:t>= 5</a:t>
            </a:r>
            <a:r>
              <a:rPr lang="zh-CN" altLang="en-US" dirty="0">
                <a:solidFill>
                  <a:schemeClr val="bg1"/>
                </a:solidFill>
              </a:rPr>
              <a:t>）和群集</a:t>
            </a:r>
            <a:r>
              <a:rPr lang="en-US" altLang="zh-CN" dirty="0">
                <a:solidFill>
                  <a:schemeClr val="bg1"/>
                </a:solidFill>
              </a:rPr>
              <a:t>0</a:t>
            </a:r>
            <a:r>
              <a:rPr lang="zh-CN" altLang="en-US" dirty="0">
                <a:solidFill>
                  <a:schemeClr val="bg1"/>
                </a:solidFill>
              </a:rPr>
              <a:t>（</a:t>
            </a:r>
            <a:r>
              <a:rPr lang="en-US" altLang="zh-CN" i="1" dirty="0">
                <a:solidFill>
                  <a:schemeClr val="bg1"/>
                </a:solidFill>
              </a:rPr>
              <a:t>k</a:t>
            </a:r>
            <a:r>
              <a:rPr lang="zh-CN" altLang="en-US" dirty="0">
                <a:solidFill>
                  <a:schemeClr val="bg1"/>
                </a:solidFill>
              </a:rPr>
              <a:t> </a:t>
            </a:r>
            <a:r>
              <a:rPr lang="en-US" altLang="zh-CN" dirty="0">
                <a:solidFill>
                  <a:schemeClr val="bg1"/>
                </a:solidFill>
              </a:rPr>
              <a:t>= 8</a:t>
            </a:r>
            <a:r>
              <a:rPr lang="zh-CN" altLang="en-US" dirty="0">
                <a:solidFill>
                  <a:schemeClr val="bg1"/>
                </a:solidFill>
              </a:rPr>
              <a:t>），群集</a:t>
            </a:r>
            <a:r>
              <a:rPr lang="en-US" altLang="zh-CN" dirty="0">
                <a:solidFill>
                  <a:schemeClr val="bg1"/>
                </a:solidFill>
              </a:rPr>
              <a:t>1</a:t>
            </a:r>
            <a:r>
              <a:rPr lang="zh-CN" altLang="en-US" dirty="0">
                <a:solidFill>
                  <a:schemeClr val="bg1"/>
                </a:solidFill>
              </a:rPr>
              <a:t>（</a:t>
            </a:r>
            <a:r>
              <a:rPr lang="en-US" altLang="zh-CN" i="1" dirty="0">
                <a:solidFill>
                  <a:schemeClr val="bg1"/>
                </a:solidFill>
              </a:rPr>
              <a:t>k</a:t>
            </a:r>
            <a:r>
              <a:rPr lang="zh-CN" altLang="en-US" dirty="0">
                <a:solidFill>
                  <a:schemeClr val="bg1"/>
                </a:solidFill>
              </a:rPr>
              <a:t> </a:t>
            </a:r>
            <a:r>
              <a:rPr lang="en-US" altLang="zh-CN" dirty="0">
                <a:solidFill>
                  <a:schemeClr val="bg1"/>
                </a:solidFill>
              </a:rPr>
              <a:t>= 5</a:t>
            </a:r>
            <a:r>
              <a:rPr lang="zh-CN" altLang="en-US" dirty="0">
                <a:solidFill>
                  <a:schemeClr val="bg1"/>
                </a:solidFill>
              </a:rPr>
              <a:t>）和群集</a:t>
            </a:r>
            <a:r>
              <a:rPr lang="en-US" altLang="zh-CN" dirty="0">
                <a:solidFill>
                  <a:schemeClr val="bg1"/>
                </a:solidFill>
              </a:rPr>
              <a:t>5</a:t>
            </a:r>
            <a:r>
              <a:rPr lang="zh-CN" altLang="en-US" dirty="0">
                <a:solidFill>
                  <a:schemeClr val="bg1"/>
                </a:solidFill>
              </a:rPr>
              <a:t>（</a:t>
            </a:r>
            <a:r>
              <a:rPr lang="en-US" altLang="zh-CN" i="1" dirty="0">
                <a:solidFill>
                  <a:schemeClr val="bg1"/>
                </a:solidFill>
              </a:rPr>
              <a:t>k</a:t>
            </a:r>
            <a:r>
              <a:rPr lang="zh-CN" altLang="en-US" dirty="0">
                <a:solidFill>
                  <a:schemeClr val="bg1"/>
                </a:solidFill>
              </a:rPr>
              <a:t> </a:t>
            </a:r>
            <a:r>
              <a:rPr lang="en-US" altLang="zh-CN" dirty="0">
                <a:solidFill>
                  <a:schemeClr val="bg1"/>
                </a:solidFill>
              </a:rPr>
              <a:t>= 8</a:t>
            </a:r>
            <a:r>
              <a:rPr lang="zh-CN" altLang="en-US" dirty="0">
                <a:solidFill>
                  <a:schemeClr val="bg1"/>
                </a:solidFill>
              </a:rPr>
              <a:t>），群集</a:t>
            </a:r>
            <a:r>
              <a:rPr lang="en-US" altLang="zh-CN" dirty="0">
                <a:solidFill>
                  <a:schemeClr val="bg1"/>
                </a:solidFill>
              </a:rPr>
              <a:t>4</a:t>
            </a:r>
            <a:r>
              <a:rPr lang="zh-CN" altLang="en-US" dirty="0">
                <a:solidFill>
                  <a:schemeClr val="bg1"/>
                </a:solidFill>
              </a:rPr>
              <a:t>（</a:t>
            </a:r>
            <a:r>
              <a:rPr lang="en-US" altLang="zh-CN" i="1" dirty="0">
                <a:solidFill>
                  <a:schemeClr val="bg1"/>
                </a:solidFill>
              </a:rPr>
              <a:t>k</a:t>
            </a:r>
            <a:r>
              <a:rPr lang="zh-CN" altLang="en-US" dirty="0">
                <a:solidFill>
                  <a:schemeClr val="bg1"/>
                </a:solidFill>
              </a:rPr>
              <a:t> </a:t>
            </a:r>
            <a:r>
              <a:rPr lang="en-US" altLang="zh-CN" dirty="0">
                <a:solidFill>
                  <a:schemeClr val="bg1"/>
                </a:solidFill>
              </a:rPr>
              <a:t>= 5</a:t>
            </a:r>
            <a:r>
              <a:rPr lang="zh-CN" altLang="en-US" dirty="0">
                <a:solidFill>
                  <a:schemeClr val="bg1"/>
                </a:solidFill>
              </a:rPr>
              <a:t>）和群集</a:t>
            </a:r>
            <a:r>
              <a:rPr lang="en-US" altLang="zh-CN" dirty="0">
                <a:solidFill>
                  <a:schemeClr val="bg1"/>
                </a:solidFill>
              </a:rPr>
              <a:t>3</a:t>
            </a:r>
            <a:r>
              <a:rPr lang="zh-CN" altLang="en-US" dirty="0">
                <a:solidFill>
                  <a:schemeClr val="bg1"/>
                </a:solidFill>
              </a:rPr>
              <a:t>（</a:t>
            </a:r>
            <a:r>
              <a:rPr lang="en-US" altLang="zh-CN" i="1" dirty="0">
                <a:solidFill>
                  <a:schemeClr val="bg1"/>
                </a:solidFill>
              </a:rPr>
              <a:t>k</a:t>
            </a:r>
            <a:r>
              <a:rPr lang="zh-CN" altLang="en-US" dirty="0">
                <a:solidFill>
                  <a:schemeClr val="bg1"/>
                </a:solidFill>
              </a:rPr>
              <a:t> </a:t>
            </a:r>
            <a:r>
              <a:rPr lang="en-US" altLang="zh-CN" dirty="0">
                <a:solidFill>
                  <a:schemeClr val="bg1"/>
                </a:solidFill>
              </a:rPr>
              <a:t>= 8</a:t>
            </a:r>
            <a:r>
              <a:rPr lang="zh-CN" altLang="en-US" dirty="0">
                <a:solidFill>
                  <a:schemeClr val="bg1"/>
                </a:solidFill>
              </a:rPr>
              <a:t>）。</a:t>
            </a:r>
          </a:p>
        </p:txBody>
      </p:sp>
      <p:pic>
        <p:nvPicPr>
          <p:cNvPr id="3" name="图片 2"/>
          <p:cNvPicPr>
            <a:picLocks noChangeAspect="1"/>
          </p:cNvPicPr>
          <p:nvPr/>
        </p:nvPicPr>
        <p:blipFill>
          <a:blip r:embed="rId3"/>
          <a:stretch>
            <a:fillRect/>
          </a:stretch>
        </p:blipFill>
        <p:spPr>
          <a:xfrm>
            <a:off x="4392741" y="1862333"/>
            <a:ext cx="7603717" cy="3568649"/>
          </a:xfrm>
          <a:prstGeom prst="rect">
            <a:avLst/>
          </a:prstGeom>
        </p:spPr>
      </p:pic>
    </p:spTree>
    <p:extLst>
      <p:ext uri="{BB962C8B-B14F-4D97-AF65-F5344CB8AC3E}">
        <p14:creationId xmlns:p14="http://schemas.microsoft.com/office/powerpoint/2010/main" val="1385558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34291" y="408940"/>
            <a:ext cx="1107996" cy="369332"/>
          </a:xfrm>
          <a:prstGeom prst="rect">
            <a:avLst/>
          </a:prstGeom>
        </p:spPr>
        <p:txBody>
          <a:bodyPr wrap="none">
            <a:spAutoFit/>
          </a:bodyPr>
          <a:lstStyle/>
          <a:p>
            <a:r>
              <a:rPr lang="zh-CN" altLang="en-US" i="1" dirty="0" smtClean="0">
                <a:solidFill>
                  <a:schemeClr val="bg1"/>
                </a:solidFill>
              </a:rPr>
              <a:t>主题功能</a:t>
            </a:r>
            <a:endParaRPr lang="zh-CN" altLang="en-US" i="1" dirty="0">
              <a:solidFill>
                <a:schemeClr val="bg1"/>
              </a:solidFill>
            </a:endParaRPr>
          </a:p>
        </p:txBody>
      </p:sp>
      <p:sp>
        <p:nvSpPr>
          <p:cNvPr id="2" name="矩形 1"/>
          <p:cNvSpPr/>
          <p:nvPr/>
        </p:nvSpPr>
        <p:spPr>
          <a:xfrm>
            <a:off x="609599" y="1099806"/>
            <a:ext cx="3477491" cy="3139321"/>
          </a:xfrm>
          <a:prstGeom prst="rect">
            <a:avLst/>
          </a:prstGeom>
        </p:spPr>
        <p:txBody>
          <a:bodyPr wrap="square">
            <a:spAutoFit/>
          </a:bodyPr>
          <a:lstStyle/>
          <a:p>
            <a:r>
              <a:rPr lang="zh-CN" altLang="en-US" dirty="0">
                <a:solidFill>
                  <a:schemeClr val="bg1"/>
                </a:solidFill>
              </a:rPr>
              <a:t>在词云</a:t>
            </a:r>
            <a:r>
              <a:rPr lang="zh-CN" altLang="en-US" dirty="0" smtClean="0">
                <a:solidFill>
                  <a:schemeClr val="bg1"/>
                </a:solidFill>
              </a:rPr>
              <a:t>中删除</a:t>
            </a:r>
            <a:r>
              <a:rPr lang="zh-CN" altLang="en-US" dirty="0">
                <a:solidFill>
                  <a:schemeClr val="bg1"/>
                </a:solidFill>
              </a:rPr>
              <a:t>了</a:t>
            </a:r>
            <a:r>
              <a:rPr lang="en-US" altLang="zh-CN" dirty="0">
                <a:solidFill>
                  <a:schemeClr val="bg1"/>
                </a:solidFill>
              </a:rPr>
              <a:t>POI</a:t>
            </a:r>
            <a:r>
              <a:rPr lang="zh-CN" altLang="en-US" dirty="0" smtClean="0">
                <a:solidFill>
                  <a:schemeClr val="bg1"/>
                </a:solidFill>
              </a:rPr>
              <a:t>数据中的某些部分，</a:t>
            </a:r>
            <a:r>
              <a:rPr lang="zh-CN" altLang="en-US" dirty="0">
                <a:solidFill>
                  <a:schemeClr val="bg1"/>
                </a:solidFill>
              </a:rPr>
              <a:t>其中包含第一级传输服务（</a:t>
            </a:r>
            <a:r>
              <a:rPr lang="en-US" altLang="zh-CN" i="1" dirty="0" err="1">
                <a:solidFill>
                  <a:schemeClr val="bg1"/>
                </a:solidFill>
              </a:rPr>
              <a:t>typecode</a:t>
            </a:r>
            <a:r>
              <a:rPr lang="zh-CN" altLang="en-US" dirty="0">
                <a:solidFill>
                  <a:schemeClr val="bg1"/>
                </a:solidFill>
              </a:rPr>
              <a:t>以“</a:t>
            </a:r>
            <a:r>
              <a:rPr lang="en-US" altLang="zh-CN" dirty="0">
                <a:solidFill>
                  <a:schemeClr val="bg1"/>
                </a:solidFill>
              </a:rPr>
              <a:t>15”</a:t>
            </a:r>
            <a:r>
              <a:rPr lang="zh-CN" altLang="en-US" dirty="0">
                <a:solidFill>
                  <a:schemeClr val="bg1"/>
                </a:solidFill>
              </a:rPr>
              <a:t>开头），道路家具（</a:t>
            </a:r>
            <a:r>
              <a:rPr lang="en-US" altLang="zh-CN" i="1" dirty="0" err="1">
                <a:solidFill>
                  <a:schemeClr val="bg1"/>
                </a:solidFill>
              </a:rPr>
              <a:t>typecode</a:t>
            </a:r>
            <a:r>
              <a:rPr lang="zh-CN" altLang="en-US" dirty="0">
                <a:solidFill>
                  <a:schemeClr val="bg1"/>
                </a:solidFill>
              </a:rPr>
              <a:t>以“</a:t>
            </a:r>
            <a:r>
              <a:rPr lang="en-US" altLang="zh-CN" dirty="0">
                <a:solidFill>
                  <a:schemeClr val="bg1"/>
                </a:solidFill>
              </a:rPr>
              <a:t>18”</a:t>
            </a:r>
            <a:r>
              <a:rPr lang="zh-CN" altLang="en-US" dirty="0">
                <a:solidFill>
                  <a:schemeClr val="bg1"/>
                </a:solidFill>
              </a:rPr>
              <a:t>开头），地名（</a:t>
            </a:r>
            <a:r>
              <a:rPr lang="en-US" altLang="zh-CN" i="1" dirty="0" err="1">
                <a:solidFill>
                  <a:schemeClr val="bg1"/>
                </a:solidFill>
              </a:rPr>
              <a:t>typecode</a:t>
            </a:r>
            <a:r>
              <a:rPr lang="zh-CN" altLang="en-US" dirty="0">
                <a:solidFill>
                  <a:schemeClr val="bg1"/>
                </a:solidFill>
              </a:rPr>
              <a:t>以“</a:t>
            </a:r>
            <a:r>
              <a:rPr lang="en-US" altLang="zh-CN" dirty="0">
                <a:solidFill>
                  <a:schemeClr val="bg1"/>
                </a:solidFill>
              </a:rPr>
              <a:t>19”</a:t>
            </a:r>
            <a:r>
              <a:rPr lang="zh-CN" altLang="en-US" dirty="0">
                <a:solidFill>
                  <a:schemeClr val="bg1"/>
                </a:solidFill>
              </a:rPr>
              <a:t>开头），传递设施（</a:t>
            </a:r>
            <a:r>
              <a:rPr lang="en-US" altLang="zh-CN" i="1" dirty="0" err="1">
                <a:solidFill>
                  <a:schemeClr val="bg1"/>
                </a:solidFill>
              </a:rPr>
              <a:t>typecode</a:t>
            </a:r>
            <a:r>
              <a:rPr lang="zh-CN" altLang="en-US" dirty="0">
                <a:solidFill>
                  <a:schemeClr val="bg1"/>
                </a:solidFill>
              </a:rPr>
              <a:t>以“</a:t>
            </a:r>
            <a:r>
              <a:rPr lang="en-US" altLang="zh-CN" dirty="0">
                <a:solidFill>
                  <a:schemeClr val="bg1"/>
                </a:solidFill>
              </a:rPr>
              <a:t>99”</a:t>
            </a:r>
            <a:r>
              <a:rPr lang="zh-CN" altLang="en-US" dirty="0">
                <a:solidFill>
                  <a:schemeClr val="bg1"/>
                </a:solidFill>
              </a:rPr>
              <a:t>开头）和室内设施（</a:t>
            </a:r>
            <a:r>
              <a:rPr lang="en-US" altLang="zh-CN" i="1" dirty="0" err="1">
                <a:solidFill>
                  <a:schemeClr val="bg1"/>
                </a:solidFill>
              </a:rPr>
              <a:t>typecode</a:t>
            </a:r>
            <a:r>
              <a:rPr lang="zh-CN" altLang="en-US" dirty="0">
                <a:solidFill>
                  <a:schemeClr val="bg1"/>
                </a:solidFill>
              </a:rPr>
              <a:t>以“</a:t>
            </a:r>
            <a:r>
              <a:rPr lang="en-US" altLang="zh-CN" dirty="0">
                <a:solidFill>
                  <a:schemeClr val="bg1"/>
                </a:solidFill>
              </a:rPr>
              <a:t>97”</a:t>
            </a:r>
            <a:r>
              <a:rPr lang="zh-CN" altLang="en-US" dirty="0">
                <a:solidFill>
                  <a:schemeClr val="bg1"/>
                </a:solidFill>
              </a:rPr>
              <a:t>开头）并保留其余部分，这些与土地使用更相关。用于移除和重新组织的</a:t>
            </a:r>
            <a:r>
              <a:rPr lang="en-US" altLang="zh-CN" dirty="0">
                <a:solidFill>
                  <a:schemeClr val="bg1"/>
                </a:solidFill>
              </a:rPr>
              <a:t>POI</a:t>
            </a:r>
            <a:r>
              <a:rPr lang="zh-CN" altLang="en-US" dirty="0">
                <a:solidFill>
                  <a:schemeClr val="bg1"/>
                </a:solidFill>
              </a:rPr>
              <a:t>类别</a:t>
            </a:r>
          </a:p>
        </p:txBody>
      </p:sp>
      <p:sp>
        <p:nvSpPr>
          <p:cNvPr id="4" name="矩形 3"/>
          <p:cNvSpPr/>
          <p:nvPr/>
        </p:nvSpPr>
        <p:spPr>
          <a:xfrm>
            <a:off x="609599" y="4239127"/>
            <a:ext cx="3477491" cy="1477328"/>
          </a:xfrm>
          <a:prstGeom prst="rect">
            <a:avLst/>
          </a:prstGeom>
        </p:spPr>
        <p:txBody>
          <a:bodyPr wrap="square">
            <a:spAutoFit/>
          </a:bodyPr>
          <a:lstStyle/>
          <a:p>
            <a:r>
              <a:rPr lang="zh-CN" altLang="en-US" dirty="0">
                <a:solidFill>
                  <a:schemeClr val="bg1"/>
                </a:solidFill>
              </a:rPr>
              <a:t>在词云生成过程开始时，每个群集都给出了一些高权重词，</a:t>
            </a:r>
            <a:r>
              <a:rPr lang="zh-CN" altLang="en-US" dirty="0" smtClean="0">
                <a:solidFill>
                  <a:schemeClr val="bg1"/>
                </a:solidFill>
              </a:rPr>
              <a:t>虽然添加</a:t>
            </a:r>
            <a:r>
              <a:rPr lang="zh-CN" altLang="en-US" dirty="0">
                <a:solidFill>
                  <a:schemeClr val="bg1"/>
                </a:solidFill>
              </a:rPr>
              <a:t>了传统词和一些空间引用词作为停用</a:t>
            </a:r>
            <a:r>
              <a:rPr lang="zh-CN" altLang="en-US" dirty="0" smtClean="0">
                <a:solidFill>
                  <a:schemeClr val="bg1"/>
                </a:solidFill>
              </a:rPr>
              <a:t>词，</a:t>
            </a:r>
            <a:r>
              <a:rPr lang="zh-CN" altLang="en-US" dirty="0">
                <a:solidFill>
                  <a:schemeClr val="bg1"/>
                </a:solidFill>
              </a:rPr>
              <a:t>这</a:t>
            </a:r>
            <a:r>
              <a:rPr lang="zh-CN" altLang="en-US" dirty="0" smtClean="0">
                <a:solidFill>
                  <a:schemeClr val="bg1"/>
                </a:solidFill>
              </a:rPr>
              <a:t>为提取</a:t>
            </a:r>
            <a:r>
              <a:rPr lang="zh-CN" altLang="en-US" dirty="0">
                <a:solidFill>
                  <a:schemeClr val="bg1"/>
                </a:solidFill>
              </a:rPr>
              <a:t>主题提供了障碍功能类型。</a:t>
            </a:r>
          </a:p>
        </p:txBody>
      </p:sp>
      <p:pic>
        <p:nvPicPr>
          <p:cNvPr id="3" name="图片 2"/>
          <p:cNvPicPr>
            <a:picLocks noChangeAspect="1"/>
          </p:cNvPicPr>
          <p:nvPr/>
        </p:nvPicPr>
        <p:blipFill>
          <a:blip r:embed="rId3"/>
          <a:stretch>
            <a:fillRect/>
          </a:stretch>
        </p:blipFill>
        <p:spPr>
          <a:xfrm>
            <a:off x="4329187" y="1928511"/>
            <a:ext cx="7308631" cy="2310616"/>
          </a:xfrm>
          <a:prstGeom prst="rect">
            <a:avLst/>
          </a:prstGeom>
        </p:spPr>
      </p:pic>
    </p:spTree>
    <p:extLst>
      <p:ext uri="{BB962C8B-B14F-4D97-AF65-F5344CB8AC3E}">
        <p14:creationId xmlns:p14="http://schemas.microsoft.com/office/powerpoint/2010/main" val="186485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MH_Others_1"/>
          <p:cNvSpPr>
            <a:spLocks noChangeShapeType="1"/>
          </p:cNvSpPr>
          <p:nvPr/>
        </p:nvSpPr>
        <p:spPr bwMode="auto">
          <a:xfrm>
            <a:off x="6102350" y="49213"/>
            <a:ext cx="28575" cy="6627812"/>
          </a:xfrm>
          <a:prstGeom prst="line">
            <a:avLst/>
          </a:prstGeom>
          <a:noFill/>
          <a:ln w="25400">
            <a:solidFill>
              <a:srgbClr val="EEDCA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 name="MH_Others_2"/>
          <p:cNvSpPr>
            <a:spLocks noChangeArrowheads="1"/>
          </p:cNvSpPr>
          <p:nvPr/>
        </p:nvSpPr>
        <p:spPr bwMode="auto">
          <a:xfrm>
            <a:off x="6011863" y="6573838"/>
            <a:ext cx="241300" cy="207962"/>
          </a:xfrm>
          <a:prstGeom prst="triangle">
            <a:avLst>
              <a:gd name="adj" fmla="val 50000"/>
            </a:avLst>
          </a:prstGeom>
          <a:solidFill>
            <a:srgbClr val="BBD6E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3" name="MH_Number_1"/>
          <p:cNvSpPr>
            <a:spLocks noChangeArrowheads="1"/>
          </p:cNvSpPr>
          <p:nvPr/>
        </p:nvSpPr>
        <p:spPr bwMode="auto">
          <a:xfrm>
            <a:off x="6135688" y="1050925"/>
            <a:ext cx="693737" cy="606425"/>
          </a:xfrm>
          <a:prstGeom prst="homePlate">
            <a:avLst>
              <a:gd name="adj" fmla="val 28599"/>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en-US" altLang="zh-CN" sz="2800" b="1">
                <a:solidFill>
                  <a:srgbClr val="294166"/>
                </a:solidFill>
                <a:ea typeface="Microsoft YaHei UI" pitchFamily="34" charset="-122"/>
                <a:sym typeface="Times New Roman" pitchFamily="18" charset="0"/>
              </a:rPr>
              <a:t>01</a:t>
            </a:r>
            <a:endParaRPr lang="zh-CN" altLang="en-US" sz="2800" b="1">
              <a:solidFill>
                <a:srgbClr val="294166"/>
              </a:solidFill>
              <a:ea typeface="Microsoft YaHei UI" pitchFamily="34" charset="-122"/>
              <a:sym typeface="Times New Roman" pitchFamily="18" charset="0"/>
            </a:endParaRPr>
          </a:p>
        </p:txBody>
      </p:sp>
      <p:sp>
        <p:nvSpPr>
          <p:cNvPr id="2054" name="MH_Number_2"/>
          <p:cNvSpPr>
            <a:spLocks noChangeArrowheads="1"/>
          </p:cNvSpPr>
          <p:nvPr/>
        </p:nvSpPr>
        <p:spPr bwMode="auto">
          <a:xfrm flipH="1">
            <a:off x="5413375" y="2012950"/>
            <a:ext cx="693738" cy="606425"/>
          </a:xfrm>
          <a:prstGeom prst="homePlate">
            <a:avLst>
              <a:gd name="adj" fmla="val 28599"/>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en-US" altLang="zh-CN" sz="2800" b="1" dirty="0">
                <a:solidFill>
                  <a:srgbClr val="294166"/>
                </a:solidFill>
                <a:ea typeface="Microsoft YaHei UI" pitchFamily="34" charset="-122"/>
                <a:sym typeface="Times New Roman" pitchFamily="18" charset="0"/>
              </a:rPr>
              <a:t>02</a:t>
            </a:r>
            <a:endParaRPr lang="zh-CN" altLang="en-US" sz="2800" b="1" dirty="0">
              <a:solidFill>
                <a:srgbClr val="294166"/>
              </a:solidFill>
              <a:ea typeface="Microsoft YaHei UI" pitchFamily="34" charset="-122"/>
              <a:sym typeface="Times New Roman" pitchFamily="18" charset="0"/>
            </a:endParaRPr>
          </a:p>
        </p:txBody>
      </p:sp>
      <p:sp>
        <p:nvSpPr>
          <p:cNvPr id="2055" name="MH_Others_3"/>
          <p:cNvSpPr>
            <a:spLocks noChangeArrowheads="1"/>
          </p:cNvSpPr>
          <p:nvPr/>
        </p:nvSpPr>
        <p:spPr bwMode="auto">
          <a:xfrm flipH="1">
            <a:off x="4092575" y="85725"/>
            <a:ext cx="2019300" cy="849313"/>
          </a:xfrm>
          <a:prstGeom prst="homePlate">
            <a:avLst>
              <a:gd name="adj" fmla="val 59439"/>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zh-CN" altLang="en-US" sz="4000" b="1">
                <a:solidFill>
                  <a:srgbClr val="294166"/>
                </a:solidFill>
                <a:latin typeface="微软雅黑" pitchFamily="34" charset="-122"/>
                <a:ea typeface="微软雅黑" pitchFamily="34" charset="-122"/>
                <a:sym typeface="微软雅黑" pitchFamily="34" charset="-122"/>
              </a:rPr>
              <a:t>目 录</a:t>
            </a:r>
            <a:endParaRPr lang="zh-CN" altLang="en-US"/>
          </a:p>
        </p:txBody>
      </p:sp>
      <p:sp>
        <p:nvSpPr>
          <p:cNvPr id="2056" name="MH_Number_1"/>
          <p:cNvSpPr>
            <a:spLocks noChangeArrowheads="1"/>
          </p:cNvSpPr>
          <p:nvPr/>
        </p:nvSpPr>
        <p:spPr bwMode="auto">
          <a:xfrm>
            <a:off x="6145213" y="2952750"/>
            <a:ext cx="693737" cy="606425"/>
          </a:xfrm>
          <a:prstGeom prst="homePlate">
            <a:avLst>
              <a:gd name="adj" fmla="val 28599"/>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en-US" altLang="zh-CN" sz="2800" b="1">
                <a:solidFill>
                  <a:srgbClr val="294166"/>
                </a:solidFill>
                <a:ea typeface="Microsoft YaHei UI" pitchFamily="34" charset="-122"/>
                <a:sym typeface="Times New Roman" pitchFamily="18" charset="0"/>
              </a:rPr>
              <a:t>03</a:t>
            </a:r>
            <a:endParaRPr lang="zh-CN" altLang="en-US" sz="2800" b="1">
              <a:solidFill>
                <a:srgbClr val="294166"/>
              </a:solidFill>
              <a:ea typeface="Microsoft YaHei UI" pitchFamily="34" charset="-122"/>
              <a:sym typeface="Times New Roman" pitchFamily="18" charset="0"/>
            </a:endParaRPr>
          </a:p>
        </p:txBody>
      </p:sp>
      <p:sp>
        <p:nvSpPr>
          <p:cNvPr id="2057" name="MH_Number_2"/>
          <p:cNvSpPr>
            <a:spLocks noChangeArrowheads="1"/>
          </p:cNvSpPr>
          <p:nvPr/>
        </p:nvSpPr>
        <p:spPr bwMode="auto">
          <a:xfrm flipH="1">
            <a:off x="5403850" y="3913188"/>
            <a:ext cx="695325" cy="606425"/>
          </a:xfrm>
          <a:prstGeom prst="homePlate">
            <a:avLst>
              <a:gd name="adj" fmla="val 28665"/>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en-US" altLang="zh-CN" sz="2800" b="1">
                <a:solidFill>
                  <a:srgbClr val="294166"/>
                </a:solidFill>
                <a:ea typeface="Microsoft YaHei UI" pitchFamily="34" charset="-122"/>
                <a:sym typeface="Times New Roman" pitchFamily="18" charset="0"/>
              </a:rPr>
              <a:t>04</a:t>
            </a:r>
            <a:endParaRPr lang="zh-CN" altLang="en-US" sz="2800" b="1">
              <a:solidFill>
                <a:srgbClr val="294166"/>
              </a:solidFill>
              <a:ea typeface="Microsoft YaHei UI" pitchFamily="34" charset="-122"/>
              <a:sym typeface="Times New Roman" pitchFamily="18" charset="0"/>
            </a:endParaRPr>
          </a:p>
        </p:txBody>
      </p:sp>
      <p:sp>
        <p:nvSpPr>
          <p:cNvPr id="2058" name="MH_Number_1"/>
          <p:cNvSpPr>
            <a:spLocks noChangeArrowheads="1"/>
          </p:cNvSpPr>
          <p:nvPr/>
        </p:nvSpPr>
        <p:spPr bwMode="auto">
          <a:xfrm>
            <a:off x="6148388" y="4854575"/>
            <a:ext cx="693737" cy="606425"/>
          </a:xfrm>
          <a:prstGeom prst="homePlate">
            <a:avLst>
              <a:gd name="adj" fmla="val 28599"/>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en-US" altLang="zh-CN" sz="2800" b="1" dirty="0">
                <a:solidFill>
                  <a:srgbClr val="294166"/>
                </a:solidFill>
                <a:ea typeface="Microsoft YaHei UI" pitchFamily="34" charset="-122"/>
                <a:sym typeface="Times New Roman" pitchFamily="18" charset="0"/>
              </a:rPr>
              <a:t>05</a:t>
            </a:r>
            <a:endParaRPr lang="zh-CN" altLang="en-US" sz="2800" b="1" dirty="0">
              <a:solidFill>
                <a:srgbClr val="294166"/>
              </a:solidFill>
              <a:ea typeface="Microsoft YaHei UI" pitchFamily="34" charset="-122"/>
              <a:sym typeface="Times New Roman" pitchFamily="18" charset="0"/>
            </a:endParaRPr>
          </a:p>
        </p:txBody>
      </p:sp>
      <p:sp>
        <p:nvSpPr>
          <p:cNvPr id="2059" name="MH_Number_2"/>
          <p:cNvSpPr>
            <a:spLocks noChangeArrowheads="1"/>
          </p:cNvSpPr>
          <p:nvPr/>
        </p:nvSpPr>
        <p:spPr bwMode="auto">
          <a:xfrm flipH="1">
            <a:off x="5416550" y="5819775"/>
            <a:ext cx="695325" cy="606425"/>
          </a:xfrm>
          <a:prstGeom prst="homePlate">
            <a:avLst>
              <a:gd name="adj" fmla="val 28665"/>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en-US" altLang="zh-CN" sz="2800" b="1" dirty="0">
                <a:solidFill>
                  <a:srgbClr val="294166"/>
                </a:solidFill>
                <a:ea typeface="Microsoft YaHei UI" pitchFamily="34" charset="-122"/>
                <a:sym typeface="Times New Roman" pitchFamily="18" charset="0"/>
              </a:rPr>
              <a:t>06</a:t>
            </a:r>
            <a:endParaRPr lang="zh-CN" altLang="en-US" sz="2800" b="1" dirty="0">
              <a:solidFill>
                <a:srgbClr val="294166"/>
              </a:solidFill>
              <a:ea typeface="Microsoft YaHei UI" pitchFamily="34" charset="-122"/>
              <a:sym typeface="Times New Roman" pitchFamily="18" charset="0"/>
            </a:endParaRPr>
          </a:p>
        </p:txBody>
      </p:sp>
      <p:sp>
        <p:nvSpPr>
          <p:cNvPr id="2066" name="MH_Entry_1"/>
          <p:cNvSpPr>
            <a:spLocks noChangeArrowheads="1"/>
          </p:cNvSpPr>
          <p:nvPr/>
        </p:nvSpPr>
        <p:spPr bwMode="auto">
          <a:xfrm>
            <a:off x="6824807" y="1084262"/>
            <a:ext cx="31384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anchor="ctr"/>
          <a:lstStyle/>
          <a:p>
            <a:pPr algn="ctr">
              <a:buFont typeface="Arial" pitchFamily="34" charset="0"/>
              <a:buNone/>
            </a:pPr>
            <a:r>
              <a:rPr lang="zh-CN" altLang="en-US" sz="2200" b="1" dirty="0">
                <a:solidFill>
                  <a:srgbClr val="E39A1D"/>
                </a:solidFill>
                <a:latin typeface="微软雅黑" pitchFamily="34" charset="-122"/>
                <a:ea typeface="微软雅黑" pitchFamily="34" charset="-122"/>
                <a:sym typeface="微软雅黑" pitchFamily="34" charset="-122"/>
              </a:rPr>
              <a:t>研究背景</a:t>
            </a:r>
            <a:r>
              <a:rPr lang="en-US" altLang="zh-CN" sz="2200" b="1" dirty="0">
                <a:solidFill>
                  <a:srgbClr val="E39A1D"/>
                </a:solidFill>
                <a:latin typeface="微软雅黑" pitchFamily="34" charset="-122"/>
                <a:ea typeface="微软雅黑" pitchFamily="34" charset="-122"/>
                <a:sym typeface="微软雅黑" pitchFamily="34" charset="-122"/>
              </a:rPr>
              <a:t>/</a:t>
            </a:r>
            <a:r>
              <a:rPr lang="en-US" altLang="zh-CN" sz="1300" b="1" dirty="0">
                <a:solidFill>
                  <a:srgbClr val="E39A1D"/>
                </a:solidFill>
                <a:latin typeface="微软雅黑" pitchFamily="34" charset="-122"/>
                <a:ea typeface="微软雅黑" pitchFamily="34" charset="-122"/>
                <a:sym typeface="微软雅黑" pitchFamily="34" charset="-122"/>
              </a:rPr>
              <a:t>The Background</a:t>
            </a:r>
            <a:endParaRPr lang="zh-CN" altLang="en-US" dirty="0"/>
          </a:p>
        </p:txBody>
      </p:sp>
      <p:sp>
        <p:nvSpPr>
          <p:cNvPr id="2067" name="MH_Entry_1"/>
          <p:cNvSpPr>
            <a:spLocks noChangeArrowheads="1"/>
          </p:cNvSpPr>
          <p:nvPr/>
        </p:nvSpPr>
        <p:spPr bwMode="auto">
          <a:xfrm>
            <a:off x="2076178" y="2072265"/>
            <a:ext cx="2938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anchor="ctr"/>
          <a:lstStyle/>
          <a:p>
            <a:pPr algn="ctr">
              <a:buFont typeface="Arial" pitchFamily="34" charset="0"/>
              <a:buNone/>
            </a:pPr>
            <a:r>
              <a:rPr lang="zh-CN" altLang="en-US" sz="2000" b="1" dirty="0" smtClean="0">
                <a:solidFill>
                  <a:srgbClr val="E39A1D"/>
                </a:solidFill>
                <a:latin typeface="微软雅黑" pitchFamily="34" charset="-122"/>
                <a:ea typeface="微软雅黑" pitchFamily="34" charset="-122"/>
                <a:sym typeface="微软雅黑" pitchFamily="34" charset="-122"/>
              </a:rPr>
              <a:t>数据来源</a:t>
            </a:r>
            <a:r>
              <a:rPr lang="en-US" altLang="zh-CN" sz="2000" b="1" dirty="0" smtClean="0">
                <a:solidFill>
                  <a:srgbClr val="E39A1D"/>
                </a:solidFill>
                <a:latin typeface="微软雅黑" pitchFamily="34" charset="-122"/>
                <a:ea typeface="微软雅黑" pitchFamily="34" charset="-122"/>
                <a:sym typeface="微软雅黑" pitchFamily="34" charset="-122"/>
              </a:rPr>
              <a:t>/Data </a:t>
            </a:r>
            <a:r>
              <a:rPr lang="en-US" altLang="zh-CN" sz="2000" b="1" dirty="0">
                <a:solidFill>
                  <a:srgbClr val="E39A1D"/>
                </a:solidFill>
                <a:latin typeface="微软雅黑" pitchFamily="34" charset="-122"/>
                <a:ea typeface="微软雅黑" pitchFamily="34" charset="-122"/>
                <a:sym typeface="微软雅黑" pitchFamily="34" charset="-122"/>
              </a:rPr>
              <a:t>source</a:t>
            </a:r>
            <a:endParaRPr lang="en-US" altLang="zh-CN" sz="1400" b="1" dirty="0">
              <a:solidFill>
                <a:srgbClr val="E39A1D"/>
              </a:solidFill>
              <a:latin typeface="微软雅黑" pitchFamily="34" charset="-122"/>
              <a:ea typeface="微软雅黑" pitchFamily="34" charset="-122"/>
              <a:sym typeface="微软雅黑" pitchFamily="34" charset="-122"/>
            </a:endParaRPr>
          </a:p>
        </p:txBody>
      </p:sp>
      <p:sp>
        <p:nvSpPr>
          <p:cNvPr id="2069" name="矩形 56"/>
          <p:cNvSpPr>
            <a:spLocks noChangeArrowheads="1"/>
          </p:cNvSpPr>
          <p:nvPr/>
        </p:nvSpPr>
        <p:spPr bwMode="auto">
          <a:xfrm>
            <a:off x="6482556" y="3117632"/>
            <a:ext cx="4019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anchor="ctr"/>
          <a:lstStyle/>
          <a:p>
            <a:pPr algn="ctr">
              <a:buFont typeface="Arial" pitchFamily="34" charset="0"/>
              <a:buNone/>
            </a:pPr>
            <a:r>
              <a:rPr lang="zh-CN" altLang="en-US" sz="2000" b="1" dirty="0" smtClean="0">
                <a:solidFill>
                  <a:srgbClr val="E39A1D"/>
                </a:solidFill>
                <a:latin typeface="微软雅黑" pitchFamily="34" charset="-122"/>
                <a:ea typeface="微软雅黑" pitchFamily="34" charset="-122"/>
                <a:sym typeface="微软雅黑" pitchFamily="34" charset="-122"/>
              </a:rPr>
              <a:t>研究</a:t>
            </a:r>
            <a:r>
              <a:rPr lang="zh-CN" altLang="en-US" sz="2000" b="1" dirty="0">
                <a:solidFill>
                  <a:srgbClr val="E39A1D"/>
                </a:solidFill>
                <a:latin typeface="微软雅黑" pitchFamily="34" charset="-122"/>
                <a:ea typeface="微软雅黑" pitchFamily="34" charset="-122"/>
                <a:sym typeface="微软雅黑" pitchFamily="34" charset="-122"/>
              </a:rPr>
              <a:t>方式</a:t>
            </a:r>
            <a:r>
              <a:rPr lang="en-US" altLang="zh-CN" sz="2000" b="1" dirty="0" smtClean="0">
                <a:solidFill>
                  <a:srgbClr val="E39A1D"/>
                </a:solidFill>
                <a:latin typeface="微软雅黑" pitchFamily="34" charset="-122"/>
                <a:ea typeface="微软雅黑" pitchFamily="34" charset="-122"/>
                <a:sym typeface="微软雅黑" pitchFamily="34" charset="-122"/>
              </a:rPr>
              <a:t>/</a:t>
            </a:r>
            <a:r>
              <a:rPr lang="en-US" altLang="zh-CN" sz="1500" dirty="0" smtClean="0">
                <a:solidFill>
                  <a:srgbClr val="E39A1D"/>
                </a:solidFill>
                <a:latin typeface="微软雅黑" pitchFamily="34" charset="-122"/>
                <a:ea typeface="微软雅黑" pitchFamily="34" charset="-122"/>
                <a:sym typeface="微软雅黑" pitchFamily="34" charset="-122"/>
              </a:rPr>
              <a:t>Research </a:t>
            </a:r>
            <a:r>
              <a:rPr lang="en-US" altLang="zh-CN" sz="1500" dirty="0">
                <a:solidFill>
                  <a:srgbClr val="E39A1D"/>
                </a:solidFill>
                <a:latin typeface="微软雅黑" pitchFamily="34" charset="-122"/>
                <a:ea typeface="微软雅黑" pitchFamily="34" charset="-122"/>
                <a:sym typeface="微软雅黑" pitchFamily="34" charset="-122"/>
              </a:rPr>
              <a:t>Process</a:t>
            </a:r>
            <a:endParaRPr lang="zh-CN" altLang="en-US" dirty="0"/>
          </a:p>
        </p:txBody>
      </p:sp>
      <p:sp>
        <p:nvSpPr>
          <p:cNvPr id="2070" name="矩形 57"/>
          <p:cNvSpPr>
            <a:spLocks noChangeArrowheads="1"/>
          </p:cNvSpPr>
          <p:nvPr/>
        </p:nvSpPr>
        <p:spPr bwMode="auto">
          <a:xfrm>
            <a:off x="2098625" y="4001190"/>
            <a:ext cx="3292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2000" b="1" dirty="0" smtClean="0">
                <a:solidFill>
                  <a:srgbClr val="E39A1D"/>
                </a:solidFill>
                <a:latin typeface="微软雅黑" pitchFamily="34" charset="-122"/>
                <a:ea typeface="微软雅黑" pitchFamily="34" charset="-122"/>
                <a:sym typeface="微软雅黑" pitchFamily="34" charset="-122"/>
              </a:rPr>
              <a:t>结果分析</a:t>
            </a:r>
            <a:r>
              <a:rPr lang="en-US" altLang="zh-CN" sz="2000" b="1" dirty="0" smtClean="0">
                <a:solidFill>
                  <a:srgbClr val="E39A1D"/>
                </a:solidFill>
                <a:latin typeface="微软雅黑" pitchFamily="34" charset="-122"/>
                <a:ea typeface="微软雅黑" pitchFamily="34" charset="-122"/>
                <a:sym typeface="微软雅黑" pitchFamily="34" charset="-122"/>
              </a:rPr>
              <a:t>/Results </a:t>
            </a:r>
            <a:r>
              <a:rPr lang="en-US" altLang="zh-CN" sz="2000" b="1" dirty="0" err="1" smtClean="0">
                <a:solidFill>
                  <a:srgbClr val="E39A1D"/>
                </a:solidFill>
                <a:latin typeface="微软雅黑" pitchFamily="34" charset="-122"/>
                <a:ea typeface="微软雅黑" pitchFamily="34" charset="-122"/>
                <a:sym typeface="微软雅黑" pitchFamily="34" charset="-122"/>
              </a:rPr>
              <a:t>analyse</a:t>
            </a:r>
            <a:endParaRPr lang="zh-CN" altLang="en-US" dirty="0"/>
          </a:p>
        </p:txBody>
      </p:sp>
      <p:sp>
        <p:nvSpPr>
          <p:cNvPr id="2071" name="矩形 58"/>
          <p:cNvSpPr>
            <a:spLocks noChangeArrowheads="1"/>
          </p:cNvSpPr>
          <p:nvPr/>
        </p:nvSpPr>
        <p:spPr bwMode="auto">
          <a:xfrm>
            <a:off x="2016919" y="5819775"/>
            <a:ext cx="2813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2000" b="1" dirty="0">
                <a:solidFill>
                  <a:srgbClr val="E39A1D"/>
                </a:solidFill>
                <a:latin typeface="微软雅黑" pitchFamily="34" charset="-122"/>
                <a:ea typeface="微软雅黑" pitchFamily="34" charset="-122"/>
                <a:sym typeface="微软雅黑" pitchFamily="34" charset="-122"/>
              </a:rPr>
              <a:t>参考文献</a:t>
            </a:r>
            <a:r>
              <a:rPr lang="en-US" altLang="zh-CN" sz="2000" b="1" dirty="0">
                <a:solidFill>
                  <a:srgbClr val="E39A1D"/>
                </a:solidFill>
                <a:latin typeface="微软雅黑" pitchFamily="34" charset="-122"/>
                <a:ea typeface="微软雅黑" pitchFamily="34" charset="-122"/>
                <a:sym typeface="微软雅黑" pitchFamily="34" charset="-122"/>
              </a:rPr>
              <a:t>/</a:t>
            </a:r>
            <a:r>
              <a:rPr lang="en-US" altLang="zh-CN" sz="1500" dirty="0">
                <a:solidFill>
                  <a:srgbClr val="E39A1D"/>
                </a:solidFill>
                <a:latin typeface="微软雅黑" pitchFamily="34" charset="-122"/>
                <a:ea typeface="微软雅黑" pitchFamily="34" charset="-122"/>
                <a:sym typeface="微软雅黑" pitchFamily="34" charset="-122"/>
              </a:rPr>
              <a:t>The Reference</a:t>
            </a:r>
          </a:p>
        </p:txBody>
      </p:sp>
      <p:sp>
        <p:nvSpPr>
          <p:cNvPr id="24" name="矩形 57"/>
          <p:cNvSpPr>
            <a:spLocks noChangeArrowheads="1"/>
          </p:cNvSpPr>
          <p:nvPr/>
        </p:nvSpPr>
        <p:spPr bwMode="auto">
          <a:xfrm>
            <a:off x="7618683" y="4908224"/>
            <a:ext cx="15507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2000" b="1" dirty="0" smtClean="0">
                <a:solidFill>
                  <a:srgbClr val="E39A1D"/>
                </a:solidFill>
                <a:latin typeface="微软雅黑" pitchFamily="34" charset="-122"/>
                <a:ea typeface="微软雅黑" pitchFamily="34" charset="-122"/>
                <a:sym typeface="微软雅黑" pitchFamily="34" charset="-122"/>
              </a:rPr>
              <a:t>结论</a:t>
            </a:r>
            <a:r>
              <a:rPr lang="en-US" altLang="zh-CN" sz="2000" b="1" dirty="0" smtClean="0">
                <a:solidFill>
                  <a:srgbClr val="E39A1D"/>
                </a:solidFill>
                <a:latin typeface="微软雅黑" pitchFamily="34" charset="-122"/>
                <a:ea typeface="微软雅黑" pitchFamily="34" charset="-122"/>
                <a:sym typeface="微软雅黑" pitchFamily="34" charset="-122"/>
              </a:rPr>
              <a:t>/result</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34291" y="408940"/>
            <a:ext cx="1107996" cy="369332"/>
          </a:xfrm>
          <a:prstGeom prst="rect">
            <a:avLst/>
          </a:prstGeom>
        </p:spPr>
        <p:txBody>
          <a:bodyPr wrap="none">
            <a:spAutoFit/>
          </a:bodyPr>
          <a:lstStyle/>
          <a:p>
            <a:r>
              <a:rPr lang="zh-CN" altLang="en-US" i="1" dirty="0" smtClean="0">
                <a:solidFill>
                  <a:schemeClr val="bg1"/>
                </a:solidFill>
              </a:rPr>
              <a:t>主题功能</a:t>
            </a:r>
            <a:endParaRPr lang="zh-CN" altLang="en-US" i="1" dirty="0">
              <a:solidFill>
                <a:schemeClr val="bg1"/>
              </a:solidFill>
            </a:endParaRPr>
          </a:p>
        </p:txBody>
      </p:sp>
      <p:sp>
        <p:nvSpPr>
          <p:cNvPr id="4" name="矩形 3"/>
          <p:cNvSpPr/>
          <p:nvPr/>
        </p:nvSpPr>
        <p:spPr>
          <a:xfrm>
            <a:off x="360217" y="1582340"/>
            <a:ext cx="2937165" cy="4801314"/>
          </a:xfrm>
          <a:prstGeom prst="rect">
            <a:avLst/>
          </a:prstGeom>
        </p:spPr>
        <p:txBody>
          <a:bodyPr wrap="square">
            <a:spAutoFit/>
          </a:bodyPr>
          <a:lstStyle/>
          <a:p>
            <a:r>
              <a:rPr lang="zh-CN" altLang="en-US" dirty="0">
                <a:solidFill>
                  <a:schemeClr val="bg1"/>
                </a:solidFill>
              </a:rPr>
              <a:t>单词云由不同的主题颜色呈现。橙色映射到日常生活标签集，包括住宅，便利店，美发，药房和美容。黄色用于描绘娱乐和休闲活动，如沐浴和按摩。蓝色与公共服务有关，如学校，医院，公共厕所和政府机构。深蓝色映射到商业和商业活动，如电子超市，家居用品市场，汽车，服装，保险和金融。最后，绿色用于描绘景点和旅游设施，如景区，景点，酒店和旅馆。通过观察颜色构成和高权重关键词，研究人员对城市功能区聚类有一种印象。</a:t>
            </a:r>
          </a:p>
        </p:txBody>
      </p:sp>
      <p:pic>
        <p:nvPicPr>
          <p:cNvPr id="6" name="图片 5"/>
          <p:cNvPicPr>
            <a:picLocks noChangeAspect="1"/>
          </p:cNvPicPr>
          <p:nvPr/>
        </p:nvPicPr>
        <p:blipFill>
          <a:blip r:embed="rId3"/>
          <a:stretch>
            <a:fillRect/>
          </a:stretch>
        </p:blipFill>
        <p:spPr>
          <a:xfrm>
            <a:off x="4107498" y="3283298"/>
            <a:ext cx="5244319" cy="3470333"/>
          </a:xfrm>
          <a:prstGeom prst="rect">
            <a:avLst/>
          </a:prstGeom>
        </p:spPr>
      </p:pic>
      <p:sp>
        <p:nvSpPr>
          <p:cNvPr id="11" name="矩形 10"/>
          <p:cNvSpPr/>
          <p:nvPr/>
        </p:nvSpPr>
        <p:spPr>
          <a:xfrm>
            <a:off x="3657599" y="593606"/>
            <a:ext cx="7938656" cy="2585323"/>
          </a:xfrm>
          <a:prstGeom prst="rect">
            <a:avLst/>
          </a:prstGeom>
        </p:spPr>
        <p:txBody>
          <a:bodyPr wrap="square">
            <a:spAutoFit/>
          </a:bodyPr>
          <a:lstStyle/>
          <a:p>
            <a:r>
              <a:rPr lang="zh-CN" altLang="en-US" dirty="0">
                <a:solidFill>
                  <a:schemeClr val="bg1"/>
                </a:solidFill>
              </a:rPr>
              <a:t>群集号为</a:t>
            </a:r>
            <a:r>
              <a:rPr lang="en-US" altLang="zh-CN" dirty="0">
                <a:solidFill>
                  <a:schemeClr val="bg1"/>
                </a:solidFill>
              </a:rPr>
              <a:t>5</a:t>
            </a:r>
            <a:r>
              <a:rPr lang="zh-CN" altLang="en-US" dirty="0">
                <a:solidFill>
                  <a:schemeClr val="bg1"/>
                </a:solidFill>
              </a:rPr>
              <a:t>时的语义标注结果。我们有两个住宅群集（群集</a:t>
            </a:r>
            <a:r>
              <a:rPr lang="en-US" altLang="zh-CN" dirty="0">
                <a:solidFill>
                  <a:schemeClr val="bg1"/>
                </a:solidFill>
              </a:rPr>
              <a:t>0</a:t>
            </a:r>
            <a:r>
              <a:rPr lang="zh-CN" altLang="en-US" dirty="0">
                <a:solidFill>
                  <a:schemeClr val="bg1"/>
                </a:solidFill>
              </a:rPr>
              <a:t>和群集</a:t>
            </a:r>
            <a:r>
              <a:rPr lang="en-US" altLang="zh-CN" dirty="0">
                <a:solidFill>
                  <a:schemeClr val="bg1"/>
                </a:solidFill>
              </a:rPr>
              <a:t>4</a:t>
            </a:r>
            <a:r>
              <a:rPr lang="zh-CN" altLang="en-US" dirty="0">
                <a:solidFill>
                  <a:schemeClr val="bg1"/>
                </a:solidFill>
              </a:rPr>
              <a:t>），其中包含一批日常生活标签。除了一些日常生活标签，典型的杭州（休闲城）标签，如</a:t>
            </a:r>
            <a:r>
              <a:rPr lang="zh-CN" altLang="en-US" i="1" dirty="0">
                <a:solidFill>
                  <a:schemeClr val="bg1"/>
                </a:solidFill>
              </a:rPr>
              <a:t>按摩</a:t>
            </a:r>
            <a:r>
              <a:rPr lang="zh-CN" altLang="en-US" dirty="0">
                <a:solidFill>
                  <a:schemeClr val="bg1"/>
                </a:solidFill>
              </a:rPr>
              <a:t>和</a:t>
            </a:r>
            <a:r>
              <a:rPr lang="zh-CN" altLang="en-US" i="1" dirty="0">
                <a:solidFill>
                  <a:schemeClr val="bg1"/>
                </a:solidFill>
              </a:rPr>
              <a:t>洗浴</a:t>
            </a:r>
            <a:r>
              <a:rPr lang="zh-CN" altLang="en-US" dirty="0">
                <a:solidFill>
                  <a:schemeClr val="bg1"/>
                </a:solidFill>
              </a:rPr>
              <a:t>在云中突出显示。与集群</a:t>
            </a:r>
            <a:r>
              <a:rPr lang="en-US" altLang="zh-CN" dirty="0">
                <a:solidFill>
                  <a:schemeClr val="bg1"/>
                </a:solidFill>
              </a:rPr>
              <a:t>0</a:t>
            </a:r>
            <a:r>
              <a:rPr lang="zh-CN" altLang="en-US" dirty="0">
                <a:solidFill>
                  <a:schemeClr val="bg1"/>
                </a:solidFill>
              </a:rPr>
              <a:t>相比，集群</a:t>
            </a:r>
            <a:r>
              <a:rPr lang="en-US" altLang="zh-CN" dirty="0">
                <a:solidFill>
                  <a:schemeClr val="bg1"/>
                </a:solidFill>
              </a:rPr>
              <a:t>4</a:t>
            </a:r>
            <a:r>
              <a:rPr lang="zh-CN" altLang="en-US" dirty="0">
                <a:solidFill>
                  <a:schemeClr val="bg1"/>
                </a:solidFill>
              </a:rPr>
              <a:t>的单词云显示了一些业务功能标签，这可能就是为什么时间曲线不像标准通勤曲线那样表现为上午</a:t>
            </a:r>
            <a:r>
              <a:rPr lang="en-US" altLang="zh-CN" dirty="0">
                <a:solidFill>
                  <a:schemeClr val="bg1"/>
                </a:solidFill>
              </a:rPr>
              <a:t>11</a:t>
            </a:r>
            <a:r>
              <a:rPr lang="zh-CN" altLang="en-US" dirty="0">
                <a:solidFill>
                  <a:schemeClr val="bg1"/>
                </a:solidFill>
              </a:rPr>
              <a:t>点到下午</a:t>
            </a:r>
            <a:r>
              <a:rPr lang="en-US" altLang="zh-CN" dirty="0">
                <a:solidFill>
                  <a:schemeClr val="bg1"/>
                </a:solidFill>
              </a:rPr>
              <a:t>2</a:t>
            </a:r>
            <a:r>
              <a:rPr lang="zh-CN" altLang="en-US" dirty="0">
                <a:solidFill>
                  <a:schemeClr val="bg1"/>
                </a:solidFill>
              </a:rPr>
              <a:t>点集群</a:t>
            </a:r>
            <a:r>
              <a:rPr lang="en-US" altLang="zh-CN" dirty="0">
                <a:solidFill>
                  <a:schemeClr val="bg1"/>
                </a:solidFill>
              </a:rPr>
              <a:t>1</a:t>
            </a:r>
            <a:r>
              <a:rPr lang="zh-CN" altLang="en-US" dirty="0">
                <a:solidFill>
                  <a:schemeClr val="bg1"/>
                </a:solidFill>
              </a:rPr>
              <a:t>，结合住宅和工业标签和低租金比率，属于郊区和城市边缘。集群</a:t>
            </a:r>
            <a:r>
              <a:rPr lang="en-US" altLang="zh-CN" dirty="0">
                <a:solidFill>
                  <a:schemeClr val="bg1"/>
                </a:solidFill>
              </a:rPr>
              <a:t>2</a:t>
            </a:r>
            <a:r>
              <a:rPr lang="zh-CN" altLang="en-US" dirty="0">
                <a:solidFill>
                  <a:schemeClr val="bg1"/>
                </a:solidFill>
              </a:rPr>
              <a:t>提供公共服务，休闲活动以及景点和旅游设施，是周末比平日租金比率更高的集群。第</a:t>
            </a:r>
            <a:r>
              <a:rPr lang="en-US" altLang="zh-CN" dirty="0">
                <a:solidFill>
                  <a:schemeClr val="bg1"/>
                </a:solidFill>
              </a:rPr>
              <a:t>3</a:t>
            </a:r>
            <a:r>
              <a:rPr lang="zh-CN" altLang="en-US" dirty="0">
                <a:solidFill>
                  <a:schemeClr val="bg1"/>
                </a:solidFill>
              </a:rPr>
              <a:t>组的词云中的主要蓝色表示土地的主要工业用地。尽管簇</a:t>
            </a:r>
            <a:r>
              <a:rPr lang="en-US" altLang="zh-CN" dirty="0">
                <a:solidFill>
                  <a:schemeClr val="bg1"/>
                </a:solidFill>
              </a:rPr>
              <a:t>3</a:t>
            </a:r>
            <a:r>
              <a:rPr lang="zh-CN" altLang="en-US" dirty="0">
                <a:solidFill>
                  <a:schemeClr val="bg1"/>
                </a:solidFill>
              </a:rPr>
              <a:t>和簇</a:t>
            </a:r>
            <a:r>
              <a:rPr lang="en-US" altLang="zh-CN" dirty="0">
                <a:solidFill>
                  <a:schemeClr val="bg1"/>
                </a:solidFill>
              </a:rPr>
              <a:t>4</a:t>
            </a:r>
            <a:r>
              <a:rPr lang="zh-CN" altLang="en-US" dirty="0">
                <a:solidFill>
                  <a:schemeClr val="bg1"/>
                </a:solidFill>
              </a:rPr>
              <a:t>的词云和时间曲线相似，但簇</a:t>
            </a:r>
            <a:r>
              <a:rPr lang="en-US" altLang="zh-CN" dirty="0">
                <a:solidFill>
                  <a:schemeClr val="bg1"/>
                </a:solidFill>
              </a:rPr>
              <a:t>3</a:t>
            </a:r>
            <a:r>
              <a:rPr lang="zh-CN" altLang="en-US" dirty="0">
                <a:solidFill>
                  <a:schemeClr val="bg1"/>
                </a:solidFill>
              </a:rPr>
              <a:t>中的住宅标签的丢失导致更平坦的白天曲线。</a:t>
            </a:r>
          </a:p>
        </p:txBody>
      </p:sp>
    </p:spTree>
    <p:extLst>
      <p:ext uri="{BB962C8B-B14F-4D97-AF65-F5344CB8AC3E}">
        <p14:creationId xmlns:p14="http://schemas.microsoft.com/office/powerpoint/2010/main" val="1878062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74072" y="408940"/>
            <a:ext cx="2909454" cy="369332"/>
          </a:xfrm>
          <a:prstGeom prst="rect">
            <a:avLst/>
          </a:prstGeom>
        </p:spPr>
        <p:txBody>
          <a:bodyPr wrap="square">
            <a:spAutoFit/>
          </a:bodyPr>
          <a:lstStyle/>
          <a:p>
            <a:r>
              <a:rPr lang="zh-CN" altLang="en-US" i="1" dirty="0">
                <a:solidFill>
                  <a:schemeClr val="bg1"/>
                </a:solidFill>
              </a:rPr>
              <a:t>与城市总体规划保持</a:t>
            </a:r>
            <a:r>
              <a:rPr lang="zh-CN" altLang="en-US" i="1" dirty="0" smtClean="0">
                <a:solidFill>
                  <a:schemeClr val="bg1"/>
                </a:solidFill>
              </a:rPr>
              <a:t>一致</a:t>
            </a:r>
            <a:endParaRPr lang="zh-CN" altLang="en-US" i="1" dirty="0">
              <a:solidFill>
                <a:schemeClr val="bg1"/>
              </a:solidFill>
            </a:endParaRPr>
          </a:p>
        </p:txBody>
      </p:sp>
      <p:sp>
        <p:nvSpPr>
          <p:cNvPr id="2" name="矩形 1"/>
          <p:cNvSpPr/>
          <p:nvPr/>
        </p:nvSpPr>
        <p:spPr>
          <a:xfrm>
            <a:off x="256030" y="1187212"/>
            <a:ext cx="3145539" cy="4801314"/>
          </a:xfrm>
          <a:prstGeom prst="rect">
            <a:avLst/>
          </a:prstGeom>
        </p:spPr>
        <p:txBody>
          <a:bodyPr wrap="square">
            <a:spAutoFit/>
          </a:bodyPr>
          <a:lstStyle/>
          <a:p>
            <a:r>
              <a:rPr lang="zh-CN" altLang="en-US" dirty="0" smtClean="0">
                <a:solidFill>
                  <a:schemeClr val="bg1"/>
                </a:solidFill>
              </a:rPr>
              <a:t>通过</a:t>
            </a:r>
            <a:r>
              <a:rPr lang="en-US" altLang="zh-CN" dirty="0">
                <a:solidFill>
                  <a:schemeClr val="bg1"/>
                </a:solidFill>
              </a:rPr>
              <a:t>2016</a:t>
            </a:r>
            <a:r>
              <a:rPr lang="zh-CN" altLang="en-US" dirty="0">
                <a:solidFill>
                  <a:schemeClr val="bg1"/>
                </a:solidFill>
              </a:rPr>
              <a:t>年城市总体规划的结果与重叠百分比来衡量一致性</a:t>
            </a:r>
            <a:endParaRPr lang="en-US" altLang="zh-CN" dirty="0">
              <a:solidFill>
                <a:schemeClr val="bg1"/>
              </a:solidFill>
            </a:endParaRPr>
          </a:p>
          <a:p>
            <a:endParaRPr lang="en-US" altLang="zh-CN" dirty="0" smtClean="0">
              <a:solidFill>
                <a:schemeClr val="bg1"/>
              </a:solidFill>
            </a:endParaRPr>
          </a:p>
          <a:p>
            <a:r>
              <a:rPr lang="zh-CN" altLang="en-US" dirty="0" smtClean="0">
                <a:solidFill>
                  <a:schemeClr val="bg1"/>
                </a:solidFill>
              </a:rPr>
              <a:t>将</a:t>
            </a:r>
            <a:r>
              <a:rPr lang="zh-CN" altLang="en-US" dirty="0">
                <a:solidFill>
                  <a:schemeClr val="bg1"/>
                </a:solidFill>
              </a:rPr>
              <a:t>教育用地，商业区和公共设施相结合，与第</a:t>
            </a:r>
            <a:r>
              <a:rPr lang="en-US" altLang="zh-CN" dirty="0">
                <a:solidFill>
                  <a:schemeClr val="bg1"/>
                </a:solidFill>
              </a:rPr>
              <a:t>2</a:t>
            </a:r>
            <a:r>
              <a:rPr lang="zh-CN" altLang="en-US" dirty="0">
                <a:solidFill>
                  <a:schemeClr val="bg1"/>
                </a:solidFill>
              </a:rPr>
              <a:t>组（</a:t>
            </a:r>
            <a:r>
              <a:rPr lang="en-US" altLang="zh-CN" i="1" dirty="0">
                <a:solidFill>
                  <a:schemeClr val="bg1"/>
                </a:solidFill>
              </a:rPr>
              <a:t>k</a:t>
            </a:r>
            <a:r>
              <a:rPr lang="zh-CN" altLang="en-US" dirty="0">
                <a:solidFill>
                  <a:schemeClr val="bg1"/>
                </a:solidFill>
              </a:rPr>
              <a:t> </a:t>
            </a:r>
            <a:r>
              <a:rPr lang="en-US" altLang="zh-CN" dirty="0">
                <a:solidFill>
                  <a:schemeClr val="bg1"/>
                </a:solidFill>
              </a:rPr>
              <a:t>= 5</a:t>
            </a:r>
            <a:r>
              <a:rPr lang="zh-CN" altLang="en-US" dirty="0">
                <a:solidFill>
                  <a:schemeClr val="bg1"/>
                </a:solidFill>
              </a:rPr>
              <a:t>）和第</a:t>
            </a:r>
            <a:r>
              <a:rPr lang="en-US" altLang="zh-CN" dirty="0">
                <a:solidFill>
                  <a:schemeClr val="bg1"/>
                </a:solidFill>
              </a:rPr>
              <a:t>1</a:t>
            </a:r>
            <a:r>
              <a:rPr lang="zh-CN" altLang="en-US" dirty="0">
                <a:solidFill>
                  <a:schemeClr val="bg1"/>
                </a:solidFill>
              </a:rPr>
              <a:t>组和第</a:t>
            </a:r>
            <a:r>
              <a:rPr lang="en-US" altLang="zh-CN" dirty="0">
                <a:solidFill>
                  <a:schemeClr val="bg1"/>
                </a:solidFill>
              </a:rPr>
              <a:t>4</a:t>
            </a:r>
            <a:r>
              <a:rPr lang="zh-CN" altLang="en-US" dirty="0">
                <a:solidFill>
                  <a:schemeClr val="bg1"/>
                </a:solidFill>
              </a:rPr>
              <a:t>组（</a:t>
            </a:r>
            <a:r>
              <a:rPr lang="en-US" altLang="zh-CN" i="1" dirty="0">
                <a:solidFill>
                  <a:schemeClr val="bg1"/>
                </a:solidFill>
              </a:rPr>
              <a:t>k</a:t>
            </a:r>
            <a:r>
              <a:rPr lang="zh-CN" altLang="en-US" dirty="0">
                <a:solidFill>
                  <a:schemeClr val="bg1"/>
                </a:solidFill>
              </a:rPr>
              <a:t> </a:t>
            </a:r>
            <a:r>
              <a:rPr lang="en-US" altLang="zh-CN" dirty="0">
                <a:solidFill>
                  <a:schemeClr val="bg1"/>
                </a:solidFill>
              </a:rPr>
              <a:t>= 8</a:t>
            </a:r>
            <a:r>
              <a:rPr lang="zh-CN" altLang="en-US" dirty="0">
                <a:solidFill>
                  <a:schemeClr val="bg1"/>
                </a:solidFill>
              </a:rPr>
              <a:t>）进行比较。他们都为公民提供不同的公共服务。将工业用地与第</a:t>
            </a:r>
            <a:r>
              <a:rPr lang="en-US" altLang="zh-CN" dirty="0">
                <a:solidFill>
                  <a:schemeClr val="bg1"/>
                </a:solidFill>
              </a:rPr>
              <a:t>3</a:t>
            </a:r>
            <a:r>
              <a:rPr lang="zh-CN" altLang="en-US" dirty="0">
                <a:solidFill>
                  <a:schemeClr val="bg1"/>
                </a:solidFill>
              </a:rPr>
              <a:t>组（</a:t>
            </a:r>
            <a:r>
              <a:rPr lang="en-US" altLang="zh-CN" i="1" dirty="0">
                <a:solidFill>
                  <a:schemeClr val="bg1"/>
                </a:solidFill>
              </a:rPr>
              <a:t>k</a:t>
            </a:r>
            <a:r>
              <a:rPr lang="en-US" altLang="zh-CN" dirty="0">
                <a:solidFill>
                  <a:schemeClr val="bg1"/>
                </a:solidFill>
              </a:rPr>
              <a:t>= 5</a:t>
            </a:r>
            <a:r>
              <a:rPr lang="zh-CN" altLang="en-US" dirty="0">
                <a:solidFill>
                  <a:schemeClr val="bg1"/>
                </a:solidFill>
              </a:rPr>
              <a:t>）和第</a:t>
            </a:r>
            <a:r>
              <a:rPr lang="en-US" altLang="zh-CN" dirty="0">
                <a:solidFill>
                  <a:schemeClr val="bg1"/>
                </a:solidFill>
              </a:rPr>
              <a:t>2</a:t>
            </a:r>
            <a:r>
              <a:rPr lang="zh-CN" altLang="en-US" dirty="0">
                <a:solidFill>
                  <a:schemeClr val="bg1"/>
                </a:solidFill>
              </a:rPr>
              <a:t>组和第</a:t>
            </a:r>
            <a:r>
              <a:rPr lang="en-US" altLang="zh-CN" dirty="0">
                <a:solidFill>
                  <a:schemeClr val="bg1"/>
                </a:solidFill>
              </a:rPr>
              <a:t>6</a:t>
            </a:r>
            <a:r>
              <a:rPr lang="zh-CN" altLang="en-US" dirty="0">
                <a:solidFill>
                  <a:schemeClr val="bg1"/>
                </a:solidFill>
              </a:rPr>
              <a:t>组（</a:t>
            </a:r>
            <a:r>
              <a:rPr lang="en-US" altLang="zh-CN" i="1" dirty="0">
                <a:solidFill>
                  <a:schemeClr val="bg1"/>
                </a:solidFill>
              </a:rPr>
              <a:t>k</a:t>
            </a:r>
            <a:r>
              <a:rPr lang="zh-CN" altLang="en-US" dirty="0">
                <a:solidFill>
                  <a:schemeClr val="bg1"/>
                </a:solidFill>
              </a:rPr>
              <a:t> </a:t>
            </a:r>
            <a:r>
              <a:rPr lang="en-US" altLang="zh-CN" dirty="0">
                <a:solidFill>
                  <a:schemeClr val="bg1"/>
                </a:solidFill>
              </a:rPr>
              <a:t>= 8</a:t>
            </a:r>
            <a:r>
              <a:rPr lang="zh-CN" altLang="en-US" dirty="0">
                <a:solidFill>
                  <a:schemeClr val="bg1"/>
                </a:solidFill>
              </a:rPr>
              <a:t>）进行比较。另外，将住宅区域与集群</a:t>
            </a:r>
            <a:r>
              <a:rPr lang="en-US" altLang="zh-CN" dirty="0">
                <a:solidFill>
                  <a:schemeClr val="bg1"/>
                </a:solidFill>
              </a:rPr>
              <a:t>0,1</a:t>
            </a:r>
            <a:r>
              <a:rPr lang="zh-CN" altLang="en-US" dirty="0">
                <a:solidFill>
                  <a:schemeClr val="bg1"/>
                </a:solidFill>
              </a:rPr>
              <a:t>和</a:t>
            </a:r>
            <a:r>
              <a:rPr lang="en-US" altLang="zh-CN" dirty="0">
                <a:solidFill>
                  <a:schemeClr val="bg1"/>
                </a:solidFill>
              </a:rPr>
              <a:t>4</a:t>
            </a:r>
            <a:r>
              <a:rPr lang="zh-CN" altLang="en-US" dirty="0">
                <a:solidFill>
                  <a:schemeClr val="bg1"/>
                </a:solidFill>
              </a:rPr>
              <a:t>（</a:t>
            </a:r>
            <a:r>
              <a:rPr lang="en-US" altLang="zh-CN" i="1" dirty="0">
                <a:solidFill>
                  <a:schemeClr val="bg1"/>
                </a:solidFill>
              </a:rPr>
              <a:t>k</a:t>
            </a:r>
            <a:r>
              <a:rPr lang="zh-CN" altLang="en-US" dirty="0">
                <a:solidFill>
                  <a:schemeClr val="bg1"/>
                </a:solidFill>
              </a:rPr>
              <a:t> </a:t>
            </a:r>
            <a:r>
              <a:rPr lang="en-US" altLang="zh-CN" dirty="0">
                <a:solidFill>
                  <a:schemeClr val="bg1"/>
                </a:solidFill>
              </a:rPr>
              <a:t>= 5</a:t>
            </a:r>
            <a:r>
              <a:rPr lang="zh-CN" altLang="en-US" dirty="0">
                <a:solidFill>
                  <a:schemeClr val="bg1"/>
                </a:solidFill>
              </a:rPr>
              <a:t>）以及集群</a:t>
            </a:r>
            <a:r>
              <a:rPr lang="en-US" altLang="zh-CN" dirty="0">
                <a:solidFill>
                  <a:schemeClr val="bg1"/>
                </a:solidFill>
              </a:rPr>
              <a:t>0,3,5</a:t>
            </a:r>
            <a:r>
              <a:rPr lang="zh-CN" altLang="en-US" dirty="0">
                <a:solidFill>
                  <a:schemeClr val="bg1"/>
                </a:solidFill>
              </a:rPr>
              <a:t>和</a:t>
            </a:r>
            <a:r>
              <a:rPr lang="en-US" altLang="zh-CN" dirty="0">
                <a:solidFill>
                  <a:schemeClr val="bg1"/>
                </a:solidFill>
              </a:rPr>
              <a:t>7</a:t>
            </a:r>
            <a:r>
              <a:rPr lang="zh-CN" altLang="en-US" dirty="0">
                <a:solidFill>
                  <a:schemeClr val="bg1"/>
                </a:solidFill>
              </a:rPr>
              <a:t>（</a:t>
            </a:r>
            <a:r>
              <a:rPr lang="en-US" altLang="zh-CN" i="1" dirty="0">
                <a:solidFill>
                  <a:schemeClr val="bg1"/>
                </a:solidFill>
              </a:rPr>
              <a:t>k</a:t>
            </a:r>
            <a:r>
              <a:rPr lang="en-US" altLang="zh-CN" dirty="0">
                <a:solidFill>
                  <a:schemeClr val="bg1"/>
                </a:solidFill>
              </a:rPr>
              <a:t>= 8</a:t>
            </a:r>
            <a:r>
              <a:rPr lang="zh-CN" altLang="en-US" dirty="0">
                <a:solidFill>
                  <a:schemeClr val="bg1"/>
                </a:solidFill>
              </a:rPr>
              <a:t>）。</a:t>
            </a:r>
            <a:r>
              <a:rPr lang="en-US" altLang="zh-CN" dirty="0">
                <a:solidFill>
                  <a:schemeClr val="bg1"/>
                </a:solidFill>
              </a:rPr>
              <a:t>2016</a:t>
            </a:r>
            <a:r>
              <a:rPr lang="zh-CN" altLang="en-US" dirty="0">
                <a:solidFill>
                  <a:schemeClr val="bg1"/>
                </a:solidFill>
              </a:rPr>
              <a:t>年总体规划中的其他人</a:t>
            </a:r>
            <a:r>
              <a:rPr lang="zh-CN" altLang="en-US" dirty="0" smtClean="0">
                <a:solidFill>
                  <a:schemeClr val="bg1"/>
                </a:solidFill>
              </a:rPr>
              <a:t>不在实验</a:t>
            </a:r>
            <a:r>
              <a:rPr lang="zh-CN" altLang="en-US" dirty="0">
                <a:solidFill>
                  <a:schemeClr val="bg1"/>
                </a:solidFill>
              </a:rPr>
              <a:t>中计算，因为语义注释没有检测到任何一个。</a:t>
            </a:r>
          </a:p>
        </p:txBody>
      </p:sp>
      <p:pic>
        <p:nvPicPr>
          <p:cNvPr id="3" name="图片 2"/>
          <p:cNvPicPr>
            <a:picLocks noChangeAspect="1"/>
          </p:cNvPicPr>
          <p:nvPr/>
        </p:nvPicPr>
        <p:blipFill>
          <a:blip r:embed="rId3"/>
          <a:stretch>
            <a:fillRect/>
          </a:stretch>
        </p:blipFill>
        <p:spPr>
          <a:xfrm>
            <a:off x="3657598" y="596752"/>
            <a:ext cx="3400000" cy="2190476"/>
          </a:xfrm>
          <a:prstGeom prst="rect">
            <a:avLst/>
          </a:prstGeom>
        </p:spPr>
      </p:pic>
      <p:pic>
        <p:nvPicPr>
          <p:cNvPr id="4" name="图片 3"/>
          <p:cNvPicPr>
            <a:picLocks noChangeAspect="1"/>
          </p:cNvPicPr>
          <p:nvPr/>
        </p:nvPicPr>
        <p:blipFill>
          <a:blip r:embed="rId4"/>
          <a:stretch>
            <a:fillRect/>
          </a:stretch>
        </p:blipFill>
        <p:spPr>
          <a:xfrm>
            <a:off x="7431671" y="522015"/>
            <a:ext cx="3541130" cy="2265213"/>
          </a:xfrm>
          <a:prstGeom prst="rect">
            <a:avLst/>
          </a:prstGeom>
        </p:spPr>
      </p:pic>
      <p:pic>
        <p:nvPicPr>
          <p:cNvPr id="8" name="图片 7"/>
          <p:cNvPicPr>
            <a:picLocks noChangeAspect="1"/>
          </p:cNvPicPr>
          <p:nvPr/>
        </p:nvPicPr>
        <p:blipFill>
          <a:blip r:embed="rId5"/>
          <a:stretch>
            <a:fillRect/>
          </a:stretch>
        </p:blipFill>
        <p:spPr>
          <a:xfrm>
            <a:off x="3552731" y="2987718"/>
            <a:ext cx="5419048" cy="2723809"/>
          </a:xfrm>
          <a:prstGeom prst="rect">
            <a:avLst/>
          </a:prstGeom>
        </p:spPr>
      </p:pic>
    </p:spTree>
    <p:extLst>
      <p:ext uri="{BB962C8B-B14F-4D97-AF65-F5344CB8AC3E}">
        <p14:creationId xmlns:p14="http://schemas.microsoft.com/office/powerpoint/2010/main" val="4191721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74072" y="408940"/>
            <a:ext cx="2909454" cy="369332"/>
          </a:xfrm>
          <a:prstGeom prst="rect">
            <a:avLst/>
          </a:prstGeom>
        </p:spPr>
        <p:txBody>
          <a:bodyPr wrap="square">
            <a:spAutoFit/>
          </a:bodyPr>
          <a:lstStyle/>
          <a:p>
            <a:r>
              <a:rPr lang="zh-CN" altLang="en-US" i="1" dirty="0">
                <a:solidFill>
                  <a:schemeClr val="bg1"/>
                </a:solidFill>
              </a:rPr>
              <a:t>与城市总体规划保持</a:t>
            </a:r>
            <a:r>
              <a:rPr lang="zh-CN" altLang="en-US" i="1" dirty="0" smtClean="0">
                <a:solidFill>
                  <a:schemeClr val="bg1"/>
                </a:solidFill>
              </a:rPr>
              <a:t>一致</a:t>
            </a:r>
            <a:endParaRPr lang="zh-CN" altLang="en-US" i="1" dirty="0">
              <a:solidFill>
                <a:schemeClr val="bg1"/>
              </a:solidFill>
            </a:endParaRPr>
          </a:p>
        </p:txBody>
      </p:sp>
      <p:sp>
        <p:nvSpPr>
          <p:cNvPr id="2" name="矩形 1"/>
          <p:cNvSpPr/>
          <p:nvPr/>
        </p:nvSpPr>
        <p:spPr>
          <a:xfrm>
            <a:off x="256030" y="1187212"/>
            <a:ext cx="3145539" cy="4524315"/>
          </a:xfrm>
          <a:prstGeom prst="rect">
            <a:avLst/>
          </a:prstGeom>
        </p:spPr>
        <p:txBody>
          <a:bodyPr wrap="square">
            <a:spAutoFit/>
          </a:bodyPr>
          <a:lstStyle/>
          <a:p>
            <a:r>
              <a:rPr lang="zh-CN" altLang="en-US" dirty="0">
                <a:solidFill>
                  <a:schemeClr val="bg1"/>
                </a:solidFill>
              </a:rPr>
              <a:t>每个要素代表</a:t>
            </a:r>
            <a:r>
              <a:rPr lang="en-US" altLang="zh-CN" dirty="0">
                <a:solidFill>
                  <a:schemeClr val="bg1"/>
                </a:solidFill>
              </a:rPr>
              <a:t>2016</a:t>
            </a:r>
            <a:r>
              <a:rPr lang="zh-CN" altLang="en-US" dirty="0">
                <a:solidFill>
                  <a:schemeClr val="bg1"/>
                </a:solidFill>
              </a:rPr>
              <a:t>年城市总体规划中的特定土地利用一般类型，其中包括我们的一个土地利用集群，即工业，商业和住宅。最后一栏显示了我们土地利用检测的总体准确性。比较不同类型的结果</a:t>
            </a:r>
            <a:r>
              <a:rPr lang="zh-CN" altLang="en-US" dirty="0" smtClean="0">
                <a:solidFill>
                  <a:schemeClr val="bg1"/>
                </a:solidFill>
              </a:rPr>
              <a:t>，观察</a:t>
            </a:r>
            <a:r>
              <a:rPr lang="zh-CN" altLang="en-US" dirty="0">
                <a:solidFill>
                  <a:schemeClr val="bg1"/>
                </a:solidFill>
              </a:rPr>
              <a:t>到住宅用地的百分比最高（当</a:t>
            </a:r>
            <a:r>
              <a:rPr lang="en-US" altLang="zh-CN" i="1" dirty="0">
                <a:solidFill>
                  <a:schemeClr val="bg1"/>
                </a:solidFill>
              </a:rPr>
              <a:t>k</a:t>
            </a:r>
            <a:r>
              <a:rPr lang="zh-CN" altLang="en-US" dirty="0">
                <a:solidFill>
                  <a:schemeClr val="bg1"/>
                </a:solidFill>
              </a:rPr>
              <a:t> </a:t>
            </a:r>
            <a:r>
              <a:rPr lang="en-US" altLang="zh-CN" dirty="0">
                <a:solidFill>
                  <a:schemeClr val="bg1"/>
                </a:solidFill>
              </a:rPr>
              <a:t>= 5 </a:t>
            </a:r>
            <a:r>
              <a:rPr lang="zh-CN" altLang="en-US" dirty="0">
                <a:solidFill>
                  <a:schemeClr val="bg1"/>
                </a:solidFill>
              </a:rPr>
              <a:t>时为</a:t>
            </a:r>
            <a:r>
              <a:rPr lang="en-US" altLang="zh-CN" dirty="0">
                <a:solidFill>
                  <a:schemeClr val="bg1"/>
                </a:solidFill>
              </a:rPr>
              <a:t>59.4</a:t>
            </a:r>
            <a:r>
              <a:rPr lang="zh-CN" altLang="en-US" dirty="0">
                <a:solidFill>
                  <a:schemeClr val="bg1"/>
                </a:solidFill>
              </a:rPr>
              <a:t>％，当</a:t>
            </a:r>
            <a:r>
              <a:rPr lang="en-US" altLang="zh-CN" i="1" dirty="0">
                <a:solidFill>
                  <a:schemeClr val="bg1"/>
                </a:solidFill>
              </a:rPr>
              <a:t>k</a:t>
            </a:r>
            <a:r>
              <a:rPr lang="zh-CN" altLang="en-US" dirty="0">
                <a:solidFill>
                  <a:schemeClr val="bg1"/>
                </a:solidFill>
              </a:rPr>
              <a:t> </a:t>
            </a:r>
            <a:r>
              <a:rPr lang="en-US" altLang="zh-CN" dirty="0">
                <a:solidFill>
                  <a:schemeClr val="bg1"/>
                </a:solidFill>
              </a:rPr>
              <a:t>= 8 </a:t>
            </a:r>
            <a:r>
              <a:rPr lang="zh-CN" altLang="en-US" dirty="0">
                <a:solidFill>
                  <a:schemeClr val="bg1"/>
                </a:solidFill>
              </a:rPr>
              <a:t>时为</a:t>
            </a:r>
            <a:r>
              <a:rPr lang="en-US" altLang="zh-CN" dirty="0">
                <a:solidFill>
                  <a:schemeClr val="bg1"/>
                </a:solidFill>
              </a:rPr>
              <a:t>66.8</a:t>
            </a:r>
            <a:r>
              <a:rPr lang="zh-CN" altLang="en-US" dirty="0">
                <a:solidFill>
                  <a:schemeClr val="bg1"/>
                </a:solidFill>
              </a:rPr>
              <a:t>％），这</a:t>
            </a:r>
            <a:r>
              <a:rPr lang="zh-CN" altLang="en-US" dirty="0" smtClean="0">
                <a:solidFill>
                  <a:schemeClr val="bg1"/>
                </a:solidFill>
              </a:rPr>
              <a:t>与引用的论文中使用</a:t>
            </a:r>
            <a:r>
              <a:rPr lang="en-US" altLang="zh-CN" dirty="0">
                <a:solidFill>
                  <a:schemeClr val="bg1"/>
                </a:solidFill>
              </a:rPr>
              <a:t>Twitter</a:t>
            </a:r>
            <a:r>
              <a:rPr lang="zh-CN" altLang="en-US" dirty="0">
                <a:solidFill>
                  <a:schemeClr val="bg1"/>
                </a:solidFill>
              </a:rPr>
              <a:t>的</a:t>
            </a:r>
            <a:r>
              <a:rPr lang="en-US" altLang="zh-CN" dirty="0">
                <a:solidFill>
                  <a:schemeClr val="bg1"/>
                </a:solidFill>
              </a:rPr>
              <a:t>Martinez </a:t>
            </a:r>
            <a:r>
              <a:rPr lang="zh-CN" altLang="en-US" dirty="0" smtClean="0">
                <a:solidFill>
                  <a:schemeClr val="bg1"/>
                </a:solidFill>
              </a:rPr>
              <a:t>研究</a:t>
            </a:r>
            <a:r>
              <a:rPr lang="zh-CN" altLang="en-US" dirty="0">
                <a:solidFill>
                  <a:schemeClr val="bg1"/>
                </a:solidFill>
              </a:rPr>
              <a:t>的准确率为</a:t>
            </a:r>
            <a:r>
              <a:rPr lang="en-US" altLang="zh-CN" dirty="0">
                <a:solidFill>
                  <a:schemeClr val="bg1"/>
                </a:solidFill>
              </a:rPr>
              <a:t>64.14</a:t>
            </a:r>
            <a:r>
              <a:rPr lang="zh-CN" altLang="en-US" dirty="0">
                <a:solidFill>
                  <a:schemeClr val="bg1"/>
                </a:solidFill>
              </a:rPr>
              <a:t>％相当。</a:t>
            </a:r>
            <a:r>
              <a:rPr lang="en-US" altLang="zh-CN" dirty="0">
                <a:solidFill>
                  <a:schemeClr val="bg1"/>
                </a:solidFill>
              </a:rPr>
              <a:t>Toole</a:t>
            </a:r>
            <a:r>
              <a:rPr lang="zh-CN" altLang="en-US" dirty="0" smtClean="0">
                <a:solidFill>
                  <a:schemeClr val="bg1"/>
                </a:solidFill>
              </a:rPr>
              <a:t>的使用</a:t>
            </a:r>
            <a:r>
              <a:rPr lang="zh-CN" altLang="en-US" dirty="0">
                <a:solidFill>
                  <a:schemeClr val="bg1"/>
                </a:solidFill>
              </a:rPr>
              <a:t>移动数据进行研究，准确率为</a:t>
            </a:r>
            <a:r>
              <a:rPr lang="en-US" altLang="zh-CN" dirty="0">
                <a:solidFill>
                  <a:schemeClr val="bg1"/>
                </a:solidFill>
              </a:rPr>
              <a:t>54</a:t>
            </a:r>
            <a:r>
              <a:rPr lang="zh-CN" altLang="en-US" dirty="0">
                <a:solidFill>
                  <a:schemeClr val="bg1"/>
                </a:solidFill>
              </a:rPr>
              <a:t>％。但是，尚未发现绿地，农村地区和开放空间。</a:t>
            </a:r>
          </a:p>
        </p:txBody>
      </p:sp>
      <p:pic>
        <p:nvPicPr>
          <p:cNvPr id="6" name="图片 5"/>
          <p:cNvPicPr>
            <a:picLocks noChangeAspect="1"/>
          </p:cNvPicPr>
          <p:nvPr/>
        </p:nvPicPr>
        <p:blipFill>
          <a:blip r:embed="rId3"/>
          <a:stretch>
            <a:fillRect/>
          </a:stretch>
        </p:blipFill>
        <p:spPr>
          <a:xfrm>
            <a:off x="3935580" y="762333"/>
            <a:ext cx="7285714" cy="2666667"/>
          </a:xfrm>
          <a:prstGeom prst="rect">
            <a:avLst/>
          </a:prstGeom>
        </p:spPr>
      </p:pic>
      <p:pic>
        <p:nvPicPr>
          <p:cNvPr id="7" name="图片 6"/>
          <p:cNvPicPr>
            <a:picLocks noChangeAspect="1"/>
          </p:cNvPicPr>
          <p:nvPr/>
        </p:nvPicPr>
        <p:blipFill>
          <a:blip r:embed="rId4"/>
          <a:stretch>
            <a:fillRect/>
          </a:stretch>
        </p:blipFill>
        <p:spPr>
          <a:xfrm>
            <a:off x="3657599" y="3774572"/>
            <a:ext cx="8241896" cy="2428571"/>
          </a:xfrm>
          <a:prstGeom prst="rect">
            <a:avLst/>
          </a:prstGeom>
        </p:spPr>
      </p:pic>
    </p:spTree>
    <p:extLst>
      <p:ext uri="{BB962C8B-B14F-4D97-AF65-F5344CB8AC3E}">
        <p14:creationId xmlns:p14="http://schemas.microsoft.com/office/powerpoint/2010/main" val="4242638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74072" y="408940"/>
            <a:ext cx="2909454" cy="369332"/>
          </a:xfrm>
          <a:prstGeom prst="rect">
            <a:avLst/>
          </a:prstGeom>
        </p:spPr>
        <p:txBody>
          <a:bodyPr wrap="square">
            <a:spAutoFit/>
          </a:bodyPr>
          <a:lstStyle/>
          <a:p>
            <a:r>
              <a:rPr lang="zh-CN" altLang="en-US" i="1" dirty="0" smtClean="0">
                <a:solidFill>
                  <a:schemeClr val="bg1"/>
                </a:solidFill>
              </a:rPr>
              <a:t>错误原因</a:t>
            </a:r>
            <a:endParaRPr lang="zh-CN" altLang="en-US" i="1" dirty="0">
              <a:solidFill>
                <a:schemeClr val="bg1"/>
              </a:solidFill>
            </a:endParaRPr>
          </a:p>
        </p:txBody>
      </p:sp>
      <p:sp>
        <p:nvSpPr>
          <p:cNvPr id="2" name="矩形 1"/>
          <p:cNvSpPr/>
          <p:nvPr/>
        </p:nvSpPr>
        <p:spPr>
          <a:xfrm>
            <a:off x="1869473" y="1033559"/>
            <a:ext cx="4268091" cy="646331"/>
          </a:xfrm>
          <a:prstGeom prst="rect">
            <a:avLst/>
          </a:prstGeom>
        </p:spPr>
        <p:txBody>
          <a:bodyPr wrap="square">
            <a:spAutoFit/>
          </a:bodyPr>
          <a:lstStyle/>
          <a:p>
            <a:r>
              <a:rPr lang="zh-CN" altLang="en-US" b="1" dirty="0">
                <a:solidFill>
                  <a:schemeClr val="bg1"/>
                </a:solidFill>
              </a:rPr>
              <a:t>混合</a:t>
            </a:r>
            <a:r>
              <a:rPr lang="zh-CN" altLang="en-US" b="1" dirty="0" smtClean="0">
                <a:solidFill>
                  <a:schemeClr val="bg1"/>
                </a:solidFill>
              </a:rPr>
              <a:t>土地功能，</a:t>
            </a:r>
            <a:r>
              <a:rPr lang="zh-CN" altLang="en-US" dirty="0">
                <a:solidFill>
                  <a:schemeClr val="bg1"/>
                </a:solidFill>
              </a:rPr>
              <a:t>一些土地功能可能不如其他土地功能</a:t>
            </a:r>
          </a:p>
        </p:txBody>
      </p:sp>
      <p:sp>
        <p:nvSpPr>
          <p:cNvPr id="8" name="矩形 7"/>
          <p:cNvSpPr/>
          <p:nvPr/>
        </p:nvSpPr>
        <p:spPr>
          <a:xfrm>
            <a:off x="1963492" y="2242483"/>
            <a:ext cx="4454516" cy="646331"/>
          </a:xfrm>
          <a:prstGeom prst="rect">
            <a:avLst/>
          </a:prstGeom>
        </p:spPr>
        <p:txBody>
          <a:bodyPr wrap="square">
            <a:spAutoFit/>
          </a:bodyPr>
          <a:lstStyle/>
          <a:p>
            <a:r>
              <a:rPr lang="zh-CN" altLang="en-US" b="1" dirty="0">
                <a:solidFill>
                  <a:schemeClr val="bg1"/>
                </a:solidFill>
              </a:rPr>
              <a:t>语义差异。</a:t>
            </a:r>
            <a:r>
              <a:rPr lang="zh-CN" altLang="en-US" dirty="0">
                <a:solidFill>
                  <a:schemeClr val="bg1"/>
                </a:solidFill>
              </a:rPr>
              <a:t>语义标注过程对功能区域集群结果有重要影响</a:t>
            </a:r>
          </a:p>
        </p:txBody>
      </p:sp>
      <p:sp>
        <p:nvSpPr>
          <p:cNvPr id="3" name="矩形 2"/>
          <p:cNvSpPr/>
          <p:nvPr/>
        </p:nvSpPr>
        <p:spPr>
          <a:xfrm>
            <a:off x="1869473" y="3903910"/>
            <a:ext cx="5472714" cy="646331"/>
          </a:xfrm>
          <a:prstGeom prst="rect">
            <a:avLst/>
          </a:prstGeom>
        </p:spPr>
        <p:txBody>
          <a:bodyPr wrap="square">
            <a:spAutoFit/>
          </a:bodyPr>
          <a:lstStyle/>
          <a:p>
            <a:r>
              <a:rPr lang="zh-CN" altLang="en-US" b="1" dirty="0">
                <a:solidFill>
                  <a:schemeClr val="bg1"/>
                </a:solidFill>
              </a:rPr>
              <a:t>开放空间</a:t>
            </a:r>
            <a:r>
              <a:rPr lang="en-US" altLang="zh-CN" b="1" dirty="0">
                <a:solidFill>
                  <a:schemeClr val="bg1"/>
                </a:solidFill>
              </a:rPr>
              <a:t>/</a:t>
            </a:r>
            <a:r>
              <a:rPr lang="zh-CN" altLang="en-US" b="1" dirty="0">
                <a:solidFill>
                  <a:schemeClr val="bg1"/>
                </a:solidFill>
              </a:rPr>
              <a:t>农村地区</a:t>
            </a:r>
            <a:r>
              <a:rPr lang="en-US" altLang="zh-CN" b="1" dirty="0">
                <a:solidFill>
                  <a:schemeClr val="bg1"/>
                </a:solidFill>
              </a:rPr>
              <a:t>/</a:t>
            </a:r>
            <a:r>
              <a:rPr lang="zh-CN" altLang="en-US" b="1" dirty="0">
                <a:solidFill>
                  <a:schemeClr val="bg1"/>
                </a:solidFill>
              </a:rPr>
              <a:t>绿地识别效率低下。</a:t>
            </a:r>
            <a:r>
              <a:rPr lang="zh-CN" altLang="en-US" dirty="0">
                <a:solidFill>
                  <a:schemeClr val="bg1"/>
                </a:solidFill>
              </a:rPr>
              <a:t>这种缺陷是由我们的数据驱动方法引起的</a:t>
            </a:r>
          </a:p>
        </p:txBody>
      </p:sp>
    </p:spTree>
    <p:extLst>
      <p:ext uri="{BB962C8B-B14F-4D97-AF65-F5344CB8AC3E}">
        <p14:creationId xmlns:p14="http://schemas.microsoft.com/office/powerpoint/2010/main" val="243836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文本框 7"/>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r>
              <a:rPr lang="en-US" altLang="zh-CN" sz="28700" dirty="0" smtClean="0">
                <a:solidFill>
                  <a:srgbClr val="E39A1D"/>
                </a:solidFill>
                <a:latin typeface="Impact" pitchFamily="34" charset="0"/>
                <a:sym typeface="Impact" pitchFamily="34" charset="0"/>
              </a:rPr>
              <a:t>5</a:t>
            </a:r>
            <a:endParaRPr lang="zh-CN" altLang="en-US" sz="28700" dirty="0">
              <a:solidFill>
                <a:srgbClr val="E39A1D"/>
              </a:solidFill>
              <a:latin typeface="Impact" pitchFamily="34" charset="0"/>
              <a:sym typeface="Impact" pitchFamily="34" charset="0"/>
            </a:endParaRPr>
          </a:p>
        </p:txBody>
      </p:sp>
      <p:sp>
        <p:nvSpPr>
          <p:cNvPr id="15364" name="文本框 9"/>
          <p:cNvSpPr>
            <a:spLocks noChangeArrowheads="1"/>
          </p:cNvSpPr>
          <p:nvPr/>
        </p:nvSpPr>
        <p:spPr bwMode="auto">
          <a:xfrm>
            <a:off x="5940425" y="3041650"/>
            <a:ext cx="2054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3600">
                <a:solidFill>
                  <a:srgbClr val="BDA16D"/>
                </a:solidFill>
                <a:latin typeface="Impact" pitchFamily="34" charset="0"/>
                <a:ea typeface="华文隶书" pitchFamily="2" charset="-122"/>
                <a:sym typeface="Microsoft New Tai Lue" pitchFamily="34" charset="0"/>
              </a:rPr>
              <a:t>Chapter</a:t>
            </a:r>
            <a:endParaRPr lang="zh-CN" altLang="en-US" sz="3600">
              <a:solidFill>
                <a:srgbClr val="BDA16D"/>
              </a:solidFill>
              <a:latin typeface="Impact" pitchFamily="34" charset="0"/>
              <a:ea typeface="华文隶书" pitchFamily="2" charset="-122"/>
              <a:sym typeface="Microsoft New Tai Lue" pitchFamily="34" charset="0"/>
            </a:endParaRPr>
          </a:p>
        </p:txBody>
      </p:sp>
      <p:sp>
        <p:nvSpPr>
          <p:cNvPr id="15365" name="直接连接符 10"/>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6" name="矩形 11"/>
          <p:cNvSpPr>
            <a:spLocks noChangeArrowheads="1"/>
          </p:cNvSpPr>
          <p:nvPr/>
        </p:nvSpPr>
        <p:spPr bwMode="auto">
          <a:xfrm>
            <a:off x="3426168" y="3171825"/>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4000" b="1" dirty="0">
                <a:solidFill>
                  <a:srgbClr val="E39A1D"/>
                </a:solidFill>
                <a:latin typeface="微软雅黑" pitchFamily="34" charset="-122"/>
                <a:ea typeface="微软雅黑" pitchFamily="34" charset="-122"/>
                <a:sym typeface="微软雅黑" pitchFamily="34" charset="-122"/>
              </a:rPr>
              <a:t>结论</a:t>
            </a:r>
            <a:endParaRPr lang="en-US" sz="4000" b="1" dirty="0">
              <a:solidFill>
                <a:srgbClr val="E39A1D"/>
              </a:solidFill>
              <a:latin typeface="微软雅黑" pitchFamily="34" charset="-122"/>
              <a:ea typeface="微软雅黑" pitchFamily="34" charset="-122"/>
              <a:sym typeface="微软雅黑" pitchFamily="34" charset="-122"/>
            </a:endParaRPr>
          </a:p>
        </p:txBody>
      </p:sp>
      <p:sp>
        <p:nvSpPr>
          <p:cNvPr id="15369" name="矩形 14"/>
          <p:cNvSpPr>
            <a:spLocks noChangeArrowheads="1"/>
          </p:cNvSpPr>
          <p:nvPr/>
        </p:nvSpPr>
        <p:spPr bwMode="auto">
          <a:xfrm>
            <a:off x="3509586" y="4083050"/>
            <a:ext cx="1016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b="1" dirty="0" smtClean="0">
                <a:solidFill>
                  <a:srgbClr val="E39A1D"/>
                </a:solidFill>
                <a:latin typeface="微软雅黑" pitchFamily="34" charset="-122"/>
                <a:ea typeface="微软雅黑" pitchFamily="34" charset="-122"/>
                <a:sym typeface="微软雅黑" pitchFamily="34" charset="-122"/>
              </a:rPr>
              <a:t>Results</a:t>
            </a:r>
            <a:endParaRPr lang="zh-CN" altLang="en-US" dirty="0"/>
          </a:p>
        </p:txBody>
      </p:sp>
    </p:spTree>
    <p:extLst>
      <p:ext uri="{BB962C8B-B14F-4D97-AF65-F5344CB8AC3E}">
        <p14:creationId xmlns:p14="http://schemas.microsoft.com/office/powerpoint/2010/main" val="1757199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048000" y="1016952"/>
            <a:ext cx="6096000" cy="2031325"/>
          </a:xfrm>
          <a:prstGeom prst="rect">
            <a:avLst/>
          </a:prstGeom>
        </p:spPr>
        <p:txBody>
          <a:bodyPr>
            <a:spAutoFit/>
          </a:bodyPr>
          <a:lstStyle/>
          <a:p>
            <a:r>
              <a:rPr lang="zh-CN" altLang="en-US" dirty="0">
                <a:solidFill>
                  <a:schemeClr val="bg1"/>
                </a:solidFill>
              </a:rPr>
              <a:t>应用主题建模技术从杭州市的自行车租赁记录和</a:t>
            </a:r>
            <a:r>
              <a:rPr lang="en-US" altLang="zh-CN" dirty="0">
                <a:solidFill>
                  <a:schemeClr val="bg1"/>
                </a:solidFill>
              </a:rPr>
              <a:t>POI</a:t>
            </a:r>
            <a:r>
              <a:rPr lang="zh-CN" altLang="en-US" dirty="0">
                <a:solidFill>
                  <a:schemeClr val="bg1"/>
                </a:solidFill>
              </a:rPr>
              <a:t>信息中提取城市功能矩阵</a:t>
            </a:r>
            <a:r>
              <a:rPr lang="zh-CN" altLang="en-US" dirty="0" smtClean="0">
                <a:solidFill>
                  <a:schemeClr val="bg1"/>
                </a:solidFill>
              </a:rPr>
              <a:t>。使用</a:t>
            </a:r>
            <a:r>
              <a:rPr lang="en-US" altLang="zh-CN" dirty="0">
                <a:solidFill>
                  <a:schemeClr val="bg1"/>
                </a:solidFill>
              </a:rPr>
              <a:t>K-means</a:t>
            </a:r>
            <a:r>
              <a:rPr lang="zh-CN" altLang="en-US" dirty="0">
                <a:solidFill>
                  <a:schemeClr val="bg1"/>
                </a:solidFill>
              </a:rPr>
              <a:t>聚类方法和词云可视化表达来描绘城市功能区。商业区，工业区和住宅区都很容易被发现。功能标签词云揭示了不同类型城市功能的混合土地利用。它还说明了当我们使用更大的聚类数并在更详细的级别定义城市功能区时，多样化的城市功能如何分成不同的</a:t>
            </a:r>
            <a:r>
              <a:rPr lang="en-US" altLang="zh-CN" dirty="0">
                <a:solidFill>
                  <a:schemeClr val="bg1"/>
                </a:solidFill>
              </a:rPr>
              <a:t>TAZ</a:t>
            </a:r>
            <a:r>
              <a:rPr lang="zh-CN" altLang="en-US" dirty="0">
                <a:solidFill>
                  <a:schemeClr val="bg1"/>
                </a:solidFill>
              </a:rPr>
              <a:t>群。</a:t>
            </a:r>
          </a:p>
        </p:txBody>
      </p:sp>
      <p:sp>
        <p:nvSpPr>
          <p:cNvPr id="6" name="矩形 5"/>
          <p:cNvSpPr/>
          <p:nvPr/>
        </p:nvSpPr>
        <p:spPr>
          <a:xfrm>
            <a:off x="3048000" y="3937476"/>
            <a:ext cx="6096000" cy="2031325"/>
          </a:xfrm>
          <a:prstGeom prst="rect">
            <a:avLst/>
          </a:prstGeom>
        </p:spPr>
        <p:txBody>
          <a:bodyPr>
            <a:spAutoFit/>
          </a:bodyPr>
          <a:lstStyle/>
          <a:p>
            <a:r>
              <a:rPr lang="zh-CN" altLang="en-US" dirty="0">
                <a:solidFill>
                  <a:schemeClr val="bg1"/>
                </a:solidFill>
              </a:rPr>
              <a:t>工作有两种方式。首先，提出了一种为基于台站的公共租赁数据设计的分析框架。通过自行车租赁记录和</a:t>
            </a:r>
            <a:r>
              <a:rPr lang="en-US" altLang="zh-CN" dirty="0">
                <a:solidFill>
                  <a:schemeClr val="bg1"/>
                </a:solidFill>
              </a:rPr>
              <a:t>POI</a:t>
            </a:r>
            <a:r>
              <a:rPr lang="zh-CN" altLang="en-US" dirty="0">
                <a:solidFill>
                  <a:schemeClr val="bg1"/>
                </a:solidFill>
              </a:rPr>
              <a:t>矢量的移动性指标来制定术语的有效性可以</a:t>
            </a:r>
            <a:r>
              <a:rPr lang="zh-CN" altLang="en-US" dirty="0" smtClean="0">
                <a:solidFill>
                  <a:schemeClr val="bg1"/>
                </a:solidFill>
              </a:rPr>
              <a:t>扩大在</a:t>
            </a:r>
            <a:r>
              <a:rPr lang="zh-CN" altLang="en-US" dirty="0">
                <a:solidFill>
                  <a:schemeClr val="bg1"/>
                </a:solidFill>
              </a:rPr>
              <a:t>城市研究中的人类流动性的数据来​​源。其次</a:t>
            </a:r>
            <a:r>
              <a:rPr lang="zh-CN" altLang="en-US" dirty="0" smtClean="0">
                <a:solidFill>
                  <a:schemeClr val="bg1"/>
                </a:solidFill>
              </a:rPr>
              <a:t>，对</a:t>
            </a:r>
            <a:r>
              <a:rPr lang="zh-CN" altLang="en-US" dirty="0">
                <a:solidFill>
                  <a:schemeClr val="bg1"/>
                </a:solidFill>
              </a:rPr>
              <a:t>高加权标签的视觉表达提供了一种新方法来帮助注释聚类结果的语义功能，而不是在城市地图上查看其地理分布。此外，它还提高了在发达的城市系统下对混合土地功能的理解</a:t>
            </a:r>
            <a:r>
              <a:rPr lang="zh-CN" altLang="en-US" dirty="0" smtClean="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1043471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Box 29"/>
          <p:cNvSpPr>
            <a:spLocks noChangeArrowheads="1"/>
          </p:cNvSpPr>
          <p:nvPr/>
        </p:nvSpPr>
        <p:spPr bwMode="auto">
          <a:xfrm>
            <a:off x="830119" y="2469861"/>
            <a:ext cx="9754755" cy="143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buFont typeface="Arial" pitchFamily="34" charset="0"/>
              <a:buNone/>
            </a:pPr>
            <a:r>
              <a:rPr lang="en-US" altLang="zh-CN" sz="6600" dirty="0" smtClean="0">
                <a:solidFill>
                  <a:srgbClr val="E39A1D"/>
                </a:solidFill>
                <a:latin typeface="微软雅黑" pitchFamily="34" charset="-122"/>
                <a:ea typeface="微软雅黑" pitchFamily="34" charset="-122"/>
                <a:sym typeface="微软雅黑" pitchFamily="34" charset="-122"/>
              </a:rPr>
              <a:t>THANK YOU</a:t>
            </a:r>
            <a:r>
              <a:rPr lang="zh-CN" altLang="en-US" sz="6600" dirty="0" smtClean="0">
                <a:solidFill>
                  <a:srgbClr val="E39A1D"/>
                </a:solidFill>
                <a:latin typeface="微软雅黑" pitchFamily="34" charset="-122"/>
                <a:ea typeface="微软雅黑" pitchFamily="34" charset="-122"/>
                <a:sym typeface="微软雅黑" pitchFamily="34" charset="-122"/>
              </a:rPr>
              <a:t>！</a:t>
            </a:r>
            <a:endParaRPr lang="en-US" altLang="zh-CN" sz="6600" dirty="0">
              <a:solidFill>
                <a:srgbClr val="E39A1D"/>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375003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2"/>
          <p:cNvSpPr>
            <a:spLocks noChangeArrowheads="1"/>
          </p:cNvSpPr>
          <p:nvPr/>
        </p:nvSpPr>
        <p:spPr bwMode="auto">
          <a:xfrm>
            <a:off x="7448550" y="-134938"/>
            <a:ext cx="2270125" cy="450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r>
              <a:rPr lang="en-US" altLang="zh-CN" sz="28700">
                <a:solidFill>
                  <a:srgbClr val="E39A1D"/>
                </a:solidFill>
                <a:latin typeface="Impact" pitchFamily="34" charset="0"/>
                <a:sym typeface="Impact" pitchFamily="34" charset="0"/>
              </a:rPr>
              <a:t>1</a:t>
            </a:r>
            <a:endParaRPr lang="zh-CN" altLang="en-US" sz="28700">
              <a:solidFill>
                <a:srgbClr val="E39A1D"/>
              </a:solidFill>
              <a:latin typeface="Impact" pitchFamily="34" charset="0"/>
              <a:sym typeface="Impact" pitchFamily="34" charset="0"/>
            </a:endParaRPr>
          </a:p>
        </p:txBody>
      </p:sp>
      <p:sp>
        <p:nvSpPr>
          <p:cNvPr id="3076" name="文本框 13"/>
          <p:cNvSpPr>
            <a:spLocks noChangeArrowheads="1"/>
          </p:cNvSpPr>
          <p:nvPr/>
        </p:nvSpPr>
        <p:spPr bwMode="auto">
          <a:xfrm>
            <a:off x="5940425" y="3041650"/>
            <a:ext cx="2054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3600">
                <a:solidFill>
                  <a:srgbClr val="BDA16D"/>
                </a:solidFill>
                <a:latin typeface="Impact" pitchFamily="34" charset="0"/>
                <a:ea typeface="华文隶书" pitchFamily="2" charset="-122"/>
                <a:sym typeface="Microsoft New Tai Lue" pitchFamily="34" charset="0"/>
              </a:rPr>
              <a:t>Chapter</a:t>
            </a:r>
            <a:endParaRPr lang="zh-CN" altLang="en-US" sz="3600">
              <a:solidFill>
                <a:srgbClr val="BDA16D"/>
              </a:solidFill>
              <a:latin typeface="Impact" pitchFamily="34" charset="0"/>
              <a:ea typeface="华文隶书" pitchFamily="2" charset="-122"/>
              <a:sym typeface="Microsoft New Tai Lue" pitchFamily="34" charset="0"/>
            </a:endParaRPr>
          </a:p>
        </p:txBody>
      </p:sp>
      <p:sp>
        <p:nvSpPr>
          <p:cNvPr id="3077" name="直接连接符 15"/>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 name="矩形 9"/>
          <p:cNvSpPr>
            <a:spLocks noChangeArrowheads="1"/>
          </p:cNvSpPr>
          <p:nvPr/>
        </p:nvSpPr>
        <p:spPr bwMode="auto">
          <a:xfrm>
            <a:off x="2873128" y="3171825"/>
            <a:ext cx="23166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4000" b="1" dirty="0" smtClean="0">
                <a:solidFill>
                  <a:srgbClr val="E39A1D"/>
                </a:solidFill>
                <a:latin typeface="微软雅黑" pitchFamily="34" charset="-122"/>
                <a:ea typeface="微软雅黑" pitchFamily="34" charset="-122"/>
                <a:sym typeface="微软雅黑" pitchFamily="34" charset="-122"/>
              </a:rPr>
              <a:t>研究背景</a:t>
            </a:r>
            <a:endParaRPr lang="en-US" sz="4000" b="1" dirty="0">
              <a:solidFill>
                <a:srgbClr val="E39A1D"/>
              </a:solidFill>
              <a:latin typeface="微软雅黑" pitchFamily="34" charset="-122"/>
              <a:ea typeface="微软雅黑" pitchFamily="34" charset="-122"/>
              <a:sym typeface="微软雅黑" pitchFamily="34" charset="-122"/>
            </a:endParaRPr>
          </a:p>
        </p:txBody>
      </p:sp>
      <p:sp>
        <p:nvSpPr>
          <p:cNvPr id="3081" name="矩形 5"/>
          <p:cNvSpPr>
            <a:spLocks noChangeArrowheads="1"/>
          </p:cNvSpPr>
          <p:nvPr/>
        </p:nvSpPr>
        <p:spPr bwMode="auto">
          <a:xfrm>
            <a:off x="2979016" y="4083050"/>
            <a:ext cx="20794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b="1" dirty="0">
                <a:solidFill>
                  <a:srgbClr val="E39A1D"/>
                </a:solidFill>
                <a:latin typeface="微软雅黑" pitchFamily="34" charset="-122"/>
                <a:ea typeface="微软雅黑" pitchFamily="34" charset="-122"/>
                <a:sym typeface="微软雅黑" pitchFamily="34" charset="-122"/>
              </a:rPr>
              <a:t>The Background</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Box 15"/>
          <p:cNvSpPr>
            <a:spLocks noChangeArrowheads="1"/>
          </p:cNvSpPr>
          <p:nvPr/>
        </p:nvSpPr>
        <p:spPr bwMode="auto">
          <a:xfrm>
            <a:off x="2443163" y="1199947"/>
            <a:ext cx="58388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zh-CN" sz="1400" dirty="0">
                <a:solidFill>
                  <a:schemeClr val="bg1"/>
                </a:solidFill>
                <a:latin typeface="微软雅黑" pitchFamily="34" charset="-122"/>
                <a:ea typeface="微软雅黑" pitchFamily="34" charset="-122"/>
              </a:rPr>
              <a:t>在城市功能和结构研究中，很少有研究利用公共自行车共享数据来描述人们在城市中的短途交通状况。由于其便利性，自行车的使用往往更接近于兴趣点</a:t>
            </a:r>
            <a:r>
              <a:rPr lang="en-US" altLang="zh-CN" sz="1400" dirty="0">
                <a:solidFill>
                  <a:schemeClr val="bg1"/>
                </a:solidFill>
                <a:latin typeface="微软雅黑" pitchFamily="34" charset="-122"/>
                <a:ea typeface="微软雅黑" pitchFamily="34" charset="-122"/>
              </a:rPr>
              <a:t>(point-of-interest, POI)</a:t>
            </a:r>
            <a:r>
              <a:rPr lang="zh-CN" altLang="zh-CN" sz="1400" dirty="0">
                <a:solidFill>
                  <a:schemeClr val="bg1"/>
                </a:solidFill>
                <a:latin typeface="微软雅黑" pitchFamily="34" charset="-122"/>
                <a:ea typeface="微软雅黑" pitchFamily="34" charset="-122"/>
              </a:rPr>
              <a:t>的特征，这些特征的结合无疑会增强人们对不同功能区特征的出行目的的</a:t>
            </a:r>
            <a:r>
              <a:rPr lang="zh-CN" altLang="zh-CN" sz="1400" dirty="0" smtClean="0">
                <a:solidFill>
                  <a:schemeClr val="bg1"/>
                </a:solidFill>
                <a:latin typeface="微软雅黑" pitchFamily="34" charset="-122"/>
                <a:ea typeface="微软雅黑" pitchFamily="34" charset="-122"/>
              </a:rPr>
              <a:t>理解</a:t>
            </a:r>
            <a:r>
              <a:rPr lang="zh-CN" altLang="en-US" sz="1400" dirty="0" smtClean="0">
                <a:solidFill>
                  <a:schemeClr val="bg1"/>
                </a:solidFill>
                <a:latin typeface="微软雅黑" pitchFamily="34" charset="-122"/>
                <a:ea typeface="微软雅黑" pitchFamily="34" charset="-122"/>
              </a:rPr>
              <a:t>。</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4100" name="TextBox 15"/>
          <p:cNvSpPr>
            <a:spLocks noChangeArrowheads="1"/>
          </p:cNvSpPr>
          <p:nvPr/>
        </p:nvSpPr>
        <p:spPr bwMode="auto">
          <a:xfrm>
            <a:off x="2443163" y="3784889"/>
            <a:ext cx="583882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Arial" pitchFamily="34" charset="0"/>
              <a:buNone/>
            </a:pPr>
            <a:r>
              <a:rPr lang="zh-CN" altLang="en-US" sz="1400" dirty="0" smtClean="0">
                <a:solidFill>
                  <a:schemeClr val="bg1"/>
                </a:solidFill>
                <a:latin typeface="微软雅黑" pitchFamily="34" charset="-122"/>
                <a:ea typeface="微软雅黑" pitchFamily="34" charset="-122"/>
              </a:rPr>
              <a:t>论文中</a:t>
            </a:r>
            <a:r>
              <a:rPr lang="zh-CN" altLang="zh-CN" sz="1400" dirty="0" smtClean="0">
                <a:solidFill>
                  <a:schemeClr val="bg1"/>
                </a:solidFill>
                <a:latin typeface="微软雅黑" pitchFamily="34" charset="-122"/>
                <a:ea typeface="微软雅黑" pitchFamily="34" charset="-122"/>
              </a:rPr>
              <a:t>提出</a:t>
            </a:r>
            <a:r>
              <a:rPr lang="zh-CN" altLang="zh-CN" sz="1400" dirty="0">
                <a:solidFill>
                  <a:schemeClr val="bg1"/>
                </a:solidFill>
                <a:latin typeface="微软雅黑" pitchFamily="34" charset="-122"/>
                <a:ea typeface="微软雅黑" pitchFamily="34" charset="-122"/>
              </a:rPr>
              <a:t>了一种</a:t>
            </a:r>
            <a:r>
              <a:rPr lang="zh-CN" altLang="zh-CN" sz="1400" dirty="0" smtClean="0">
                <a:solidFill>
                  <a:schemeClr val="bg1"/>
                </a:solidFill>
                <a:latin typeface="微软雅黑" pitchFamily="34" charset="-122"/>
                <a:ea typeface="微软雅黑" pitchFamily="34" charset="-122"/>
              </a:rPr>
              <a:t>数据驱动</a:t>
            </a:r>
            <a:r>
              <a:rPr lang="zh-CN" altLang="en-US" sz="1400" dirty="0" smtClean="0">
                <a:solidFill>
                  <a:schemeClr val="bg1"/>
                </a:solidFill>
                <a:latin typeface="微软雅黑" pitchFamily="34" charset="-122"/>
                <a:ea typeface="微软雅黑" pitchFamily="34" charset="-122"/>
              </a:rPr>
              <a:t>（数据驱动是通过移动互联网或者其他的相关软件为手段采集海量的数据，将数据进行组织形成信息，之后对相关的信息进行整合和提炼，在数据的基础上经过训练和拟合形成自动化的决策模型）</a:t>
            </a:r>
            <a:r>
              <a:rPr lang="zh-CN" altLang="zh-CN" sz="1400" dirty="0" smtClean="0">
                <a:solidFill>
                  <a:schemeClr val="bg1"/>
                </a:solidFill>
                <a:latin typeface="微软雅黑" pitchFamily="34" charset="-122"/>
                <a:ea typeface="微软雅黑" pitchFamily="34" charset="-122"/>
              </a:rPr>
              <a:t>的</a:t>
            </a:r>
            <a:r>
              <a:rPr lang="zh-CN" altLang="zh-CN" sz="1400" dirty="0">
                <a:solidFill>
                  <a:schemeClr val="bg1"/>
                </a:solidFill>
                <a:latin typeface="微软雅黑" pitchFamily="34" charset="-122"/>
                <a:ea typeface="微软雅黑" pitchFamily="34" charset="-122"/>
              </a:rPr>
              <a:t>方法，使用基于站点的公共自行车租赁记录和中国杭州的</a:t>
            </a:r>
            <a:r>
              <a:rPr lang="en-US" altLang="zh-CN" sz="1400" dirty="0">
                <a:solidFill>
                  <a:schemeClr val="bg1"/>
                </a:solidFill>
                <a:latin typeface="微软雅黑" pitchFamily="34" charset="-122"/>
                <a:ea typeface="微软雅黑" pitchFamily="34" charset="-122"/>
              </a:rPr>
              <a:t>POI</a:t>
            </a:r>
            <a:r>
              <a:rPr lang="zh-CN" altLang="zh-CN" sz="1400" dirty="0">
                <a:solidFill>
                  <a:schemeClr val="bg1"/>
                </a:solidFill>
                <a:latin typeface="微软雅黑" pitchFamily="34" charset="-122"/>
                <a:ea typeface="微软雅黑" pitchFamily="34" charset="-122"/>
              </a:rPr>
              <a:t>数据来识别城市功能区</a:t>
            </a:r>
            <a:r>
              <a:rPr lang="zh-CN" altLang="zh-CN" sz="1400" dirty="0" smtClean="0">
                <a:solidFill>
                  <a:schemeClr val="bg1"/>
                </a:solidFill>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能</a:t>
            </a:r>
            <a:r>
              <a:rPr lang="zh-CN" altLang="zh-CN" sz="1400" dirty="0" smtClean="0">
                <a:solidFill>
                  <a:schemeClr val="bg1"/>
                </a:solidFill>
                <a:latin typeface="微软雅黑" pitchFamily="34" charset="-122"/>
                <a:ea typeface="微软雅黑" pitchFamily="34" charset="-122"/>
              </a:rPr>
              <a:t>很好</a:t>
            </a:r>
            <a:r>
              <a:rPr lang="zh-CN" altLang="zh-CN" sz="1400" dirty="0">
                <a:solidFill>
                  <a:schemeClr val="bg1"/>
                </a:solidFill>
                <a:latin typeface="微软雅黑" pitchFamily="34" charset="-122"/>
                <a:ea typeface="微软雅黑" pitchFamily="34" charset="-122"/>
              </a:rPr>
              <a:t>地检测出商业区、工业区和住宅区，验证了这种新的交通模式产生的数据的有效性</a:t>
            </a:r>
            <a:endParaRPr lang="zh-CN" altLang="en-US" sz="1400" dirty="0">
              <a:solidFill>
                <a:schemeClr val="bg1"/>
              </a:solidFill>
              <a:latin typeface="微软雅黑" pitchFamily="34" charset="-122"/>
              <a:ea typeface="微软雅黑" pitchFamily="34" charset="-122"/>
              <a:sym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文本框 13"/>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r>
              <a:rPr lang="en-US" altLang="zh-CN" sz="28700">
                <a:solidFill>
                  <a:srgbClr val="E39A1D"/>
                </a:solidFill>
                <a:latin typeface="Impact" pitchFamily="34" charset="0"/>
                <a:sym typeface="Impact" pitchFamily="34" charset="0"/>
              </a:rPr>
              <a:t>2</a:t>
            </a:r>
            <a:endParaRPr lang="zh-CN" altLang="en-US" sz="28700">
              <a:solidFill>
                <a:srgbClr val="E39A1D"/>
              </a:solidFill>
              <a:latin typeface="Impact" pitchFamily="34" charset="0"/>
              <a:sym typeface="Impact" pitchFamily="34" charset="0"/>
            </a:endParaRPr>
          </a:p>
        </p:txBody>
      </p:sp>
      <p:sp>
        <p:nvSpPr>
          <p:cNvPr id="7172" name="文本框 14"/>
          <p:cNvSpPr>
            <a:spLocks noChangeArrowheads="1"/>
          </p:cNvSpPr>
          <p:nvPr/>
        </p:nvSpPr>
        <p:spPr bwMode="auto">
          <a:xfrm>
            <a:off x="5940425" y="3041650"/>
            <a:ext cx="2054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3600">
                <a:solidFill>
                  <a:srgbClr val="BDA16D"/>
                </a:solidFill>
                <a:latin typeface="Impact" pitchFamily="34" charset="0"/>
                <a:ea typeface="华文隶书" pitchFamily="2" charset="-122"/>
                <a:sym typeface="Microsoft New Tai Lue" pitchFamily="34" charset="0"/>
              </a:rPr>
              <a:t>Chapter</a:t>
            </a:r>
            <a:endParaRPr lang="zh-CN" altLang="en-US" sz="3600">
              <a:solidFill>
                <a:srgbClr val="BDA16D"/>
              </a:solidFill>
              <a:latin typeface="Impact" pitchFamily="34" charset="0"/>
              <a:ea typeface="华文隶书" pitchFamily="2" charset="-122"/>
              <a:sym typeface="Microsoft New Tai Lue" pitchFamily="34" charset="0"/>
            </a:endParaRPr>
          </a:p>
        </p:txBody>
      </p:sp>
      <p:sp>
        <p:nvSpPr>
          <p:cNvPr id="7173" name="直接连接符 15"/>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 name="矩形 22"/>
          <p:cNvSpPr>
            <a:spLocks noChangeArrowheads="1"/>
          </p:cNvSpPr>
          <p:nvPr/>
        </p:nvSpPr>
        <p:spPr bwMode="auto">
          <a:xfrm>
            <a:off x="2913203" y="3171825"/>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4000" b="1" dirty="0" smtClean="0">
                <a:solidFill>
                  <a:srgbClr val="E39A1D"/>
                </a:solidFill>
                <a:latin typeface="微软雅黑" pitchFamily="34" charset="-122"/>
                <a:ea typeface="微软雅黑" pitchFamily="34" charset="-122"/>
                <a:sym typeface="微软雅黑" pitchFamily="34" charset="-122"/>
              </a:rPr>
              <a:t>数据</a:t>
            </a:r>
            <a:r>
              <a:rPr lang="zh-CN" altLang="en-US" sz="4000" b="1" dirty="0">
                <a:solidFill>
                  <a:srgbClr val="E39A1D"/>
                </a:solidFill>
                <a:latin typeface="微软雅黑" pitchFamily="34" charset="-122"/>
                <a:ea typeface="微软雅黑" pitchFamily="34" charset="-122"/>
                <a:sym typeface="微软雅黑" pitchFamily="34" charset="-122"/>
              </a:rPr>
              <a:t>输入</a:t>
            </a:r>
            <a:endParaRPr lang="en-US" sz="4000" b="1" dirty="0">
              <a:solidFill>
                <a:srgbClr val="E39A1D"/>
              </a:solidFill>
              <a:latin typeface="微软雅黑" pitchFamily="34" charset="-122"/>
              <a:ea typeface="微软雅黑" pitchFamily="34" charset="-122"/>
              <a:sym typeface="微软雅黑" pitchFamily="34" charset="-122"/>
            </a:endParaRPr>
          </a:p>
        </p:txBody>
      </p:sp>
      <p:sp>
        <p:nvSpPr>
          <p:cNvPr id="7177" name="矩形 25"/>
          <p:cNvSpPr>
            <a:spLocks noChangeArrowheads="1"/>
          </p:cNvSpPr>
          <p:nvPr/>
        </p:nvSpPr>
        <p:spPr bwMode="auto">
          <a:xfrm>
            <a:off x="3253364" y="4083050"/>
            <a:ext cx="15292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dirty="0" smtClean="0">
                <a:solidFill>
                  <a:srgbClr val="BDA16D"/>
                </a:solidFill>
                <a:latin typeface="微软雅黑" pitchFamily="34" charset="-122"/>
                <a:ea typeface="微软雅黑" pitchFamily="34" charset="-122"/>
                <a:sym typeface="微软雅黑" pitchFamily="34" charset="-122"/>
              </a:rPr>
              <a:t>Date Source</a:t>
            </a:r>
            <a:endParaRPr lang="en-US" altLang="zh-CN" sz="1600" dirty="0">
              <a:solidFill>
                <a:srgbClr val="BDA16D"/>
              </a:solidFill>
              <a:latin typeface="微软雅黑" pitchFamily="34" charset="-122"/>
              <a:ea typeface="微软雅黑" pitchFamily="34" charset="-122"/>
              <a:sym typeface="微软雅黑"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p:cNvSpPr>
            <a:spLocks noChangeArrowheads="1"/>
          </p:cNvSpPr>
          <p:nvPr/>
        </p:nvSpPr>
        <p:spPr bwMode="auto">
          <a:xfrm>
            <a:off x="586655" y="923176"/>
            <a:ext cx="5838825"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dirty="0" smtClean="0">
                <a:solidFill>
                  <a:schemeClr val="bg1"/>
                </a:solidFill>
                <a:latin typeface="微软雅黑" pitchFamily="34" charset="-122"/>
                <a:ea typeface="微软雅黑" pitchFamily="34" charset="-122"/>
                <a:sym typeface="微软雅黑" pitchFamily="34" charset="-122"/>
              </a:rPr>
              <a:t>本论文中的数据是由高德地图提供，</a:t>
            </a:r>
            <a:endParaRPr lang="en-US" altLang="zh-CN" sz="1400" dirty="0" smtClean="0">
              <a:solidFill>
                <a:schemeClr val="bg1"/>
              </a:solidFill>
              <a:latin typeface="微软雅黑" pitchFamily="34" charset="-122"/>
              <a:ea typeface="微软雅黑" pitchFamily="34" charset="-122"/>
              <a:sym typeface="微软雅黑" pitchFamily="34" charset="-122"/>
            </a:endParaRPr>
          </a:p>
          <a:p>
            <a:pPr>
              <a:lnSpc>
                <a:spcPct val="150000"/>
              </a:lnSpc>
              <a:buFont typeface="Arial" pitchFamily="34" charset="0"/>
              <a:buNone/>
            </a:pPr>
            <a:r>
              <a:rPr lang="zh-CN" altLang="zh-CN" sz="1400" dirty="0" smtClean="0">
                <a:solidFill>
                  <a:schemeClr val="bg1"/>
                </a:solidFill>
                <a:latin typeface="微软雅黑" pitchFamily="34" charset="-122"/>
                <a:ea typeface="微软雅黑" pitchFamily="34" charset="-122"/>
              </a:rPr>
              <a:t>从</a:t>
            </a:r>
            <a:r>
              <a:rPr lang="en-US" altLang="zh-CN" sz="1400" dirty="0">
                <a:solidFill>
                  <a:schemeClr val="bg1"/>
                </a:solidFill>
                <a:latin typeface="微软雅黑" pitchFamily="34" charset="-122"/>
                <a:ea typeface="微软雅黑" pitchFamily="34" charset="-122"/>
              </a:rPr>
              <a:t>2017-11-11 06:00</a:t>
            </a:r>
            <a:r>
              <a:rPr lang="zh-CN" altLang="zh-CN" sz="1400" dirty="0">
                <a:solidFill>
                  <a:schemeClr val="bg1"/>
                </a:solidFill>
                <a:latin typeface="微软雅黑" pitchFamily="34" charset="-122"/>
                <a:ea typeface="微软雅黑" pitchFamily="34" charset="-122"/>
              </a:rPr>
              <a:t>到</a:t>
            </a:r>
            <a:r>
              <a:rPr lang="en-US" altLang="zh-CN" sz="1400" dirty="0">
                <a:solidFill>
                  <a:schemeClr val="bg1"/>
                </a:solidFill>
                <a:latin typeface="微软雅黑" pitchFamily="34" charset="-122"/>
                <a:ea typeface="微软雅黑" pitchFamily="34" charset="-122"/>
              </a:rPr>
              <a:t>2017-11-21 </a:t>
            </a:r>
            <a:r>
              <a:rPr lang="en-US" altLang="zh-CN" sz="1400" dirty="0" smtClean="0">
                <a:solidFill>
                  <a:schemeClr val="bg1"/>
                </a:solidFill>
                <a:latin typeface="微软雅黑" pitchFamily="34" charset="-122"/>
                <a:ea typeface="微软雅黑" pitchFamily="34" charset="-122"/>
              </a:rPr>
              <a:t>05:0</a:t>
            </a:r>
            <a:r>
              <a:rPr lang="zh-CN" altLang="en-US" sz="1400" dirty="0" smtClean="0">
                <a:solidFill>
                  <a:schemeClr val="bg1"/>
                </a:solidFill>
                <a:latin typeface="微软雅黑" pitchFamily="34" charset="-122"/>
                <a:ea typeface="微软雅黑" pitchFamily="34" charset="-122"/>
              </a:rPr>
              <a:t>，</a:t>
            </a:r>
            <a:r>
              <a:rPr lang="zh-CN" altLang="zh-CN" sz="1400" dirty="0" smtClean="0">
                <a:solidFill>
                  <a:schemeClr val="bg1"/>
                </a:solidFill>
                <a:latin typeface="微软雅黑" pitchFamily="34" charset="-122"/>
                <a:ea typeface="微软雅黑" pitchFamily="34" charset="-122"/>
              </a:rPr>
              <a:t>每小时</a:t>
            </a:r>
            <a:r>
              <a:rPr lang="zh-CN" altLang="zh-CN" sz="1400" dirty="0">
                <a:solidFill>
                  <a:schemeClr val="bg1"/>
                </a:solidFill>
                <a:latin typeface="微软雅黑" pitchFamily="34" charset="-122"/>
                <a:ea typeface="微软雅黑" pitchFamily="34" charset="-122"/>
              </a:rPr>
              <a:t>采样一次所有自行车站的租用</a:t>
            </a:r>
            <a:r>
              <a:rPr lang="zh-CN" altLang="zh-CN" sz="1400" dirty="0" smtClean="0">
                <a:solidFill>
                  <a:schemeClr val="bg1"/>
                </a:solidFill>
                <a:latin typeface="微软雅黑" pitchFamily="34" charset="-122"/>
                <a:ea typeface="微软雅黑" pitchFamily="34" charset="-122"/>
              </a:rPr>
              <a:t>记录</a:t>
            </a:r>
            <a:r>
              <a:rPr lang="zh-CN" altLang="zh-CN" sz="1400" dirty="0">
                <a:solidFill>
                  <a:schemeClr val="bg1"/>
                </a:solidFill>
                <a:latin typeface="微软雅黑" pitchFamily="34" charset="-122"/>
                <a:ea typeface="微软雅黑" pitchFamily="34" charset="-122"/>
              </a:rPr>
              <a:t>观察每个车站租用和修复自行车的数量</a:t>
            </a:r>
            <a:endParaRPr lang="en-US" altLang="zh-CN" sz="1400" dirty="0">
              <a:solidFill>
                <a:schemeClr val="bg1"/>
              </a:solidFill>
              <a:latin typeface="微软雅黑" pitchFamily="34" charset="-122"/>
              <a:ea typeface="微软雅黑" pitchFamily="34" charset="-122"/>
              <a:sym typeface="微软雅黑" pitchFamily="34" charset="-122"/>
            </a:endParaRPr>
          </a:p>
          <a:p>
            <a:pPr>
              <a:lnSpc>
                <a:spcPct val="150000"/>
              </a:lnSpc>
              <a:buFont typeface="Arial" pitchFamily="34" charset="0"/>
              <a:buNone/>
            </a:pPr>
            <a:r>
              <a:rPr lang="zh-CN" altLang="en-US" sz="1400" dirty="0" smtClean="0">
                <a:solidFill>
                  <a:schemeClr val="bg1"/>
                </a:solidFill>
                <a:latin typeface="微软雅黑" pitchFamily="34" charset="-122"/>
                <a:ea typeface="微软雅黑" pitchFamily="34" charset="-122"/>
                <a:sym typeface="微软雅黑" pitchFamily="34" charset="-122"/>
              </a:rPr>
              <a:t>数据格式为：</a:t>
            </a:r>
            <a:endParaRPr lang="en-US" altLang="zh-CN" sz="1400" dirty="0" smtClean="0">
              <a:solidFill>
                <a:schemeClr val="bg1"/>
              </a:solidFill>
              <a:latin typeface="微软雅黑" pitchFamily="34" charset="-122"/>
              <a:ea typeface="微软雅黑" pitchFamily="34" charset="-122"/>
              <a:sym typeface="微软雅黑" pitchFamily="34" charset="-122"/>
            </a:endParaRPr>
          </a:p>
          <a:p>
            <a:pPr>
              <a:lnSpc>
                <a:spcPct val="150000"/>
              </a:lnSpc>
              <a:buFont typeface="Arial" pitchFamily="34" charset="0"/>
              <a:buNone/>
            </a:pPr>
            <a:r>
              <a:rPr lang="en-US" altLang="zh-CN" sz="1400" dirty="0" smtClean="0">
                <a:solidFill>
                  <a:schemeClr val="bg1"/>
                </a:solidFill>
                <a:latin typeface="微软雅黑" pitchFamily="34" charset="-122"/>
                <a:ea typeface="微软雅黑" pitchFamily="34" charset="-122"/>
              </a:rPr>
              <a:t>POI</a:t>
            </a:r>
            <a:r>
              <a:rPr lang="zh-CN" altLang="zh-CN" sz="1400" dirty="0">
                <a:solidFill>
                  <a:schemeClr val="bg1"/>
                </a:solidFill>
                <a:latin typeface="微软雅黑" pitchFamily="34" charset="-122"/>
                <a:ea typeface="微软雅黑" pitchFamily="34" charset="-122"/>
              </a:rPr>
              <a:t>记录是</a:t>
            </a:r>
            <a:r>
              <a:rPr lang="en-US" altLang="zh-CN" sz="1400" dirty="0" smtClean="0">
                <a:solidFill>
                  <a:schemeClr val="bg1"/>
                </a:solidFill>
                <a:latin typeface="微软雅黑" pitchFamily="34" charset="-122"/>
                <a:ea typeface="微软雅黑" pitchFamily="34" charset="-122"/>
              </a:rPr>
              <a:t>{</a:t>
            </a:r>
          </a:p>
          <a:p>
            <a:pPr>
              <a:lnSpc>
                <a:spcPct val="150000"/>
              </a:lnSpc>
              <a:buFont typeface="Arial" pitchFamily="34" charset="0"/>
              <a:buNone/>
            </a:pPr>
            <a:r>
              <a:rPr lang="en-US" altLang="zh-CN" sz="1400" dirty="0" smtClean="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id”</a:t>
            </a:r>
            <a:r>
              <a:rPr lang="zh-CN" altLang="zh-CN"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“B000A60DA1”</a:t>
            </a:r>
            <a:r>
              <a:rPr lang="zh-CN" altLang="zh-CN"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pPr>
              <a:lnSpc>
                <a:spcPct val="150000"/>
              </a:lnSpc>
              <a:buFont typeface="Arial" pitchFamily="34" charset="0"/>
              <a:buNone/>
            </a:pPr>
            <a:r>
              <a:rPr lang="en-US" altLang="zh-CN" sz="1400" dirty="0" smtClean="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名称</a:t>
            </a:r>
            <a:r>
              <a:rPr lang="en-US" altLang="zh-CN" sz="1400" dirty="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天安门广场</a:t>
            </a:r>
            <a:r>
              <a:rPr lang="en-US" altLang="zh-CN" sz="1400" dirty="0">
                <a:solidFill>
                  <a:schemeClr val="bg1"/>
                </a:solidFill>
                <a:latin typeface="微软雅黑" pitchFamily="34" charset="-122"/>
                <a:ea typeface="微软雅黑" pitchFamily="34" charset="-122"/>
              </a:rPr>
              <a:t>”</a:t>
            </a:r>
            <a:r>
              <a:rPr lang="zh-CN" altLang="zh-CN"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pPr>
              <a:lnSpc>
                <a:spcPct val="150000"/>
              </a:lnSpc>
              <a:buFont typeface="Arial" pitchFamily="34" charset="0"/>
              <a:buNone/>
            </a:pPr>
            <a:r>
              <a:rPr lang="en-US" altLang="zh-CN" sz="1400" dirty="0" smtClean="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类型</a:t>
            </a:r>
            <a:r>
              <a:rPr lang="en-US" altLang="zh-CN" sz="1400" dirty="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旅游景点</a:t>
            </a:r>
            <a:r>
              <a:rPr lang="en-US" altLang="zh-CN" sz="1400" dirty="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风景点</a:t>
            </a:r>
            <a:r>
              <a:rPr lang="en-US" altLang="zh-CN" sz="1400" dirty="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国家观景点</a:t>
            </a:r>
            <a:r>
              <a:rPr lang="en-US" altLang="zh-CN" sz="1400" dirty="0">
                <a:solidFill>
                  <a:schemeClr val="bg1"/>
                </a:solidFill>
                <a:latin typeface="微软雅黑" pitchFamily="34" charset="-122"/>
                <a:ea typeface="微软雅黑" pitchFamily="34" charset="-122"/>
              </a:rPr>
              <a:t>”</a:t>
            </a:r>
            <a:r>
              <a:rPr lang="zh-CN" altLang="zh-CN"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pPr>
              <a:lnSpc>
                <a:spcPct val="150000"/>
              </a:lnSpc>
              <a:buFont typeface="Arial" pitchFamily="34" charset="0"/>
              <a:buNone/>
            </a:pPr>
            <a:r>
              <a:rPr lang="en-US" altLang="zh-CN" sz="1400" dirty="0" smtClean="0">
                <a:solidFill>
                  <a:schemeClr val="bg1"/>
                </a:solidFill>
                <a:latin typeface="微软雅黑" pitchFamily="34" charset="-122"/>
                <a:ea typeface="微软雅黑" pitchFamily="34" charset="-122"/>
              </a:rPr>
              <a:t>“</a:t>
            </a:r>
            <a:r>
              <a:rPr lang="en-US" altLang="zh-CN" sz="1400" dirty="0" err="1">
                <a:solidFill>
                  <a:schemeClr val="bg1"/>
                </a:solidFill>
                <a:latin typeface="微软雅黑" pitchFamily="34" charset="-122"/>
                <a:ea typeface="微软雅黑" pitchFamily="34" charset="-122"/>
              </a:rPr>
              <a:t>typecode</a:t>
            </a:r>
            <a:r>
              <a:rPr lang="en-US" altLang="zh-CN" sz="1400" dirty="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“110202 “</a:t>
            </a:r>
            <a:r>
              <a:rPr lang="zh-CN" altLang="zh-CN"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pPr>
              <a:lnSpc>
                <a:spcPct val="150000"/>
              </a:lnSpc>
              <a:buFont typeface="Arial" pitchFamily="34" charset="0"/>
              <a:buNone/>
            </a:pPr>
            <a:r>
              <a:rPr lang="en-US" altLang="zh-CN" sz="1400" dirty="0" smtClean="0">
                <a:solidFill>
                  <a:schemeClr val="bg1"/>
                </a:solidFill>
                <a:latin typeface="微软雅黑" pitchFamily="34" charset="-122"/>
                <a:ea typeface="微软雅黑" pitchFamily="34" charset="-122"/>
              </a:rPr>
              <a:t>”</a:t>
            </a:r>
            <a:r>
              <a:rPr lang="en-US" altLang="zh-CN" sz="1400" dirty="0" err="1">
                <a:solidFill>
                  <a:schemeClr val="bg1"/>
                </a:solidFill>
                <a:latin typeface="微软雅黑" pitchFamily="34" charset="-122"/>
                <a:ea typeface="微软雅黑" pitchFamily="34" charset="-122"/>
              </a:rPr>
              <a:t>biz_type</a:t>
            </a:r>
            <a:r>
              <a:rPr lang="en-US" altLang="zh-CN" sz="1400" dirty="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旅行</a:t>
            </a:r>
            <a:r>
              <a:rPr lang="en-US" altLang="zh-CN" sz="1400" dirty="0" smtClean="0">
                <a:solidFill>
                  <a:schemeClr val="bg1"/>
                </a:solidFill>
                <a:latin typeface="微软雅黑" pitchFamily="34" charset="-122"/>
                <a:ea typeface="微软雅黑" pitchFamily="34" charset="-122"/>
              </a:rPr>
              <a:t>“</a:t>
            </a:r>
            <a:r>
              <a:rPr lang="zh-CN" altLang="zh-CN"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pPr>
              <a:lnSpc>
                <a:spcPct val="150000"/>
              </a:lnSpc>
              <a:buFont typeface="Arial" pitchFamily="34" charset="0"/>
              <a:buNone/>
            </a:pPr>
            <a:r>
              <a:rPr lang="en-US" altLang="zh-CN" sz="1400" dirty="0" smtClean="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地址</a:t>
            </a:r>
            <a:r>
              <a:rPr lang="en-US" altLang="zh-CN" sz="1400" dirty="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东长安路</a:t>
            </a:r>
            <a:r>
              <a:rPr lang="en-US" altLang="zh-CN" sz="1400" dirty="0">
                <a:solidFill>
                  <a:schemeClr val="bg1"/>
                </a:solidFill>
                <a:latin typeface="微软雅黑" pitchFamily="34" charset="-122"/>
                <a:ea typeface="微软雅黑" pitchFamily="34" charset="-122"/>
              </a:rPr>
              <a:t>“</a:t>
            </a:r>
            <a:r>
              <a:rPr lang="zh-CN" altLang="zh-CN"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pPr>
              <a:lnSpc>
                <a:spcPct val="150000"/>
              </a:lnSpc>
              <a:buFont typeface="Arial" pitchFamily="34" charset="0"/>
              <a:buNone/>
            </a:pPr>
            <a:r>
              <a:rPr lang="en-US" altLang="zh-CN" sz="1400" dirty="0" smtClean="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地点</a:t>
            </a:r>
            <a:r>
              <a:rPr lang="en-US" altLang="zh-CN" sz="1400" dirty="0">
                <a:solidFill>
                  <a:schemeClr val="bg1"/>
                </a:solidFill>
                <a:latin typeface="微软雅黑" pitchFamily="34" charset="-122"/>
                <a:ea typeface="微软雅黑" pitchFamily="34" charset="-122"/>
              </a:rPr>
              <a:t>“</a:t>
            </a:r>
            <a:r>
              <a:rPr lang="zh-CN" altLang="zh-CN" sz="1400" dirty="0">
                <a:solidFill>
                  <a:schemeClr val="bg1"/>
                </a:solidFill>
                <a:latin typeface="微软雅黑" pitchFamily="34" charset="-122"/>
                <a:ea typeface="微软雅黑" pitchFamily="34" charset="-122"/>
              </a:rPr>
              <a:t>：</a:t>
            </a:r>
            <a:r>
              <a:rPr lang="en-US" altLang="zh-CN" sz="1400" dirty="0">
                <a:solidFill>
                  <a:schemeClr val="bg1"/>
                </a:solidFill>
                <a:latin typeface="微软雅黑" pitchFamily="34" charset="-122"/>
                <a:ea typeface="微软雅黑" pitchFamily="34" charset="-122"/>
              </a:rPr>
              <a:t>”116.397477,39.908692“</a:t>
            </a:r>
            <a:r>
              <a:rPr lang="zh-CN" altLang="zh-CN"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pPr>
              <a:lnSpc>
                <a:spcPct val="150000"/>
              </a:lnSpc>
              <a:buFont typeface="Arial" pitchFamily="34" charset="0"/>
              <a:buNone/>
            </a:pPr>
            <a:r>
              <a:rPr lang="en-US" altLang="zh-CN" sz="1400" dirty="0" smtClean="0">
                <a:solidFill>
                  <a:schemeClr val="bg1"/>
                </a:solidFill>
                <a:latin typeface="微软雅黑" pitchFamily="34" charset="-122"/>
                <a:ea typeface="微软雅黑" pitchFamily="34" charset="-122"/>
              </a:rPr>
              <a:t>...}</a:t>
            </a:r>
          </a:p>
          <a:p>
            <a:pPr>
              <a:lnSpc>
                <a:spcPct val="150000"/>
              </a:lnSpc>
              <a:buFont typeface="Arial" pitchFamily="34" charset="0"/>
              <a:buNone/>
            </a:pPr>
            <a:endParaRPr lang="en-US" altLang="zh-CN" sz="1400" dirty="0">
              <a:solidFill>
                <a:schemeClr val="bg1"/>
              </a:solidFill>
              <a:latin typeface="微软雅黑" pitchFamily="34" charset="-122"/>
              <a:ea typeface="微软雅黑" pitchFamily="34" charset="-122"/>
              <a:sym typeface="微软雅黑" pitchFamily="34" charset="-122"/>
            </a:endParaRPr>
          </a:p>
          <a:p>
            <a:pPr>
              <a:lnSpc>
                <a:spcPct val="150000"/>
              </a:lnSpc>
              <a:buFont typeface="Arial" pitchFamily="34" charset="0"/>
              <a:buNone/>
            </a:pPr>
            <a:r>
              <a:rPr lang="zh-CN" altLang="en-US" sz="1400" dirty="0" smtClean="0">
                <a:solidFill>
                  <a:schemeClr val="bg1"/>
                </a:solidFill>
                <a:latin typeface="微软雅黑" pitchFamily="34" charset="-122"/>
                <a:ea typeface="微软雅黑" pitchFamily="34" charset="-122"/>
                <a:sym typeface="微软雅黑" pitchFamily="34" charset="-122"/>
              </a:rPr>
              <a:t>主要是取用</a:t>
            </a:r>
            <a:r>
              <a:rPr lang="en-US" altLang="zh-CN" sz="1400" dirty="0" smtClean="0">
                <a:solidFill>
                  <a:schemeClr val="bg1"/>
                </a:solidFill>
                <a:latin typeface="微软雅黑" pitchFamily="34" charset="-122"/>
                <a:ea typeface="微软雅黑" pitchFamily="34" charset="-122"/>
                <a:sym typeface="微软雅黑" pitchFamily="34" charset="-122"/>
              </a:rPr>
              <a:t>POI</a:t>
            </a:r>
            <a:r>
              <a:rPr lang="zh-CN" altLang="en-US" sz="1400" dirty="0" smtClean="0">
                <a:solidFill>
                  <a:schemeClr val="bg1"/>
                </a:solidFill>
                <a:latin typeface="微软雅黑" pitchFamily="34" charset="-122"/>
                <a:ea typeface="微软雅黑" pitchFamily="34" charset="-122"/>
                <a:sym typeface="微软雅黑" pitchFamily="34" charset="-122"/>
              </a:rPr>
              <a:t>的第二级类别领域</a:t>
            </a:r>
            <a:endParaRPr lang="zh-CN" altLang="en-US" sz="1400" dirty="0">
              <a:solidFill>
                <a:schemeClr val="bg1"/>
              </a:solidFill>
              <a:latin typeface="微软雅黑" pitchFamily="34" charset="-122"/>
              <a:ea typeface="微软雅黑" pitchFamily="34" charset="-122"/>
              <a:sym typeface="微软雅黑" pitchFamily="34" charset="-122"/>
            </a:endParaRPr>
          </a:p>
        </p:txBody>
      </p:sp>
      <p:pic>
        <p:nvPicPr>
          <p:cNvPr id="3" name="图片 2"/>
          <p:cNvPicPr>
            <a:picLocks noChangeAspect="1"/>
          </p:cNvPicPr>
          <p:nvPr/>
        </p:nvPicPr>
        <p:blipFill>
          <a:blip r:embed="rId3"/>
          <a:stretch>
            <a:fillRect/>
          </a:stretch>
        </p:blipFill>
        <p:spPr>
          <a:xfrm>
            <a:off x="5228186" y="2639060"/>
            <a:ext cx="4386518" cy="1648625"/>
          </a:xfrm>
          <a:prstGeom prst="rect">
            <a:avLst/>
          </a:prstGeom>
        </p:spPr>
      </p:pic>
      <p:sp>
        <p:nvSpPr>
          <p:cNvPr id="17" name="TextBox 15"/>
          <p:cNvSpPr>
            <a:spLocks noChangeArrowheads="1"/>
          </p:cNvSpPr>
          <p:nvPr/>
        </p:nvSpPr>
        <p:spPr bwMode="auto">
          <a:xfrm>
            <a:off x="9863658" y="2736502"/>
            <a:ext cx="126985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Arial" pitchFamily="34" charset="0"/>
              <a:buNone/>
            </a:pPr>
            <a:r>
              <a:rPr lang="zh-CN" altLang="en-US" sz="1400" dirty="0">
                <a:solidFill>
                  <a:schemeClr val="bg1"/>
                </a:solidFill>
                <a:latin typeface="微软雅黑" pitchFamily="34" charset="-122"/>
                <a:ea typeface="微软雅黑" pitchFamily="34" charset="-122"/>
                <a:sym typeface="微软雅黑" pitchFamily="34" charset="-122"/>
              </a:rPr>
              <a:t>旅游</a:t>
            </a:r>
            <a:r>
              <a:rPr lang="zh-CN" altLang="en-US" sz="1400" dirty="0" smtClean="0">
                <a:solidFill>
                  <a:schemeClr val="bg1"/>
                </a:solidFill>
                <a:latin typeface="微软雅黑" pitchFamily="34" charset="-122"/>
                <a:ea typeface="微软雅黑" pitchFamily="34" charset="-122"/>
                <a:sym typeface="微软雅黑" pitchFamily="34" charset="-122"/>
              </a:rPr>
              <a:t>景点</a:t>
            </a:r>
            <a:endParaRPr lang="en-US" altLang="zh-CN" sz="1400" dirty="0" smtClean="0">
              <a:solidFill>
                <a:schemeClr val="bg1"/>
              </a:solidFill>
              <a:latin typeface="微软雅黑" pitchFamily="34" charset="-122"/>
              <a:ea typeface="微软雅黑" pitchFamily="34" charset="-122"/>
              <a:sym typeface="微软雅黑" pitchFamily="34" charset="-122"/>
            </a:endParaRPr>
          </a:p>
          <a:p>
            <a:pPr>
              <a:lnSpc>
                <a:spcPct val="150000"/>
              </a:lnSpc>
              <a:buFont typeface="Arial" pitchFamily="34" charset="0"/>
              <a:buNone/>
            </a:pPr>
            <a:r>
              <a:rPr lang="zh-CN" altLang="en-US" sz="1400" dirty="0" smtClean="0">
                <a:solidFill>
                  <a:schemeClr val="bg1"/>
                </a:solidFill>
                <a:latin typeface="微软雅黑" pitchFamily="34" charset="-122"/>
                <a:ea typeface="微软雅黑" pitchFamily="34" charset="-122"/>
                <a:sym typeface="微软雅黑" pitchFamily="34" charset="-122"/>
              </a:rPr>
              <a:t>公园</a:t>
            </a:r>
            <a:r>
              <a:rPr lang="zh-CN" altLang="en-US" sz="1400" dirty="0">
                <a:solidFill>
                  <a:schemeClr val="bg1"/>
                </a:solidFill>
                <a:latin typeface="微软雅黑" pitchFamily="34" charset="-122"/>
                <a:ea typeface="微软雅黑" pitchFamily="34" charset="-122"/>
                <a:sym typeface="微软雅黑" pitchFamily="34" charset="-122"/>
              </a:rPr>
              <a:t>和</a:t>
            </a:r>
            <a:r>
              <a:rPr lang="zh-CN" altLang="en-US" sz="1400" dirty="0" smtClean="0">
                <a:solidFill>
                  <a:schemeClr val="bg1"/>
                </a:solidFill>
                <a:latin typeface="微软雅黑" pitchFamily="34" charset="-122"/>
                <a:ea typeface="微软雅黑" pitchFamily="34" charset="-122"/>
                <a:sym typeface="微软雅黑" pitchFamily="34" charset="-122"/>
              </a:rPr>
              <a:t>广场</a:t>
            </a:r>
            <a:endParaRPr lang="en-US" altLang="zh-CN" sz="1400" dirty="0" smtClean="0">
              <a:solidFill>
                <a:schemeClr val="bg1"/>
              </a:solidFill>
              <a:latin typeface="微软雅黑" pitchFamily="34" charset="-122"/>
              <a:ea typeface="微软雅黑" pitchFamily="34" charset="-122"/>
              <a:sym typeface="微软雅黑" pitchFamily="34" charset="-122"/>
            </a:endParaRPr>
          </a:p>
          <a:p>
            <a:pPr>
              <a:lnSpc>
                <a:spcPct val="150000"/>
              </a:lnSpc>
              <a:buFont typeface="Arial" pitchFamily="34" charset="0"/>
              <a:buNone/>
            </a:pPr>
            <a:r>
              <a:rPr lang="zh-CN" altLang="en-US" sz="1400" dirty="0" smtClean="0">
                <a:solidFill>
                  <a:schemeClr val="bg1"/>
                </a:solidFill>
                <a:latin typeface="微软雅黑" pitchFamily="34" charset="-122"/>
                <a:ea typeface="微软雅黑" pitchFamily="34" charset="-122"/>
                <a:sym typeface="微软雅黑" pitchFamily="34" charset="-122"/>
              </a:rPr>
              <a:t>风景区</a:t>
            </a:r>
            <a:endParaRPr lang="en-US" altLang="zh-CN" sz="1400" dirty="0" smtClean="0">
              <a:solidFill>
                <a:schemeClr val="bg1"/>
              </a:solidFill>
              <a:latin typeface="微软雅黑" pitchFamily="34" charset="-122"/>
              <a:ea typeface="微软雅黑" pitchFamily="34" charset="-122"/>
              <a:sym typeface="微软雅黑" pitchFamily="34" charset="-122"/>
            </a:endParaRPr>
          </a:p>
          <a:p>
            <a:pPr>
              <a:lnSpc>
                <a:spcPct val="150000"/>
              </a:lnSpc>
              <a:buFont typeface="Arial" pitchFamily="34" charset="0"/>
              <a:buNone/>
            </a:pPr>
            <a:r>
              <a:rPr lang="zh-CN" altLang="en-US" sz="1400" dirty="0" smtClean="0">
                <a:solidFill>
                  <a:schemeClr val="bg1"/>
                </a:solidFill>
                <a:latin typeface="微软雅黑" pitchFamily="34" charset="-122"/>
                <a:ea typeface="微软雅黑" pitchFamily="34" charset="-122"/>
                <a:sym typeface="微软雅黑" pitchFamily="34" charset="-122"/>
              </a:rPr>
              <a:t>国家观景点</a:t>
            </a:r>
            <a:endParaRPr lang="zh-CN" altLang="en-US" sz="1400" dirty="0">
              <a:solidFill>
                <a:schemeClr val="bg1"/>
              </a:solidFill>
              <a:latin typeface="微软雅黑" pitchFamily="34" charset="-122"/>
              <a:ea typeface="微软雅黑" pitchFamily="34" charset="-122"/>
              <a:sym typeface="微软雅黑"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p:cNvSpPr>
            <a:spLocks noChangeArrowheads="1"/>
          </p:cNvSpPr>
          <p:nvPr/>
        </p:nvSpPr>
        <p:spPr bwMode="auto">
          <a:xfrm>
            <a:off x="572799" y="798484"/>
            <a:ext cx="4220873" cy="580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dirty="0">
                <a:solidFill>
                  <a:schemeClr val="bg1"/>
                </a:solidFill>
                <a:latin typeface="微软雅黑" pitchFamily="34" charset="-122"/>
                <a:ea typeface="微软雅黑" pitchFamily="34" charset="-122"/>
              </a:rPr>
              <a:t>站</a:t>
            </a:r>
            <a:r>
              <a:rPr lang="en-US" altLang="zh-CN" sz="1400" dirty="0">
                <a:solidFill>
                  <a:schemeClr val="bg1"/>
                </a:solidFill>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集线器的容量范围从</a:t>
            </a:r>
            <a:r>
              <a:rPr lang="en-US" altLang="zh-CN" sz="1400" dirty="0">
                <a:solidFill>
                  <a:schemeClr val="bg1"/>
                </a:solidFill>
                <a:latin typeface="微软雅黑" pitchFamily="34" charset="-122"/>
                <a:ea typeface="微软雅黑" pitchFamily="34" charset="-122"/>
              </a:rPr>
              <a:t>7</a:t>
            </a:r>
            <a:r>
              <a:rPr lang="zh-CN" altLang="en-US" sz="1400" dirty="0">
                <a:solidFill>
                  <a:schemeClr val="bg1"/>
                </a:solidFill>
                <a:latin typeface="微软雅黑" pitchFamily="34" charset="-122"/>
                <a:ea typeface="微软雅黑" pitchFamily="34" charset="-122"/>
              </a:rPr>
              <a:t>个码头（时间站或密度较小的区域）到多达</a:t>
            </a:r>
            <a:r>
              <a:rPr lang="en-US" altLang="zh-CN" sz="1400" dirty="0">
                <a:solidFill>
                  <a:schemeClr val="bg1"/>
                </a:solidFill>
                <a:latin typeface="微软雅黑" pitchFamily="34" charset="-122"/>
                <a:ea typeface="微软雅黑" pitchFamily="34" charset="-122"/>
              </a:rPr>
              <a:t>66</a:t>
            </a:r>
            <a:r>
              <a:rPr lang="zh-CN" altLang="en-US" sz="1400" dirty="0">
                <a:solidFill>
                  <a:schemeClr val="bg1"/>
                </a:solidFill>
                <a:latin typeface="微软雅黑" pitchFamily="34" charset="-122"/>
                <a:ea typeface="微软雅黑" pitchFamily="34" charset="-122"/>
              </a:rPr>
              <a:t>个码头（市中心）</a:t>
            </a:r>
            <a:r>
              <a:rPr lang="zh-CN" altLang="en-US"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r>
              <a:rPr lang="zh-CN" altLang="en-US" sz="1400" dirty="0">
                <a:solidFill>
                  <a:schemeClr val="bg1"/>
                </a:solidFill>
                <a:latin typeface="微软雅黑" pitchFamily="34" charset="-122"/>
                <a:ea typeface="微软雅黑" pitchFamily="34" charset="-122"/>
              </a:rPr>
              <a:t>通过使用多边形参</a:t>
            </a:r>
            <a:r>
              <a:rPr lang="zh-CN" altLang="en-US" sz="1400" dirty="0" smtClean="0">
                <a:solidFill>
                  <a:schemeClr val="bg1"/>
                </a:solidFill>
                <a:latin typeface="微软雅黑" pitchFamily="34" charset="-122"/>
                <a:ea typeface="微软雅黑" pitchFamily="34" charset="-122"/>
              </a:rPr>
              <a:t>数（这个应该是一个区域的边界）向</a:t>
            </a:r>
            <a:r>
              <a:rPr lang="en-US" altLang="zh-CN" sz="1400" dirty="0">
                <a:solidFill>
                  <a:schemeClr val="bg1"/>
                </a:solidFill>
                <a:latin typeface="微软雅黑" pitchFamily="34" charset="-122"/>
                <a:ea typeface="微软雅黑" pitchFamily="34" charset="-122"/>
              </a:rPr>
              <a:t>POI</a:t>
            </a:r>
            <a:r>
              <a:rPr lang="zh-CN" altLang="en-US" sz="1400" dirty="0">
                <a:solidFill>
                  <a:schemeClr val="bg1"/>
                </a:solidFill>
                <a:latin typeface="微软雅黑" pitchFamily="34" charset="-122"/>
                <a:ea typeface="微软雅黑" pitchFamily="34" charset="-122"/>
              </a:rPr>
              <a:t>搜索​​应用程序接口（</a:t>
            </a:r>
            <a:r>
              <a:rPr lang="en-US" altLang="zh-CN" sz="1400" dirty="0">
                <a:solidFill>
                  <a:schemeClr val="bg1"/>
                </a:solidFill>
                <a:latin typeface="微软雅黑" pitchFamily="34" charset="-122"/>
                <a:ea typeface="微软雅黑" pitchFamily="34" charset="-122"/>
              </a:rPr>
              <a:t>API</a:t>
            </a:r>
            <a:r>
              <a:rPr lang="zh-CN" altLang="en-US" sz="1400" dirty="0">
                <a:solidFill>
                  <a:schemeClr val="bg1"/>
                </a:solidFill>
                <a:latin typeface="微软雅黑" pitchFamily="34" charset="-122"/>
                <a:ea typeface="微软雅黑" pitchFamily="34" charset="-122"/>
              </a:rPr>
              <a:t>）发送超文本标记语言（</a:t>
            </a:r>
            <a:r>
              <a:rPr lang="en-US" altLang="zh-CN" sz="1400" dirty="0">
                <a:solidFill>
                  <a:schemeClr val="bg1"/>
                </a:solidFill>
                <a:latin typeface="微软雅黑" pitchFamily="34" charset="-122"/>
                <a:ea typeface="微软雅黑" pitchFamily="34" charset="-122"/>
              </a:rPr>
              <a:t>HTML</a:t>
            </a:r>
            <a:r>
              <a:rPr lang="zh-CN" altLang="en-US" sz="1400" dirty="0">
                <a:solidFill>
                  <a:schemeClr val="bg1"/>
                </a:solidFill>
                <a:latin typeface="微软雅黑" pitchFamily="34" charset="-122"/>
                <a:ea typeface="微软雅黑" pitchFamily="34" charset="-122"/>
              </a:rPr>
              <a:t>）请求，我们获得多边形内的所有</a:t>
            </a:r>
            <a:r>
              <a:rPr lang="en-US" altLang="zh-CN" sz="1400" dirty="0">
                <a:solidFill>
                  <a:schemeClr val="bg1"/>
                </a:solidFill>
                <a:latin typeface="微软雅黑" pitchFamily="34" charset="-122"/>
                <a:ea typeface="微软雅黑" pitchFamily="34" charset="-122"/>
              </a:rPr>
              <a:t>POI</a:t>
            </a:r>
            <a:r>
              <a:rPr lang="zh-CN" altLang="en-US" sz="1400" dirty="0">
                <a:solidFill>
                  <a:schemeClr val="bg1"/>
                </a:solidFill>
                <a:latin typeface="微软雅黑" pitchFamily="34" charset="-122"/>
                <a:ea typeface="微软雅黑" pitchFamily="34" charset="-122"/>
              </a:rPr>
              <a:t>。对于每个查询，</a:t>
            </a:r>
            <a:r>
              <a:rPr lang="en-US" altLang="zh-CN" sz="1400" dirty="0">
                <a:solidFill>
                  <a:schemeClr val="bg1"/>
                </a:solidFill>
                <a:latin typeface="微软雅黑" pitchFamily="34" charset="-122"/>
                <a:ea typeface="微软雅黑" pitchFamily="34" charset="-122"/>
              </a:rPr>
              <a:t>API</a:t>
            </a:r>
            <a:r>
              <a:rPr lang="zh-CN" altLang="en-US" sz="1400" dirty="0">
                <a:solidFill>
                  <a:schemeClr val="bg1"/>
                </a:solidFill>
                <a:latin typeface="微软雅黑" pitchFamily="34" charset="-122"/>
                <a:ea typeface="微软雅黑" pitchFamily="34" charset="-122"/>
              </a:rPr>
              <a:t>返回多边形内的</a:t>
            </a:r>
            <a:r>
              <a:rPr lang="en-US" altLang="zh-CN" sz="1400" dirty="0">
                <a:solidFill>
                  <a:schemeClr val="bg1"/>
                </a:solidFill>
                <a:latin typeface="微软雅黑" pitchFamily="34" charset="-122"/>
                <a:ea typeface="微软雅黑" pitchFamily="34" charset="-122"/>
              </a:rPr>
              <a:t>POI</a:t>
            </a:r>
            <a:r>
              <a:rPr lang="zh-CN" altLang="en-US" sz="1400" dirty="0">
                <a:solidFill>
                  <a:schemeClr val="bg1"/>
                </a:solidFill>
                <a:latin typeface="微软雅黑" pitchFamily="34" charset="-122"/>
                <a:ea typeface="微软雅黑" pitchFamily="34" charset="-122"/>
              </a:rPr>
              <a:t>。</a:t>
            </a:r>
            <a:endParaRPr lang="en-US" altLang="zh-CN" sz="1400"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r>
              <a:rPr lang="zh-CN" altLang="en-US" sz="1400" dirty="0">
                <a:solidFill>
                  <a:schemeClr val="bg1"/>
                </a:solidFill>
                <a:latin typeface="微软雅黑" pitchFamily="34" charset="-122"/>
                <a:ea typeface="微软雅黑" pitchFamily="34" charset="-122"/>
              </a:rPr>
              <a:t>开放街道地图（</a:t>
            </a:r>
            <a:r>
              <a:rPr lang="en-US" altLang="zh-CN" sz="1400" dirty="0">
                <a:solidFill>
                  <a:schemeClr val="bg1"/>
                </a:solidFill>
                <a:latin typeface="微软雅黑" pitchFamily="34" charset="-122"/>
                <a:ea typeface="微软雅黑" pitchFamily="34" charset="-122"/>
              </a:rPr>
              <a:t>OSM</a:t>
            </a:r>
            <a:r>
              <a:rPr lang="zh-CN" altLang="en-US" sz="1400" dirty="0">
                <a:solidFill>
                  <a:schemeClr val="bg1"/>
                </a:solidFill>
                <a:latin typeface="微软雅黑" pitchFamily="34" charset="-122"/>
                <a:ea typeface="微软雅黑" pitchFamily="34" charset="-122"/>
              </a:rPr>
              <a:t>）提供城市边界数据和道路网络数据。我们选择一，二，三级道路作为杭州市的主要道路</a:t>
            </a:r>
            <a:r>
              <a:rPr lang="zh-CN" altLang="en-US" sz="1400" dirty="0" smtClean="0">
                <a:solidFill>
                  <a:schemeClr val="bg1"/>
                </a:solidFill>
                <a:latin typeface="微软雅黑" pitchFamily="34" charset="-122"/>
                <a:ea typeface="微软雅黑" pitchFamily="34" charset="-122"/>
              </a:rPr>
              <a:t>网络，通过以下步骤建设</a:t>
            </a:r>
            <a:r>
              <a:rPr lang="zh-CN" altLang="en-US" sz="1400" dirty="0">
                <a:solidFill>
                  <a:schemeClr val="bg1"/>
                </a:solidFill>
                <a:latin typeface="微软雅黑" pitchFamily="34" charset="-122"/>
                <a:ea typeface="微软雅黑" pitchFamily="34" charset="-122"/>
              </a:rPr>
              <a:t>交通分析区（</a:t>
            </a:r>
            <a:r>
              <a:rPr lang="en-US" altLang="zh-CN" sz="1400" dirty="0">
                <a:solidFill>
                  <a:schemeClr val="bg1"/>
                </a:solidFill>
                <a:latin typeface="微软雅黑" pitchFamily="34" charset="-122"/>
                <a:ea typeface="微软雅黑" pitchFamily="34" charset="-122"/>
              </a:rPr>
              <a:t>TAZ</a:t>
            </a:r>
            <a:r>
              <a:rPr lang="zh-CN" altLang="en-US" sz="1400" dirty="0" smtClean="0">
                <a:solidFill>
                  <a:schemeClr val="bg1"/>
                </a:solidFill>
                <a:latin typeface="微软雅黑" pitchFamily="34" charset="-122"/>
                <a:ea typeface="微软雅黑" pitchFamily="34" charset="-122"/>
              </a:rPr>
              <a:t>），即右图中由白色道路分割的灰色的区域。</a:t>
            </a:r>
            <a:endParaRPr lang="en-US" altLang="zh-CN" sz="1400" dirty="0" smtClean="0">
              <a:solidFill>
                <a:schemeClr val="bg1"/>
              </a:solidFill>
              <a:latin typeface="微软雅黑" pitchFamily="34" charset="-122"/>
              <a:ea typeface="微软雅黑" pitchFamily="34" charset="-122"/>
            </a:endParaRPr>
          </a:p>
          <a:p>
            <a:endParaRPr lang="en-US" altLang="zh-CN" sz="1400" dirty="0">
              <a:solidFill>
                <a:schemeClr val="bg1"/>
              </a:solidFill>
              <a:latin typeface="微软雅黑" pitchFamily="34" charset="-122"/>
              <a:ea typeface="微软雅黑" pitchFamily="34" charset="-122"/>
            </a:endParaRPr>
          </a:p>
          <a:p>
            <a:r>
              <a:rPr lang="zh-CN" altLang="en-US" sz="1400" dirty="0" smtClean="0">
                <a:solidFill>
                  <a:schemeClr val="bg1"/>
                </a:solidFill>
                <a:latin typeface="微软雅黑" pitchFamily="34" charset="-122"/>
                <a:ea typeface="微软雅黑" pitchFamily="34" charset="-122"/>
              </a:rPr>
              <a:t>步骤</a:t>
            </a:r>
            <a:r>
              <a:rPr lang="en-US" altLang="zh-CN" sz="1400" dirty="0">
                <a:solidFill>
                  <a:schemeClr val="bg1"/>
                </a:solidFill>
                <a:latin typeface="微软雅黑" pitchFamily="34" charset="-122"/>
                <a:ea typeface="微软雅黑" pitchFamily="34" charset="-122"/>
              </a:rPr>
              <a:t>1</a:t>
            </a:r>
            <a:r>
              <a:rPr lang="zh-CN" altLang="en-US" sz="1400" dirty="0">
                <a:solidFill>
                  <a:schemeClr val="bg1"/>
                </a:solidFill>
                <a:latin typeface="微软雅黑" pitchFamily="34" charset="-122"/>
                <a:ea typeface="微软雅黑" pitchFamily="34" charset="-122"/>
              </a:rPr>
              <a:t>：使用缓冲操作来描绘道路网络中的道路空间。</a:t>
            </a:r>
            <a:r>
              <a:rPr lang="en-US" altLang="zh-CN" sz="1400" dirty="0">
                <a:solidFill>
                  <a:schemeClr val="bg1"/>
                </a:solidFill>
                <a:latin typeface="微软雅黑" pitchFamily="34" charset="-122"/>
                <a:ea typeface="微软雅黑" pitchFamily="34" charset="-122"/>
              </a:rPr>
              <a:t>TAZ</a:t>
            </a:r>
            <a:r>
              <a:rPr lang="zh-CN" altLang="en-US" sz="1400" dirty="0">
                <a:solidFill>
                  <a:schemeClr val="bg1"/>
                </a:solidFill>
                <a:latin typeface="微软雅黑" pitchFamily="34" charset="-122"/>
                <a:ea typeface="微软雅黑" pitchFamily="34" charset="-122"/>
              </a:rPr>
              <a:t>空间连接操作中的缓冲距离通过使用平均最近邻站距离的帕累托</a:t>
            </a:r>
            <a:r>
              <a:rPr lang="zh-CN" altLang="en-US" sz="1400" dirty="0" smtClean="0">
                <a:solidFill>
                  <a:schemeClr val="bg1"/>
                </a:solidFill>
                <a:latin typeface="微软雅黑" pitchFamily="34" charset="-122"/>
                <a:ea typeface="微软雅黑" pitchFamily="34" charset="-122"/>
              </a:rPr>
              <a:t>原理来</a:t>
            </a:r>
            <a:r>
              <a:rPr lang="zh-CN" altLang="en-US" sz="1400" dirty="0">
                <a:solidFill>
                  <a:schemeClr val="bg1"/>
                </a:solidFill>
                <a:latin typeface="微软雅黑" pitchFamily="34" charset="-122"/>
                <a:ea typeface="微软雅黑" pitchFamily="34" charset="-122"/>
              </a:rPr>
              <a:t>选择。</a:t>
            </a:r>
            <a:r>
              <a:rPr lang="en-US" altLang="zh-CN" sz="1400" dirty="0">
                <a:solidFill>
                  <a:schemeClr val="bg1"/>
                </a:solidFill>
                <a:latin typeface="微软雅黑" pitchFamily="34" charset="-122"/>
                <a:ea typeface="微软雅黑" pitchFamily="34" charset="-122"/>
              </a:rPr>
              <a:t>80</a:t>
            </a:r>
            <a:r>
              <a:rPr lang="zh-CN" altLang="en-US" sz="1400" dirty="0">
                <a:solidFill>
                  <a:schemeClr val="bg1"/>
                </a:solidFill>
                <a:latin typeface="微软雅黑" pitchFamily="34" charset="-122"/>
                <a:ea typeface="微软雅黑" pitchFamily="34" charset="-122"/>
              </a:rPr>
              <a:t>％的服务距离在</a:t>
            </a:r>
            <a:r>
              <a:rPr lang="en-US" altLang="zh-CN" sz="1400" dirty="0">
                <a:solidFill>
                  <a:schemeClr val="bg1"/>
                </a:solidFill>
                <a:latin typeface="微软雅黑" pitchFamily="34" charset="-122"/>
                <a:ea typeface="微软雅黑" pitchFamily="34" charset="-122"/>
              </a:rPr>
              <a:t>240</a:t>
            </a:r>
            <a:r>
              <a:rPr lang="zh-CN" altLang="en-US" sz="1400" dirty="0">
                <a:solidFill>
                  <a:schemeClr val="bg1"/>
                </a:solidFill>
                <a:latin typeface="微软雅黑" pitchFamily="34" charset="-122"/>
                <a:ea typeface="微软雅黑" pitchFamily="34" charset="-122"/>
              </a:rPr>
              <a:t>米到</a:t>
            </a:r>
            <a:r>
              <a:rPr lang="en-US" altLang="zh-CN" sz="1400" dirty="0">
                <a:solidFill>
                  <a:schemeClr val="bg1"/>
                </a:solidFill>
                <a:latin typeface="微软雅黑" pitchFamily="34" charset="-122"/>
                <a:ea typeface="微软雅黑" pitchFamily="34" charset="-122"/>
              </a:rPr>
              <a:t>250</a:t>
            </a:r>
            <a:r>
              <a:rPr lang="zh-CN" altLang="en-US" sz="1400" dirty="0">
                <a:solidFill>
                  <a:schemeClr val="bg1"/>
                </a:solidFill>
                <a:latin typeface="微软雅黑" pitchFamily="34" charset="-122"/>
                <a:ea typeface="微软雅黑" pitchFamily="34" charset="-122"/>
              </a:rPr>
              <a:t>米之间，略大于当地运输机构公布的</a:t>
            </a:r>
            <a:r>
              <a:rPr lang="en-US" altLang="zh-CN" sz="1400" dirty="0">
                <a:solidFill>
                  <a:schemeClr val="bg1"/>
                </a:solidFill>
                <a:latin typeface="微软雅黑" pitchFamily="34" charset="-122"/>
                <a:ea typeface="微软雅黑" pitchFamily="34" charset="-122"/>
              </a:rPr>
              <a:t>200</a:t>
            </a:r>
            <a:r>
              <a:rPr lang="zh-CN" altLang="en-US" sz="1400" dirty="0">
                <a:solidFill>
                  <a:schemeClr val="bg1"/>
                </a:solidFill>
                <a:latin typeface="微软雅黑" pitchFamily="34" charset="-122"/>
                <a:ea typeface="微软雅黑" pitchFamily="34" charset="-122"/>
              </a:rPr>
              <a:t>米的分配距离。</a:t>
            </a:r>
          </a:p>
          <a:p>
            <a:r>
              <a:rPr lang="zh-CN" altLang="en-US" sz="1400" dirty="0">
                <a:solidFill>
                  <a:schemeClr val="bg1"/>
                </a:solidFill>
                <a:latin typeface="微软雅黑" pitchFamily="34" charset="-122"/>
                <a:ea typeface="微软雅黑" pitchFamily="34" charset="-122"/>
              </a:rPr>
              <a:t>步骤</a:t>
            </a:r>
            <a:r>
              <a:rPr lang="en-US" altLang="zh-CN" sz="1400" dirty="0">
                <a:solidFill>
                  <a:schemeClr val="bg1"/>
                </a:solidFill>
                <a:latin typeface="微软雅黑" pitchFamily="34" charset="-122"/>
                <a:ea typeface="微软雅黑" pitchFamily="34" charset="-122"/>
              </a:rPr>
              <a:t>2</a:t>
            </a:r>
            <a:r>
              <a:rPr lang="zh-CN" altLang="en-US" sz="1400" dirty="0">
                <a:solidFill>
                  <a:schemeClr val="bg1"/>
                </a:solidFill>
                <a:latin typeface="微软雅黑" pitchFamily="34" charset="-122"/>
                <a:ea typeface="微软雅黑" pitchFamily="34" charset="-122"/>
              </a:rPr>
              <a:t>：编辑断开连接的区域，这些区域由悬挂道路引起，其中道路线的端点不接触另一条道路线。</a:t>
            </a:r>
          </a:p>
          <a:p>
            <a:r>
              <a:rPr lang="zh-CN" altLang="en-US" sz="1400" dirty="0">
                <a:solidFill>
                  <a:schemeClr val="bg1"/>
                </a:solidFill>
                <a:latin typeface="微软雅黑" pitchFamily="34" charset="-122"/>
                <a:ea typeface="微软雅黑" pitchFamily="34" charset="-122"/>
              </a:rPr>
              <a:t>步骤</a:t>
            </a:r>
            <a:r>
              <a:rPr lang="en-US" altLang="zh-CN" sz="1400" dirty="0">
                <a:solidFill>
                  <a:schemeClr val="bg1"/>
                </a:solidFill>
                <a:latin typeface="微软雅黑" pitchFamily="34" charset="-122"/>
                <a:ea typeface="微软雅黑" pitchFamily="34" charset="-122"/>
              </a:rPr>
              <a:t>3</a:t>
            </a:r>
            <a:r>
              <a:rPr lang="zh-CN" altLang="en-US" sz="1400" dirty="0">
                <a:solidFill>
                  <a:schemeClr val="bg1"/>
                </a:solidFill>
                <a:latin typeface="微软雅黑" pitchFamily="34" charset="-122"/>
                <a:ea typeface="微软雅黑" pitchFamily="34" charset="-122"/>
              </a:rPr>
              <a:t>：将所有管理边界合并为一个多边形，并从该多边形中移除道路空间。</a:t>
            </a:r>
          </a:p>
          <a:p>
            <a:endParaRPr lang="en-US" altLang="zh-CN" sz="1400" dirty="0" smtClean="0">
              <a:solidFill>
                <a:schemeClr val="bg1"/>
              </a:solidFill>
              <a:latin typeface="微软雅黑" pitchFamily="34" charset="-122"/>
              <a:ea typeface="微软雅黑" pitchFamily="34" charset="-122"/>
            </a:endParaRPr>
          </a:p>
          <a:p>
            <a:r>
              <a:rPr lang="zh-CN" altLang="en-US" sz="1400" dirty="0" smtClean="0">
                <a:solidFill>
                  <a:schemeClr val="bg1"/>
                </a:solidFill>
                <a:latin typeface="微软雅黑" pitchFamily="34" charset="-122"/>
                <a:ea typeface="微软雅黑" pitchFamily="34" charset="-122"/>
              </a:rPr>
              <a:t>这样就可以我们</a:t>
            </a:r>
            <a:r>
              <a:rPr lang="zh-CN" altLang="en-US" sz="1400" dirty="0">
                <a:solidFill>
                  <a:schemeClr val="bg1"/>
                </a:solidFill>
                <a:latin typeface="微软雅黑" pitchFamily="34" charset="-122"/>
                <a:ea typeface="微软雅黑" pitchFamily="34" charset="-122"/>
              </a:rPr>
              <a:t>获得了</a:t>
            </a:r>
            <a:r>
              <a:rPr lang="en-US" altLang="zh-CN" sz="1400" dirty="0">
                <a:solidFill>
                  <a:schemeClr val="bg1"/>
                </a:solidFill>
                <a:latin typeface="微软雅黑" pitchFamily="34" charset="-122"/>
                <a:ea typeface="微软雅黑" pitchFamily="34" charset="-122"/>
              </a:rPr>
              <a:t>503</a:t>
            </a:r>
            <a:r>
              <a:rPr lang="zh-CN" altLang="en-US" sz="1400" dirty="0">
                <a:solidFill>
                  <a:schemeClr val="bg1"/>
                </a:solidFill>
                <a:latin typeface="微软雅黑" pitchFamily="34" charset="-122"/>
                <a:ea typeface="微软雅黑" pitchFamily="34" charset="-122"/>
              </a:rPr>
              <a:t>个</a:t>
            </a:r>
            <a:r>
              <a:rPr lang="en-US" altLang="zh-CN" sz="1400" dirty="0">
                <a:solidFill>
                  <a:schemeClr val="bg1"/>
                </a:solidFill>
                <a:latin typeface="微软雅黑" pitchFamily="34" charset="-122"/>
                <a:ea typeface="微软雅黑" pitchFamily="34" charset="-122"/>
              </a:rPr>
              <a:t>TAZ</a:t>
            </a:r>
            <a:r>
              <a:rPr lang="zh-CN" altLang="en-US" sz="1400" dirty="0">
                <a:solidFill>
                  <a:schemeClr val="bg1"/>
                </a:solidFill>
                <a:latin typeface="微软雅黑" pitchFamily="34" charset="-122"/>
                <a:ea typeface="微软雅黑" pitchFamily="34" charset="-122"/>
              </a:rPr>
              <a:t>，覆盖了杭州市八个区的约</a:t>
            </a:r>
            <a:r>
              <a:rPr lang="en-US" altLang="zh-CN" sz="1400" dirty="0">
                <a:solidFill>
                  <a:schemeClr val="bg1"/>
                </a:solidFill>
                <a:latin typeface="微软雅黑" pitchFamily="34" charset="-122"/>
                <a:ea typeface="微软雅黑" pitchFamily="34" charset="-122"/>
              </a:rPr>
              <a:t>13</a:t>
            </a:r>
            <a:r>
              <a:rPr lang="zh-CN" altLang="en-US" sz="1400" dirty="0">
                <a:solidFill>
                  <a:schemeClr val="bg1"/>
                </a:solidFill>
                <a:latin typeface="微软雅黑" pitchFamily="34" charset="-122"/>
                <a:ea typeface="微软雅黑" pitchFamily="34" charset="-122"/>
              </a:rPr>
              <a:t>％</a:t>
            </a:r>
          </a:p>
          <a:p>
            <a:pPr>
              <a:lnSpc>
                <a:spcPct val="150000"/>
              </a:lnSpc>
              <a:buFont typeface="Arial" pitchFamily="34" charset="0"/>
              <a:buNone/>
            </a:pPr>
            <a:endParaRPr lang="zh-CN" altLang="en-US" sz="1400" dirty="0">
              <a:solidFill>
                <a:srgbClr val="BDA16D"/>
              </a:solidFill>
              <a:latin typeface="微软雅黑" pitchFamily="34" charset="-122"/>
              <a:ea typeface="微软雅黑" pitchFamily="34" charset="-122"/>
              <a:sym typeface="微软雅黑" pitchFamily="34" charset="-122"/>
            </a:endParaRPr>
          </a:p>
        </p:txBody>
      </p:sp>
      <p:pic>
        <p:nvPicPr>
          <p:cNvPr id="7" name="图片 6"/>
          <p:cNvPicPr>
            <a:picLocks noChangeAspect="1"/>
          </p:cNvPicPr>
          <p:nvPr/>
        </p:nvPicPr>
        <p:blipFill>
          <a:blip r:embed="rId3"/>
          <a:stretch>
            <a:fillRect/>
          </a:stretch>
        </p:blipFill>
        <p:spPr>
          <a:xfrm>
            <a:off x="4973782" y="835280"/>
            <a:ext cx="6457637" cy="3891923"/>
          </a:xfrm>
          <a:prstGeom prst="rect">
            <a:avLst/>
          </a:prstGeom>
        </p:spPr>
      </p:pic>
      <p:sp>
        <p:nvSpPr>
          <p:cNvPr id="2" name="矩形 1"/>
          <p:cNvSpPr/>
          <p:nvPr/>
        </p:nvSpPr>
        <p:spPr>
          <a:xfrm>
            <a:off x="5782455" y="4966737"/>
            <a:ext cx="4506362" cy="369332"/>
          </a:xfrm>
          <a:prstGeom prst="rect">
            <a:avLst/>
          </a:prstGeom>
        </p:spPr>
        <p:txBody>
          <a:bodyPr wrap="none">
            <a:spAutoFit/>
          </a:bodyPr>
          <a:lstStyle/>
          <a:p>
            <a:r>
              <a:rPr lang="zh-CN" altLang="en-US" dirty="0">
                <a:solidFill>
                  <a:schemeClr val="bg1"/>
                </a:solidFill>
              </a:rPr>
              <a:t>自行车站的空间分布和研究区域的</a:t>
            </a:r>
            <a:r>
              <a:rPr lang="en-US" altLang="zh-CN" dirty="0">
                <a:solidFill>
                  <a:schemeClr val="bg1"/>
                </a:solidFill>
              </a:rPr>
              <a:t>POI</a:t>
            </a:r>
            <a:r>
              <a:rPr lang="zh-CN" altLang="en-US" dirty="0">
                <a:solidFill>
                  <a:schemeClr val="bg1"/>
                </a:solidFill>
              </a:rPr>
              <a:t>收集</a:t>
            </a:r>
          </a:p>
        </p:txBody>
      </p:sp>
    </p:spTree>
    <p:extLst>
      <p:ext uri="{BB962C8B-B14F-4D97-AF65-F5344CB8AC3E}">
        <p14:creationId xmlns:p14="http://schemas.microsoft.com/office/powerpoint/2010/main" val="298759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文本框 7"/>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r>
              <a:rPr lang="en-US" altLang="zh-CN" sz="28700">
                <a:solidFill>
                  <a:srgbClr val="E39A1D"/>
                </a:solidFill>
                <a:latin typeface="Impact" pitchFamily="34" charset="0"/>
                <a:sym typeface="Impact" pitchFamily="34" charset="0"/>
              </a:rPr>
              <a:t>3</a:t>
            </a:r>
            <a:endParaRPr lang="zh-CN" altLang="en-US" sz="28700">
              <a:solidFill>
                <a:srgbClr val="E39A1D"/>
              </a:solidFill>
              <a:latin typeface="Impact" pitchFamily="34" charset="0"/>
              <a:sym typeface="Impact" pitchFamily="34" charset="0"/>
            </a:endParaRPr>
          </a:p>
        </p:txBody>
      </p:sp>
      <p:sp>
        <p:nvSpPr>
          <p:cNvPr id="11268" name="文本框 8"/>
          <p:cNvSpPr>
            <a:spLocks noChangeArrowheads="1"/>
          </p:cNvSpPr>
          <p:nvPr/>
        </p:nvSpPr>
        <p:spPr bwMode="auto">
          <a:xfrm>
            <a:off x="5940425" y="3041650"/>
            <a:ext cx="2054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3600">
                <a:solidFill>
                  <a:srgbClr val="BDA16D"/>
                </a:solidFill>
                <a:latin typeface="Impact" pitchFamily="34" charset="0"/>
                <a:ea typeface="华文隶书" pitchFamily="2" charset="-122"/>
                <a:sym typeface="Microsoft New Tai Lue" pitchFamily="34" charset="0"/>
              </a:rPr>
              <a:t>Chapter</a:t>
            </a:r>
            <a:endParaRPr lang="zh-CN" altLang="en-US" sz="3600">
              <a:solidFill>
                <a:srgbClr val="BDA16D"/>
              </a:solidFill>
              <a:latin typeface="Impact" pitchFamily="34" charset="0"/>
              <a:ea typeface="华文隶书" pitchFamily="2" charset="-122"/>
              <a:sym typeface="Microsoft New Tai Lue" pitchFamily="34" charset="0"/>
            </a:endParaRPr>
          </a:p>
        </p:txBody>
      </p:sp>
      <p:sp>
        <p:nvSpPr>
          <p:cNvPr id="11269" name="直接连接符 9"/>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0" name="矩形 10"/>
          <p:cNvSpPr>
            <a:spLocks noChangeArrowheads="1"/>
          </p:cNvSpPr>
          <p:nvPr/>
        </p:nvSpPr>
        <p:spPr bwMode="auto">
          <a:xfrm>
            <a:off x="2913203" y="3171825"/>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4000" b="1" dirty="0" smtClean="0">
                <a:solidFill>
                  <a:srgbClr val="E39A1D"/>
                </a:solidFill>
                <a:latin typeface="微软雅黑" pitchFamily="34" charset="-122"/>
                <a:ea typeface="微软雅黑" pitchFamily="34" charset="-122"/>
                <a:sym typeface="微软雅黑" pitchFamily="34" charset="-122"/>
              </a:rPr>
              <a:t>研究</a:t>
            </a:r>
            <a:r>
              <a:rPr lang="zh-CN" altLang="en-US" sz="4000" b="1" dirty="0">
                <a:solidFill>
                  <a:srgbClr val="E39A1D"/>
                </a:solidFill>
                <a:latin typeface="微软雅黑" pitchFamily="34" charset="-122"/>
                <a:ea typeface="微软雅黑" pitchFamily="34" charset="-122"/>
                <a:sym typeface="微软雅黑" pitchFamily="34" charset="-122"/>
              </a:rPr>
              <a:t>方式</a:t>
            </a:r>
            <a:endParaRPr lang="en-US" sz="4000" b="1" dirty="0">
              <a:solidFill>
                <a:srgbClr val="E39A1D"/>
              </a:solidFill>
              <a:latin typeface="微软雅黑" pitchFamily="34" charset="-122"/>
              <a:ea typeface="微软雅黑" pitchFamily="34" charset="-122"/>
              <a:sym typeface="微软雅黑" pitchFamily="34" charset="-122"/>
            </a:endParaRPr>
          </a:p>
        </p:txBody>
      </p:sp>
      <p:sp>
        <p:nvSpPr>
          <p:cNvPr id="11273" name="矩形 13"/>
          <p:cNvSpPr>
            <a:spLocks noChangeArrowheads="1"/>
          </p:cNvSpPr>
          <p:nvPr/>
        </p:nvSpPr>
        <p:spPr bwMode="auto">
          <a:xfrm>
            <a:off x="2981012" y="4083050"/>
            <a:ext cx="20739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dirty="0">
                <a:solidFill>
                  <a:srgbClr val="E39A1D"/>
                </a:solidFill>
                <a:latin typeface="微软雅黑" pitchFamily="34" charset="-122"/>
                <a:ea typeface="微软雅黑" pitchFamily="34" charset="-122"/>
                <a:sym typeface="微软雅黑" pitchFamily="34" charset="-122"/>
              </a:rPr>
              <a:t>Research Process</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等腰三角形 7"/>
          <p:cNvSpPr>
            <a:spLocks noChangeArrowheads="1"/>
          </p:cNvSpPr>
          <p:nvPr/>
        </p:nvSpPr>
        <p:spPr bwMode="auto">
          <a:xfrm rot="5400000" flipH="1">
            <a:off x="1859756" y="2623344"/>
            <a:ext cx="327025" cy="268288"/>
          </a:xfrm>
          <a:custGeom>
            <a:avLst/>
            <a:gdLst>
              <a:gd name="T0" fmla="*/ 0 w 328844"/>
              <a:gd name="T1" fmla="*/ 267829 h 268748"/>
              <a:gd name="T2" fmla="*/ 182627 w 328844"/>
              <a:gd name="T3" fmla="*/ 0 h 268748"/>
              <a:gd name="T4" fmla="*/ 325216 w 328844"/>
              <a:gd name="T5" fmla="*/ 267829 h 268748"/>
              <a:gd name="T6" fmla="*/ 0 w 328844"/>
              <a:gd name="T7" fmla="*/ 267829 h 268748"/>
              <a:gd name="T8" fmla="*/ 0 60000 65536"/>
              <a:gd name="T9" fmla="*/ 0 60000 65536"/>
              <a:gd name="T10" fmla="*/ 0 60000 65536"/>
              <a:gd name="T11" fmla="*/ 0 60000 65536"/>
              <a:gd name="T12" fmla="*/ 0 w 328844"/>
              <a:gd name="T13" fmla="*/ 0 h 268748"/>
              <a:gd name="T14" fmla="*/ 328844 w 328844"/>
              <a:gd name="T15" fmla="*/ 268748 h 268748"/>
            </a:gdLst>
            <a:ahLst/>
            <a:cxnLst>
              <a:cxn ang="T8">
                <a:pos x="T0" y="T1"/>
              </a:cxn>
              <a:cxn ang="T9">
                <a:pos x="T2" y="T3"/>
              </a:cxn>
              <a:cxn ang="T10">
                <a:pos x="T4" y="T5"/>
              </a:cxn>
              <a:cxn ang="T11">
                <a:pos x="T6" y="T7"/>
              </a:cxn>
            </a:cxnLst>
            <a:rect l="T12" t="T13" r="T14" b="T15"/>
            <a:pathLst>
              <a:path w="328844" h="268748">
                <a:moveTo>
                  <a:pt x="0" y="268748"/>
                </a:moveTo>
                <a:lnTo>
                  <a:pt x="184664" y="0"/>
                </a:lnTo>
                <a:lnTo>
                  <a:pt x="328844" y="268748"/>
                </a:lnTo>
                <a:lnTo>
                  <a:pt x="0" y="268748"/>
                </a:lnTo>
                <a:close/>
              </a:path>
            </a:pathLst>
          </a:custGeom>
          <a:solidFill>
            <a:srgbClr val="90631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pic>
        <p:nvPicPr>
          <p:cNvPr id="12292" name="图片 10"/>
          <p:cNvPicPr>
            <a:picLocks noChangeAspect="1" noChangeArrowheads="1"/>
          </p:cNvPicPr>
          <p:nvPr/>
        </p:nvPicPr>
        <p:blipFill>
          <a:blip r:embed="rId3">
            <a:extLst>
              <a:ext uri="{28A0092B-C50C-407E-A947-70E740481C1C}">
                <a14:useLocalDpi xmlns:a14="http://schemas.microsoft.com/office/drawing/2010/main" val="0"/>
              </a:ext>
            </a:extLst>
          </a:blip>
          <a:srcRect l="88019" t="22713" r="2956" b="25211"/>
          <a:stretch>
            <a:fillRect/>
          </a:stretch>
        </p:blipFill>
        <p:spPr bwMode="auto">
          <a:xfrm>
            <a:off x="1892300" y="1816100"/>
            <a:ext cx="1047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2293" name="直角三角形 6"/>
          <p:cNvSpPr>
            <a:spLocks noChangeArrowheads="1"/>
          </p:cNvSpPr>
          <p:nvPr/>
        </p:nvSpPr>
        <p:spPr bwMode="auto">
          <a:xfrm flipH="1">
            <a:off x="1655763" y="2736850"/>
            <a:ext cx="503237" cy="323850"/>
          </a:xfrm>
          <a:prstGeom prst="rtTriangle">
            <a:avLst/>
          </a:prstGeom>
          <a:solidFill>
            <a:srgbClr val="C28518"/>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4" name="平行四边形 15"/>
          <p:cNvSpPr>
            <a:spLocks noChangeArrowheads="1"/>
          </p:cNvSpPr>
          <p:nvPr/>
        </p:nvSpPr>
        <p:spPr bwMode="auto">
          <a:xfrm>
            <a:off x="1627692" y="3060700"/>
            <a:ext cx="1727200" cy="1165225"/>
          </a:xfrm>
          <a:custGeom>
            <a:avLst/>
            <a:gdLst>
              <a:gd name="T0" fmla="*/ 0 w 1872208"/>
              <a:gd name="T1" fmla="*/ 0 h 2088232"/>
              <a:gd name="T2" fmla="*/ 1727200 w 1872208"/>
              <a:gd name="T3" fmla="*/ 0 h 2088232"/>
              <a:gd name="T4" fmla="*/ 1245577 w 1872208"/>
              <a:gd name="T5" fmla="*/ 1165225 h 2088232"/>
              <a:gd name="T6" fmla="*/ 0 w 1872208"/>
              <a:gd name="T7" fmla="*/ 1165225 h 2088232"/>
              <a:gd name="T8" fmla="*/ 0 w 1872208"/>
              <a:gd name="T9" fmla="*/ 0 h 2088232"/>
              <a:gd name="T10" fmla="*/ 0 60000 65536"/>
              <a:gd name="T11" fmla="*/ 0 60000 65536"/>
              <a:gd name="T12" fmla="*/ 0 60000 65536"/>
              <a:gd name="T13" fmla="*/ 0 60000 65536"/>
              <a:gd name="T14" fmla="*/ 0 60000 65536"/>
              <a:gd name="T15" fmla="*/ 0 w 1872208"/>
              <a:gd name="T16" fmla="*/ 0 h 2088232"/>
              <a:gd name="T17" fmla="*/ 1872208 w 1872208"/>
              <a:gd name="T18" fmla="*/ 2088232 h 2088232"/>
            </a:gdLst>
            <a:ahLst/>
            <a:cxnLst>
              <a:cxn ang="T10">
                <a:pos x="T0" y="T1"/>
              </a:cxn>
              <a:cxn ang="T11">
                <a:pos x="T2" y="T3"/>
              </a:cxn>
              <a:cxn ang="T12">
                <a:pos x="T4" y="T5"/>
              </a:cxn>
              <a:cxn ang="T13">
                <a:pos x="T6" y="T7"/>
              </a:cxn>
              <a:cxn ang="T14">
                <a:pos x="T8" y="T9"/>
              </a:cxn>
            </a:cxnLst>
            <a:rect l="T15" t="T16" r="T17" b="T18"/>
            <a:pathLst>
              <a:path w="1872208" h="2088232">
                <a:moveTo>
                  <a:pt x="0" y="0"/>
                </a:moveTo>
                <a:lnTo>
                  <a:pt x="1872208" y="0"/>
                </a:lnTo>
                <a:lnTo>
                  <a:pt x="1350150" y="2088232"/>
                </a:lnTo>
                <a:lnTo>
                  <a:pt x="0" y="2088232"/>
                </a:lnTo>
                <a:lnTo>
                  <a:pt x="0" y="0"/>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0" tIns="0" rIns="324000" bIns="0" anchor="ctr"/>
          <a:lstStyle/>
          <a:p>
            <a:endParaRPr lang="zh-CN" altLang="en-US"/>
          </a:p>
        </p:txBody>
      </p:sp>
      <p:sp>
        <p:nvSpPr>
          <p:cNvPr id="12306" name="TextBox 4"/>
          <p:cNvSpPr>
            <a:spLocks noChangeArrowheads="1"/>
          </p:cNvSpPr>
          <p:nvPr/>
        </p:nvSpPr>
        <p:spPr bwMode="auto">
          <a:xfrm>
            <a:off x="1644650" y="3241675"/>
            <a:ext cx="14795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1400" b="1" dirty="0" smtClean="0">
                <a:solidFill>
                  <a:schemeClr val="bg1"/>
                </a:solidFill>
                <a:latin typeface="微软雅黑" pitchFamily="34" charset="-122"/>
                <a:ea typeface="微软雅黑" pitchFamily="34" charset="-122"/>
                <a:sym typeface="微软雅黑" pitchFamily="34" charset="-122"/>
              </a:rPr>
              <a:t>文本挖掘技术</a:t>
            </a:r>
            <a:endParaRPr lang="en-US" sz="1400" b="1" dirty="0">
              <a:solidFill>
                <a:schemeClr val="bg1"/>
              </a:solidFill>
              <a:latin typeface="微软雅黑" pitchFamily="34" charset="-122"/>
              <a:ea typeface="微软雅黑" pitchFamily="34" charset="-122"/>
              <a:sym typeface="微软雅黑" pitchFamily="34" charset="-122"/>
            </a:endParaRPr>
          </a:p>
        </p:txBody>
      </p:sp>
      <p:grpSp>
        <p:nvGrpSpPr>
          <p:cNvPr id="12309" name="组合 22"/>
          <p:cNvGrpSpPr>
            <a:grpSpLocks/>
          </p:cNvGrpSpPr>
          <p:nvPr/>
        </p:nvGrpSpPr>
        <p:grpSpPr bwMode="auto">
          <a:xfrm>
            <a:off x="1550988" y="1157288"/>
            <a:ext cx="658812" cy="658812"/>
            <a:chOff x="0" y="0"/>
            <a:chExt cx="658761" cy="658761"/>
          </a:xfrm>
        </p:grpSpPr>
        <p:sp>
          <p:nvSpPr>
            <p:cNvPr id="12316" name="椭圆 23"/>
            <p:cNvSpPr>
              <a:spLocks noChangeArrowheads="1"/>
            </p:cNvSpPr>
            <p:nvPr/>
          </p:nvSpPr>
          <p:spPr bwMode="auto">
            <a:xfrm>
              <a:off x="0" y="0"/>
              <a:ext cx="658761" cy="658761"/>
            </a:xfrm>
            <a:prstGeom prst="ellipse">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12317" name="矩形 24"/>
            <p:cNvSpPr>
              <a:spLocks noChangeArrowheads="1"/>
            </p:cNvSpPr>
            <p:nvPr/>
          </p:nvSpPr>
          <p:spPr bwMode="auto">
            <a:xfrm>
              <a:off x="48768" y="61794"/>
              <a:ext cx="5613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3200">
                  <a:solidFill>
                    <a:srgbClr val="2D4C79"/>
                  </a:solidFill>
                  <a:latin typeface="Impact" pitchFamily="34" charset="0"/>
                  <a:sym typeface="Impact" pitchFamily="34" charset="0"/>
                </a:rPr>
                <a:t>01</a:t>
              </a:r>
              <a:endParaRPr lang="zh-CN" altLang="en-US" sz="3200">
                <a:solidFill>
                  <a:srgbClr val="2D4C79"/>
                </a:solidFill>
                <a:latin typeface="Calibri" pitchFamily="34" charset="0"/>
                <a:sym typeface="宋体" pitchFamily="2" charset="-122"/>
              </a:endParaRPr>
            </a:p>
          </p:txBody>
        </p:sp>
      </p:grpSp>
      <p:sp>
        <p:nvSpPr>
          <p:cNvPr id="15" name="矩形 12"/>
          <p:cNvSpPr>
            <a:spLocks noChangeArrowheads="1"/>
          </p:cNvSpPr>
          <p:nvPr/>
        </p:nvSpPr>
        <p:spPr bwMode="auto">
          <a:xfrm>
            <a:off x="3289732" y="1198554"/>
            <a:ext cx="396514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Arial" pitchFamily="34" charset="0"/>
              <a:buNone/>
            </a:pPr>
            <a:r>
              <a:rPr lang="zh-CN" altLang="en-US" sz="1400" dirty="0" smtClean="0">
                <a:solidFill>
                  <a:schemeClr val="bg1"/>
                </a:solidFill>
                <a:latin typeface="微软雅黑" pitchFamily="34" charset="-122"/>
                <a:ea typeface="微软雅黑" pitchFamily="34" charset="-122"/>
                <a:sym typeface="微软雅黑" pitchFamily="34" charset="-122"/>
              </a:rPr>
              <a:t>论文中提出</a:t>
            </a:r>
            <a:r>
              <a:rPr lang="zh-CN" altLang="en-US" sz="1400" dirty="0" smtClean="0">
                <a:solidFill>
                  <a:schemeClr val="bg1"/>
                </a:solidFill>
                <a:latin typeface="微软雅黑" pitchFamily="34" charset="-122"/>
                <a:ea typeface="微软雅黑" pitchFamily="34" charset="-122"/>
              </a:rPr>
              <a:t>自行车</a:t>
            </a:r>
            <a:r>
              <a:rPr lang="zh-CN" altLang="en-US" sz="1400" dirty="0">
                <a:solidFill>
                  <a:schemeClr val="bg1"/>
                </a:solidFill>
                <a:latin typeface="微软雅黑" pitchFamily="34" charset="-122"/>
                <a:ea typeface="微软雅黑" pitchFamily="34" charset="-122"/>
              </a:rPr>
              <a:t>租赁记录和</a:t>
            </a:r>
            <a:r>
              <a:rPr lang="en-US" altLang="zh-CN" sz="1400" dirty="0">
                <a:solidFill>
                  <a:schemeClr val="bg1"/>
                </a:solidFill>
                <a:latin typeface="微软雅黑" pitchFamily="34" charset="-122"/>
                <a:ea typeface="微软雅黑" pitchFamily="34" charset="-122"/>
              </a:rPr>
              <a:t>POI</a:t>
            </a:r>
            <a:r>
              <a:rPr lang="zh-CN" altLang="en-US" sz="1400" dirty="0">
                <a:solidFill>
                  <a:schemeClr val="bg1"/>
                </a:solidFill>
                <a:latin typeface="微软雅黑" pitchFamily="34" charset="-122"/>
                <a:ea typeface="微软雅黑" pitchFamily="34" charset="-122"/>
              </a:rPr>
              <a:t>数据中识别城市功能区的分析框架有两个</a:t>
            </a:r>
            <a:r>
              <a:rPr lang="zh-CN" altLang="en-US" sz="1400" dirty="0" smtClean="0">
                <a:solidFill>
                  <a:schemeClr val="bg1"/>
                </a:solidFill>
                <a:latin typeface="微软雅黑" pitchFamily="34" charset="-122"/>
                <a:ea typeface="微软雅黑" pitchFamily="34" charset="-122"/>
              </a:rPr>
              <a:t>步骤：</a:t>
            </a:r>
            <a:endParaRPr lang="en-US" altLang="zh-CN" sz="1400" dirty="0" smtClean="0">
              <a:solidFill>
                <a:schemeClr val="bg1"/>
              </a:solidFill>
              <a:latin typeface="微软雅黑" pitchFamily="34" charset="-122"/>
              <a:ea typeface="微软雅黑" pitchFamily="34" charset="-122"/>
            </a:endParaRPr>
          </a:p>
          <a:p>
            <a:pPr>
              <a:lnSpc>
                <a:spcPct val="150000"/>
              </a:lnSpc>
              <a:buFont typeface="Arial" pitchFamily="34" charset="0"/>
              <a:buNone/>
            </a:pPr>
            <a:r>
              <a:rPr lang="en-US" altLang="zh-CN" sz="1400" dirty="0" smtClean="0">
                <a:solidFill>
                  <a:schemeClr val="bg1"/>
                </a:solidFill>
                <a:latin typeface="微软雅黑" pitchFamily="34" charset="-122"/>
                <a:ea typeface="微软雅黑" pitchFamily="34" charset="-122"/>
                <a:sym typeface="微软雅黑" pitchFamily="34" charset="-122"/>
              </a:rPr>
              <a:t>1.</a:t>
            </a:r>
            <a:r>
              <a:rPr lang="zh-CN" altLang="en-US" sz="1400" dirty="0" smtClean="0">
                <a:solidFill>
                  <a:schemeClr val="bg1"/>
                </a:solidFill>
                <a:latin typeface="微软雅黑" pitchFamily="34" charset="-122"/>
                <a:ea typeface="微软雅黑" pitchFamily="34" charset="-122"/>
                <a:sym typeface="微软雅黑" pitchFamily="34" charset="-122"/>
              </a:rPr>
              <a:t>主题建模</a:t>
            </a:r>
            <a:endParaRPr lang="en-US" altLang="zh-CN" sz="1400" dirty="0" smtClean="0">
              <a:solidFill>
                <a:schemeClr val="bg1"/>
              </a:solidFill>
              <a:latin typeface="微软雅黑" pitchFamily="34" charset="-122"/>
              <a:ea typeface="微软雅黑" pitchFamily="34" charset="-122"/>
              <a:sym typeface="微软雅黑" pitchFamily="34" charset="-122"/>
            </a:endParaRPr>
          </a:p>
          <a:p>
            <a:pPr>
              <a:lnSpc>
                <a:spcPct val="150000"/>
              </a:lnSpc>
              <a:buFont typeface="Arial" pitchFamily="34" charset="0"/>
              <a:buNone/>
            </a:pPr>
            <a:r>
              <a:rPr lang="en-US" altLang="zh-CN" sz="1400" dirty="0" smtClean="0">
                <a:solidFill>
                  <a:schemeClr val="bg1"/>
                </a:solidFill>
                <a:latin typeface="微软雅黑" pitchFamily="34" charset="-122"/>
                <a:ea typeface="微软雅黑" pitchFamily="34" charset="-122"/>
                <a:sym typeface="微软雅黑" pitchFamily="34" charset="-122"/>
              </a:rPr>
              <a:t>2.</a:t>
            </a:r>
            <a:r>
              <a:rPr lang="zh-CN" altLang="en-US" sz="1400" dirty="0" smtClean="0">
                <a:solidFill>
                  <a:schemeClr val="bg1"/>
                </a:solidFill>
                <a:latin typeface="微软雅黑" pitchFamily="34" charset="-122"/>
                <a:ea typeface="微软雅黑" pitchFamily="34" charset="-122"/>
                <a:sym typeface="微软雅黑" pitchFamily="34" charset="-122"/>
              </a:rPr>
              <a:t>语义标注</a:t>
            </a:r>
            <a:endParaRPr lang="en-US" sz="1400" dirty="0">
              <a:solidFill>
                <a:schemeClr val="bg1"/>
              </a:solidFill>
              <a:latin typeface="微软雅黑" pitchFamily="34" charset="-122"/>
              <a:ea typeface="微软雅黑" pitchFamily="34" charset="-122"/>
              <a:sym typeface="微软雅黑" pitchFamily="34" charset="-122"/>
            </a:endParaRPr>
          </a:p>
        </p:txBody>
      </p:sp>
      <p:sp>
        <p:nvSpPr>
          <p:cNvPr id="3" name="AutoShape 2" descr="Ijgi 07 00459 g003 55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ijgi-07-00459-g003.png (3735Ã1560)"/>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4"/>
          <a:stretch>
            <a:fillRect/>
          </a:stretch>
        </p:blipFill>
        <p:spPr>
          <a:xfrm>
            <a:off x="5632357" y="2065147"/>
            <a:ext cx="5404900" cy="2768553"/>
          </a:xfrm>
          <a:prstGeom prst="rect">
            <a:avLst/>
          </a:prstGeom>
        </p:spPr>
      </p:pic>
      <p:sp>
        <p:nvSpPr>
          <p:cNvPr id="19" name="矩形 12"/>
          <p:cNvSpPr>
            <a:spLocks noChangeArrowheads="1"/>
          </p:cNvSpPr>
          <p:nvPr/>
        </p:nvSpPr>
        <p:spPr bwMode="auto">
          <a:xfrm>
            <a:off x="3289732" y="5066261"/>
            <a:ext cx="6477724"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latin typeface="微软雅黑" pitchFamily="34" charset="-122"/>
                <a:ea typeface="微软雅黑" pitchFamily="34" charset="-122"/>
              </a:rPr>
              <a:t>主题模型从由</a:t>
            </a:r>
            <a:r>
              <a:rPr lang="zh-CN" altLang="en-US" sz="1400" dirty="0" smtClean="0">
                <a:solidFill>
                  <a:schemeClr val="bg1"/>
                </a:solidFill>
                <a:latin typeface="微软雅黑" pitchFamily="34" charset="-122"/>
                <a:ea typeface="微软雅黑" pitchFamily="34" charset="-122"/>
              </a:rPr>
              <a:t>站点形成</a:t>
            </a:r>
            <a:r>
              <a:rPr lang="zh-CN" altLang="en-US" sz="1400" dirty="0">
                <a:solidFill>
                  <a:schemeClr val="bg1"/>
                </a:solidFill>
                <a:latin typeface="微软雅黑" pitchFamily="34" charset="-122"/>
                <a:ea typeface="微软雅黑" pitchFamily="34" charset="-122"/>
              </a:rPr>
              <a:t>的术语中提取语义主题，并将</a:t>
            </a:r>
            <a:r>
              <a:rPr lang="en-US" altLang="zh-CN" sz="1400" dirty="0">
                <a:solidFill>
                  <a:schemeClr val="bg1"/>
                </a:solidFill>
                <a:latin typeface="微软雅黑" pitchFamily="34" charset="-122"/>
                <a:ea typeface="微软雅黑" pitchFamily="34" charset="-122"/>
              </a:rPr>
              <a:t>POI</a:t>
            </a:r>
            <a:r>
              <a:rPr lang="zh-CN" altLang="en-US" sz="1400" dirty="0">
                <a:solidFill>
                  <a:schemeClr val="bg1"/>
                </a:solidFill>
                <a:latin typeface="微软雅黑" pitchFamily="34" charset="-122"/>
                <a:ea typeface="微软雅黑" pitchFamily="34" charset="-122"/>
              </a:rPr>
              <a:t>信息作为丰富的本地角色。生成表示每个</a:t>
            </a:r>
            <a:r>
              <a:rPr lang="en-US" altLang="zh-CN" sz="1400" dirty="0">
                <a:solidFill>
                  <a:schemeClr val="bg1"/>
                </a:solidFill>
                <a:latin typeface="微软雅黑" pitchFamily="34" charset="-122"/>
                <a:ea typeface="微软雅黑" pitchFamily="34" charset="-122"/>
              </a:rPr>
              <a:t>TAZ</a:t>
            </a:r>
            <a:r>
              <a:rPr lang="zh-CN" altLang="en-US" sz="1400" dirty="0">
                <a:solidFill>
                  <a:schemeClr val="bg1"/>
                </a:solidFill>
                <a:latin typeface="微软雅黑" pitchFamily="34" charset="-122"/>
                <a:ea typeface="微软雅黑" pitchFamily="34" charset="-122"/>
              </a:rPr>
              <a:t>的不同语义主题的分布的函数矩阵。接下来，应用聚类方法来描绘功能区域，将具有相似主题分布的</a:t>
            </a:r>
            <a:r>
              <a:rPr lang="en-US" altLang="zh-CN" sz="1400" dirty="0">
                <a:solidFill>
                  <a:schemeClr val="bg1"/>
                </a:solidFill>
                <a:latin typeface="微软雅黑" pitchFamily="34" charset="-122"/>
                <a:ea typeface="微软雅黑" pitchFamily="34" charset="-122"/>
              </a:rPr>
              <a:t>TAZ</a:t>
            </a:r>
            <a:r>
              <a:rPr lang="zh-CN" altLang="en-US" sz="1400" dirty="0">
                <a:solidFill>
                  <a:schemeClr val="bg1"/>
                </a:solidFill>
                <a:latin typeface="微软雅黑" pitchFamily="34" charset="-122"/>
                <a:ea typeface="微软雅黑" pitchFamily="34" charset="-122"/>
              </a:rPr>
              <a:t>聚合到区域中。此外，绘制每个区域的文字云以帮助识别城市</a:t>
            </a:r>
            <a:r>
              <a:rPr lang="zh-CN" altLang="en-US" sz="1400" dirty="0" smtClean="0">
                <a:solidFill>
                  <a:schemeClr val="bg1"/>
                </a:solidFill>
                <a:latin typeface="微软雅黑" pitchFamily="34" charset="-122"/>
                <a:ea typeface="微软雅黑" pitchFamily="34" charset="-122"/>
              </a:rPr>
              <a:t>功能。函数</a:t>
            </a:r>
            <a:r>
              <a:rPr lang="zh-CN" altLang="en-US" sz="1400" dirty="0">
                <a:solidFill>
                  <a:schemeClr val="bg1"/>
                </a:solidFill>
                <a:latin typeface="微软雅黑" pitchFamily="34" charset="-122"/>
                <a:ea typeface="微软雅黑" pitchFamily="34" charset="-122"/>
              </a:rPr>
              <a:t>类型不是事先定义的，而是</a:t>
            </a:r>
            <a:r>
              <a:rPr lang="zh-CN" altLang="en-US" sz="1400" dirty="0" smtClean="0">
                <a:solidFill>
                  <a:schemeClr val="bg1"/>
                </a:solidFill>
                <a:latin typeface="微软雅黑" pitchFamily="34" charset="-122"/>
                <a:ea typeface="微软雅黑" pitchFamily="34" charset="-122"/>
              </a:rPr>
              <a:t>由聚类</a:t>
            </a:r>
            <a:r>
              <a:rPr lang="zh-CN" altLang="en-US" sz="1400" dirty="0">
                <a:solidFill>
                  <a:schemeClr val="bg1"/>
                </a:solidFill>
                <a:latin typeface="微软雅黑" pitchFamily="34" charset="-122"/>
                <a:ea typeface="微软雅黑" pitchFamily="34" charset="-122"/>
              </a:rPr>
              <a:t>和文字云结果标识。</a:t>
            </a:r>
            <a:endParaRPr lang="en-US" sz="1400" dirty="0">
              <a:solidFill>
                <a:schemeClr val="bg1"/>
              </a:solidFill>
              <a:latin typeface="微软雅黑" pitchFamily="34" charset="-122"/>
              <a:ea typeface="微软雅黑" pitchFamily="34" charset="-122"/>
              <a:sym typeface="微软雅黑" pitchFamily="34" charset="-122"/>
            </a:endParaRP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946</TotalTime>
  <Pages>0</Pages>
  <Words>2245</Words>
  <Characters>0</Characters>
  <Application>Microsoft Office PowerPoint</Application>
  <DocSecurity>0</DocSecurity>
  <PresentationFormat>宽屏</PresentationFormat>
  <Lines>0</Lines>
  <Paragraphs>124</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Microsoft YaHei UI</vt:lpstr>
      <vt:lpstr>华文隶书</vt:lpstr>
      <vt:lpstr>宋体</vt:lpstr>
      <vt:lpstr>微软雅黑</vt:lpstr>
      <vt:lpstr>Arial</vt:lpstr>
      <vt:lpstr>Bodoni MT Black</vt:lpstr>
      <vt:lpstr>Calibri</vt:lpstr>
      <vt:lpstr>Calibri Light</vt:lpstr>
      <vt:lpstr>Impact</vt:lpstr>
      <vt:lpstr>Microsoft New Tai Lue</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jingqianyan@outlook.com</cp:lastModifiedBy>
  <cp:revision>1411</cp:revision>
  <dcterms:created xsi:type="dcterms:W3CDTF">2014-11-18T07:27:00Z</dcterms:created>
  <dcterms:modified xsi:type="dcterms:W3CDTF">2018-12-26T05:07:15Z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