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81" r:id="rId4"/>
    <p:sldId id="258" r:id="rId5"/>
    <p:sldId id="282" r:id="rId6"/>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690" y="90"/>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1D86DBA-00BD-4CF4-A6CE-86037B60D068}" type="datetimeFigureOut">
              <a:rPr lang="zh-CN" altLang="en-US" smtClean="0"/>
              <a:t>2018/12/26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C93D42-9C82-4196-9EAA-4B4CE2CCA539}" type="slidenum">
              <a:rPr lang="zh-CN" altLang="en-US" smtClean="0"/>
              <a:t>‹#›</a:t>
            </a:fld>
            <a:endParaRPr lang="zh-CN" altLang="en-US"/>
          </a:p>
        </p:txBody>
      </p:sp>
    </p:spTree>
    <p:extLst>
      <p:ext uri="{BB962C8B-B14F-4D97-AF65-F5344CB8AC3E}">
        <p14:creationId xmlns:p14="http://schemas.microsoft.com/office/powerpoint/2010/main" val="153105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D86DBA-00BD-4CF4-A6CE-86037B60D068}" type="datetimeFigureOut">
              <a:rPr lang="zh-CN" altLang="en-US" smtClean="0"/>
              <a:t>2018/12/26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C93D42-9C82-4196-9EAA-4B4CE2CCA539}" type="slidenum">
              <a:rPr lang="zh-CN" altLang="en-US" smtClean="0"/>
              <a:t>‹#›</a:t>
            </a:fld>
            <a:endParaRPr lang="zh-CN" altLang="en-US"/>
          </a:p>
        </p:txBody>
      </p:sp>
    </p:spTree>
    <p:extLst>
      <p:ext uri="{BB962C8B-B14F-4D97-AF65-F5344CB8AC3E}">
        <p14:creationId xmlns:p14="http://schemas.microsoft.com/office/powerpoint/2010/main" val="3436852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1D86DBA-00BD-4CF4-A6CE-86037B60D068}" type="datetimeFigureOut">
              <a:rPr lang="zh-CN" altLang="en-US" smtClean="0"/>
              <a:t>2018/12/26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C93D42-9C82-4196-9EAA-4B4CE2CCA539}" type="slidenum">
              <a:rPr lang="zh-CN" altLang="en-US" smtClean="0"/>
              <a:t>‹#›</a:t>
            </a:fld>
            <a:endParaRPr lang="zh-CN" altLang="en-US"/>
          </a:p>
        </p:txBody>
      </p:sp>
    </p:spTree>
    <p:extLst>
      <p:ext uri="{BB962C8B-B14F-4D97-AF65-F5344CB8AC3E}">
        <p14:creationId xmlns:p14="http://schemas.microsoft.com/office/powerpoint/2010/main" val="2494761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1D86DBA-00BD-4CF4-A6CE-86037B60D068}" type="datetimeFigureOut">
              <a:rPr lang="zh-CN" altLang="en-US" smtClean="0"/>
              <a:t>2018/12/26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C93D42-9C82-4196-9EAA-4B4CE2CCA539}" type="slidenum">
              <a:rPr lang="zh-CN" altLang="en-US" smtClean="0"/>
              <a:t>‹#›</a:t>
            </a:fld>
            <a:endParaRPr lang="zh-CN" altLang="en-US"/>
          </a:p>
        </p:txBody>
      </p:sp>
    </p:spTree>
    <p:extLst>
      <p:ext uri="{BB962C8B-B14F-4D97-AF65-F5344CB8AC3E}">
        <p14:creationId xmlns:p14="http://schemas.microsoft.com/office/powerpoint/2010/main" val="390429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1D86DBA-00BD-4CF4-A6CE-86037B60D068}" type="datetimeFigureOut">
              <a:rPr lang="zh-CN" altLang="en-US" smtClean="0"/>
              <a:t>2018/12/26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C93D42-9C82-4196-9EAA-4B4CE2CCA539}" type="slidenum">
              <a:rPr lang="zh-CN" altLang="en-US" smtClean="0"/>
              <a:t>‹#›</a:t>
            </a:fld>
            <a:endParaRPr lang="zh-CN" altLang="en-US"/>
          </a:p>
        </p:txBody>
      </p:sp>
    </p:spTree>
    <p:extLst>
      <p:ext uri="{BB962C8B-B14F-4D97-AF65-F5344CB8AC3E}">
        <p14:creationId xmlns:p14="http://schemas.microsoft.com/office/powerpoint/2010/main" val="132256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1D86DBA-00BD-4CF4-A6CE-86037B60D068}" type="datetimeFigureOut">
              <a:rPr lang="zh-CN" altLang="en-US" smtClean="0"/>
              <a:t>2018/12/26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C93D42-9C82-4196-9EAA-4B4CE2CCA539}" type="slidenum">
              <a:rPr lang="zh-CN" altLang="en-US" smtClean="0"/>
              <a:t>‹#›</a:t>
            </a:fld>
            <a:endParaRPr lang="zh-CN" altLang="en-US"/>
          </a:p>
        </p:txBody>
      </p:sp>
    </p:spTree>
    <p:extLst>
      <p:ext uri="{BB962C8B-B14F-4D97-AF65-F5344CB8AC3E}">
        <p14:creationId xmlns:p14="http://schemas.microsoft.com/office/powerpoint/2010/main" val="844562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1D86DBA-00BD-4CF4-A6CE-86037B60D068}" type="datetimeFigureOut">
              <a:rPr lang="zh-CN" altLang="en-US" smtClean="0"/>
              <a:t>2018/12/26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C93D42-9C82-4196-9EAA-4B4CE2CCA539}" type="slidenum">
              <a:rPr lang="zh-CN" altLang="en-US" smtClean="0"/>
              <a:t>‹#›</a:t>
            </a:fld>
            <a:endParaRPr lang="zh-CN" altLang="en-US"/>
          </a:p>
        </p:txBody>
      </p:sp>
    </p:spTree>
    <p:extLst>
      <p:ext uri="{BB962C8B-B14F-4D97-AF65-F5344CB8AC3E}">
        <p14:creationId xmlns:p14="http://schemas.microsoft.com/office/powerpoint/2010/main" val="221964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1D86DBA-00BD-4CF4-A6CE-86037B60D068}" type="datetimeFigureOut">
              <a:rPr lang="zh-CN" altLang="en-US" smtClean="0"/>
              <a:t>2018/12/26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C93D42-9C82-4196-9EAA-4B4CE2CCA539}" type="slidenum">
              <a:rPr lang="zh-CN" altLang="en-US" smtClean="0"/>
              <a:t>‹#›</a:t>
            </a:fld>
            <a:endParaRPr lang="zh-CN" altLang="en-US"/>
          </a:p>
        </p:txBody>
      </p:sp>
      <p:sp>
        <p:nvSpPr>
          <p:cNvPr id="11" name="矩形 10"/>
          <p:cNvSpPr/>
          <p:nvPr userDrawn="1"/>
        </p:nvSpPr>
        <p:spPr>
          <a:xfrm>
            <a:off x="3303285" y="4818218"/>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6">
                    <a:lumMod val="60000"/>
                    <a:lumOff val="40000"/>
                  </a:schemeClr>
                </a:solidFill>
                <a:effectLst/>
                <a:uLnTx/>
                <a:uFillTx/>
              </a:rPr>
              <a:t>PPT</a:t>
            </a:r>
            <a:r>
              <a:rPr kumimoji="0" lang="zh-CN" altLang="en-US" sz="100" b="0" i="0" u="none" strike="noStrike" kern="0" cap="none" spc="0" normalizeH="0" baseline="0" noProof="0" dirty="0">
                <a:ln>
                  <a:noFill/>
                </a:ln>
                <a:solidFill>
                  <a:schemeClr val="accent6">
                    <a:lumMod val="60000"/>
                    <a:lumOff val="40000"/>
                  </a:schemeClr>
                </a:solidFill>
                <a:effectLst/>
                <a:uLnTx/>
                <a:uFillTx/>
              </a:rPr>
              <a:t>模板下载：</a:t>
            </a:r>
            <a:r>
              <a:rPr kumimoji="0" lang="en-US" altLang="zh-CN" sz="100" b="0" i="0" u="none" strike="noStrike" kern="0" cap="none" spc="0" normalizeH="0" baseline="0" noProof="0" dirty="0">
                <a:ln>
                  <a:noFill/>
                </a:ln>
                <a:solidFill>
                  <a:schemeClr val="accent6">
                    <a:lumMod val="60000"/>
                    <a:lumOff val="40000"/>
                  </a:schemeClr>
                </a:solidFill>
                <a:effectLst/>
                <a:uLnTx/>
                <a:uFillTx/>
              </a:rPr>
              <a:t>www.1ppt.com/moban/     </a:t>
            </a:r>
            <a:r>
              <a:rPr kumimoji="0" lang="zh-CN" altLang="en-US" sz="100" b="0" i="0" u="none" strike="noStrike" kern="0" cap="none" spc="0" normalizeH="0" baseline="0" noProof="0" dirty="0">
                <a:ln>
                  <a:noFill/>
                </a:ln>
                <a:solidFill>
                  <a:schemeClr val="accent6">
                    <a:lumMod val="60000"/>
                    <a:lumOff val="40000"/>
                  </a:schemeClr>
                </a:solidFill>
                <a:effectLst/>
                <a:uLnTx/>
                <a:uFillTx/>
              </a:rPr>
              <a:t>行业</a:t>
            </a:r>
            <a:r>
              <a:rPr kumimoji="0" lang="en-US" altLang="zh-CN" sz="100" b="0" i="0" u="none" strike="noStrike" kern="0" cap="none" spc="0" normalizeH="0" baseline="0" noProof="0" dirty="0">
                <a:ln>
                  <a:noFill/>
                </a:ln>
                <a:solidFill>
                  <a:schemeClr val="accent6">
                    <a:lumMod val="60000"/>
                    <a:lumOff val="40000"/>
                  </a:schemeClr>
                </a:solidFill>
                <a:effectLst/>
                <a:uLnTx/>
                <a:uFillTx/>
              </a:rPr>
              <a:t>PPT</a:t>
            </a:r>
            <a:r>
              <a:rPr kumimoji="0" lang="zh-CN" altLang="en-US" sz="100" b="0" i="0" u="none" strike="noStrike" kern="0" cap="none" spc="0" normalizeH="0" baseline="0" noProof="0" dirty="0">
                <a:ln>
                  <a:noFill/>
                </a:ln>
                <a:solidFill>
                  <a:schemeClr val="accent6">
                    <a:lumMod val="60000"/>
                    <a:lumOff val="40000"/>
                  </a:schemeClr>
                </a:solidFill>
                <a:effectLst/>
                <a:uLnTx/>
                <a:uFillTx/>
              </a:rPr>
              <a:t>模板：</a:t>
            </a:r>
            <a:r>
              <a:rPr kumimoji="0" lang="en-US" altLang="zh-CN" sz="100" b="0" i="0" u="none" strike="noStrike" kern="0" cap="none" spc="0" normalizeH="0" baseline="0" noProof="0" dirty="0">
                <a:ln>
                  <a:noFill/>
                </a:ln>
                <a:solidFill>
                  <a:schemeClr val="accent6">
                    <a:lumMod val="60000"/>
                    <a:lumOff val="40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6">
                    <a:lumMod val="60000"/>
                    <a:lumOff val="40000"/>
                  </a:schemeClr>
                </a:solidFill>
                <a:effectLst/>
                <a:uLnTx/>
                <a:uFillTx/>
              </a:rPr>
              <a:t>节日</a:t>
            </a:r>
            <a:r>
              <a:rPr kumimoji="0" lang="en-US" altLang="zh-CN" sz="100" b="0" i="0" u="none" strike="noStrike" kern="0" cap="none" spc="0" normalizeH="0" baseline="0" noProof="0" dirty="0">
                <a:ln>
                  <a:noFill/>
                </a:ln>
                <a:solidFill>
                  <a:schemeClr val="accent6">
                    <a:lumMod val="60000"/>
                    <a:lumOff val="40000"/>
                  </a:schemeClr>
                </a:solidFill>
                <a:effectLst/>
                <a:uLnTx/>
                <a:uFillTx/>
              </a:rPr>
              <a:t>PPT</a:t>
            </a:r>
            <a:r>
              <a:rPr kumimoji="0" lang="zh-CN" altLang="en-US" sz="100" b="0" i="0" u="none" strike="noStrike" kern="0" cap="none" spc="0" normalizeH="0" baseline="0" noProof="0" dirty="0">
                <a:ln>
                  <a:noFill/>
                </a:ln>
                <a:solidFill>
                  <a:schemeClr val="accent6">
                    <a:lumMod val="60000"/>
                    <a:lumOff val="40000"/>
                  </a:schemeClr>
                </a:solidFill>
                <a:effectLst/>
                <a:uLnTx/>
                <a:uFillTx/>
              </a:rPr>
              <a:t>模板：</a:t>
            </a:r>
            <a:r>
              <a:rPr kumimoji="0" lang="en-US" altLang="zh-CN" sz="100" b="0" i="0" u="none" strike="noStrike" kern="0" cap="none" spc="0" normalizeH="0" baseline="0" noProof="0" dirty="0">
                <a:ln>
                  <a:noFill/>
                </a:ln>
                <a:solidFill>
                  <a:schemeClr val="accent6">
                    <a:lumMod val="60000"/>
                    <a:lumOff val="40000"/>
                  </a:schemeClr>
                </a:solidFill>
                <a:effectLst/>
                <a:uLnTx/>
                <a:uFillTx/>
              </a:rPr>
              <a:t>www.1ppt.com/jieri/           PPT</a:t>
            </a:r>
            <a:r>
              <a:rPr kumimoji="0" lang="zh-CN" altLang="en-US" sz="100" b="0" i="0" u="none" strike="noStrike" kern="0" cap="none" spc="0" normalizeH="0" baseline="0" noProof="0" dirty="0">
                <a:ln>
                  <a:noFill/>
                </a:ln>
                <a:solidFill>
                  <a:schemeClr val="accent6">
                    <a:lumMod val="60000"/>
                    <a:lumOff val="40000"/>
                  </a:schemeClr>
                </a:solidFill>
                <a:effectLst/>
                <a:uLnTx/>
                <a:uFillTx/>
              </a:rPr>
              <a:t>素材下载：</a:t>
            </a:r>
            <a:r>
              <a:rPr kumimoji="0" lang="en-US" altLang="zh-CN" sz="100" b="0" i="0" u="none" strike="noStrike" kern="0" cap="none" spc="0" normalizeH="0" baseline="0" noProof="0" dirty="0">
                <a:ln>
                  <a:noFill/>
                </a:ln>
                <a:solidFill>
                  <a:schemeClr val="accent6">
                    <a:lumMod val="60000"/>
                    <a:lumOff val="40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6">
                    <a:lumMod val="60000"/>
                    <a:lumOff val="40000"/>
                  </a:schemeClr>
                </a:solidFill>
                <a:effectLst/>
                <a:uLnTx/>
                <a:uFillTx/>
              </a:rPr>
              <a:t>PPT</a:t>
            </a:r>
            <a:r>
              <a:rPr kumimoji="0" lang="zh-CN" altLang="en-US" sz="100" b="0" i="0" u="none" strike="noStrike" kern="0" cap="none" spc="0" normalizeH="0" baseline="0" noProof="0" dirty="0">
                <a:ln>
                  <a:noFill/>
                </a:ln>
                <a:solidFill>
                  <a:schemeClr val="accent6">
                    <a:lumMod val="60000"/>
                    <a:lumOff val="40000"/>
                  </a:schemeClr>
                </a:solidFill>
                <a:effectLst/>
                <a:uLnTx/>
                <a:uFillTx/>
              </a:rPr>
              <a:t>背景图片：</a:t>
            </a:r>
            <a:r>
              <a:rPr kumimoji="0" lang="en-US" altLang="zh-CN" sz="100" b="0" i="0" u="none" strike="noStrike" kern="0" cap="none" spc="0" normalizeH="0" baseline="0" noProof="0" dirty="0">
                <a:ln>
                  <a:noFill/>
                </a:ln>
                <a:solidFill>
                  <a:schemeClr val="accent6">
                    <a:lumMod val="60000"/>
                    <a:lumOff val="40000"/>
                  </a:schemeClr>
                </a:solidFill>
                <a:effectLst/>
                <a:uLnTx/>
                <a:uFillTx/>
              </a:rPr>
              <a:t>www.1ppt.com/beijing/      PPT</a:t>
            </a:r>
            <a:r>
              <a:rPr kumimoji="0" lang="zh-CN" altLang="en-US" sz="100" b="0" i="0" u="none" strike="noStrike" kern="0" cap="none" spc="0" normalizeH="0" baseline="0" noProof="0" dirty="0">
                <a:ln>
                  <a:noFill/>
                </a:ln>
                <a:solidFill>
                  <a:schemeClr val="accent6">
                    <a:lumMod val="60000"/>
                    <a:lumOff val="40000"/>
                  </a:schemeClr>
                </a:solidFill>
                <a:effectLst/>
                <a:uLnTx/>
                <a:uFillTx/>
              </a:rPr>
              <a:t>图表下载：</a:t>
            </a:r>
            <a:r>
              <a:rPr kumimoji="0" lang="en-US" altLang="zh-CN" sz="100" b="0" i="0" u="none" strike="noStrike" kern="0" cap="none" spc="0" normalizeH="0" baseline="0" noProof="0" dirty="0">
                <a:ln>
                  <a:noFill/>
                </a:ln>
                <a:solidFill>
                  <a:schemeClr val="accent6">
                    <a:lumMod val="60000"/>
                    <a:lumOff val="40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6">
                    <a:lumMod val="60000"/>
                    <a:lumOff val="40000"/>
                  </a:schemeClr>
                </a:solidFill>
                <a:effectLst/>
                <a:uLnTx/>
                <a:uFillTx/>
              </a:rPr>
              <a:t>优秀</a:t>
            </a:r>
            <a:r>
              <a:rPr kumimoji="0" lang="en-US" altLang="zh-CN" sz="100" b="0" i="0" u="none" strike="noStrike" kern="0" cap="none" spc="0" normalizeH="0" baseline="0" noProof="0" dirty="0">
                <a:ln>
                  <a:noFill/>
                </a:ln>
                <a:solidFill>
                  <a:schemeClr val="accent6">
                    <a:lumMod val="60000"/>
                    <a:lumOff val="40000"/>
                  </a:schemeClr>
                </a:solidFill>
                <a:effectLst/>
                <a:uLnTx/>
                <a:uFillTx/>
              </a:rPr>
              <a:t>PPT</a:t>
            </a:r>
            <a:r>
              <a:rPr kumimoji="0" lang="zh-CN" altLang="en-US" sz="100" b="0" i="0" u="none" strike="noStrike" kern="0" cap="none" spc="0" normalizeH="0" baseline="0" noProof="0" dirty="0">
                <a:ln>
                  <a:noFill/>
                </a:ln>
                <a:solidFill>
                  <a:schemeClr val="accent6">
                    <a:lumMod val="60000"/>
                    <a:lumOff val="40000"/>
                  </a:schemeClr>
                </a:solidFill>
                <a:effectLst/>
                <a:uLnTx/>
                <a:uFillTx/>
              </a:rPr>
              <a:t>下载：</a:t>
            </a:r>
            <a:r>
              <a:rPr kumimoji="0" lang="en-US" altLang="zh-CN" sz="100" b="0" i="0" u="none" strike="noStrike" kern="0" cap="none" spc="0" normalizeH="0" baseline="0" noProof="0" dirty="0">
                <a:ln>
                  <a:noFill/>
                </a:ln>
                <a:solidFill>
                  <a:schemeClr val="accent6">
                    <a:lumMod val="60000"/>
                    <a:lumOff val="40000"/>
                  </a:schemeClr>
                </a:solidFill>
                <a:effectLst/>
                <a:uLnTx/>
                <a:uFillTx/>
              </a:rPr>
              <a:t>www.1ppt.com/xiazai/        PPT</a:t>
            </a:r>
            <a:r>
              <a:rPr kumimoji="0" lang="zh-CN" altLang="en-US" sz="100" b="0" i="0" u="none" strike="noStrike" kern="0" cap="none" spc="0" normalizeH="0" baseline="0" noProof="0" dirty="0">
                <a:ln>
                  <a:noFill/>
                </a:ln>
                <a:solidFill>
                  <a:schemeClr val="accent6">
                    <a:lumMod val="60000"/>
                    <a:lumOff val="40000"/>
                  </a:schemeClr>
                </a:solidFill>
                <a:effectLst/>
                <a:uLnTx/>
                <a:uFillTx/>
              </a:rPr>
              <a:t>教程： </a:t>
            </a:r>
            <a:r>
              <a:rPr kumimoji="0" lang="en-US" altLang="zh-CN" sz="100" b="0" i="0" u="none" strike="noStrike" kern="0" cap="none" spc="0" normalizeH="0" baseline="0" noProof="0" dirty="0">
                <a:ln>
                  <a:noFill/>
                </a:ln>
                <a:solidFill>
                  <a:schemeClr val="accent6">
                    <a:lumMod val="60000"/>
                    <a:lumOff val="40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6">
                    <a:lumMod val="60000"/>
                    <a:lumOff val="40000"/>
                  </a:schemeClr>
                </a:solidFill>
                <a:effectLst/>
                <a:uLnTx/>
                <a:uFillTx/>
              </a:rPr>
              <a:t>Word</a:t>
            </a:r>
            <a:r>
              <a:rPr kumimoji="0" lang="zh-CN" altLang="en-US" sz="100" b="0" i="0" u="none" strike="noStrike" kern="0" cap="none" spc="0" normalizeH="0" baseline="0" noProof="0" dirty="0">
                <a:ln>
                  <a:noFill/>
                </a:ln>
                <a:solidFill>
                  <a:schemeClr val="accent6">
                    <a:lumMod val="60000"/>
                    <a:lumOff val="40000"/>
                  </a:schemeClr>
                </a:solidFill>
                <a:effectLst/>
                <a:uLnTx/>
                <a:uFillTx/>
              </a:rPr>
              <a:t>教程： </a:t>
            </a:r>
            <a:r>
              <a:rPr kumimoji="0" lang="en-US" altLang="zh-CN" sz="100" b="0" i="0" u="none" strike="noStrike" kern="0" cap="none" spc="0" normalizeH="0" baseline="0" noProof="0" dirty="0">
                <a:ln>
                  <a:noFill/>
                </a:ln>
                <a:solidFill>
                  <a:schemeClr val="accent6">
                    <a:lumMod val="60000"/>
                    <a:lumOff val="40000"/>
                  </a:schemeClr>
                </a:solidFill>
                <a:effectLst/>
                <a:uLnTx/>
                <a:uFillTx/>
              </a:rPr>
              <a:t>www.1ppt.com/word/              Excel</a:t>
            </a:r>
            <a:r>
              <a:rPr kumimoji="0" lang="zh-CN" altLang="en-US" sz="100" b="0" i="0" u="none" strike="noStrike" kern="0" cap="none" spc="0" normalizeH="0" baseline="0" noProof="0" dirty="0">
                <a:ln>
                  <a:noFill/>
                </a:ln>
                <a:solidFill>
                  <a:schemeClr val="accent6">
                    <a:lumMod val="60000"/>
                    <a:lumOff val="40000"/>
                  </a:schemeClr>
                </a:solidFill>
                <a:effectLst/>
                <a:uLnTx/>
                <a:uFillTx/>
              </a:rPr>
              <a:t>教程：</a:t>
            </a:r>
            <a:r>
              <a:rPr kumimoji="0" lang="en-US" altLang="zh-CN" sz="100" b="0" i="0" u="none" strike="noStrike" kern="0" cap="none" spc="0" normalizeH="0" baseline="0" noProof="0" dirty="0">
                <a:ln>
                  <a:noFill/>
                </a:ln>
                <a:solidFill>
                  <a:schemeClr val="accent6">
                    <a:lumMod val="60000"/>
                    <a:lumOff val="40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6">
                    <a:lumMod val="60000"/>
                    <a:lumOff val="40000"/>
                  </a:schemeClr>
                </a:solidFill>
                <a:effectLst/>
                <a:uLnTx/>
                <a:uFillTx/>
              </a:rPr>
              <a:t>资料下载：</a:t>
            </a:r>
            <a:r>
              <a:rPr kumimoji="0" lang="en-US" altLang="zh-CN" sz="100" b="0" i="0" u="none" strike="noStrike" kern="0" cap="none" spc="0" normalizeH="0" baseline="0" noProof="0" dirty="0">
                <a:ln>
                  <a:noFill/>
                </a:ln>
                <a:solidFill>
                  <a:schemeClr val="accent6">
                    <a:lumMod val="60000"/>
                    <a:lumOff val="40000"/>
                  </a:schemeClr>
                </a:solidFill>
                <a:effectLst/>
                <a:uLnTx/>
                <a:uFillTx/>
              </a:rPr>
              <a:t>www.1ppt.com/ziliao/                PPT</a:t>
            </a:r>
            <a:r>
              <a:rPr kumimoji="0" lang="zh-CN" altLang="en-US" sz="100" b="0" i="0" u="none" strike="noStrike" kern="0" cap="none" spc="0" normalizeH="0" baseline="0" noProof="0" dirty="0">
                <a:ln>
                  <a:noFill/>
                </a:ln>
                <a:solidFill>
                  <a:schemeClr val="accent6">
                    <a:lumMod val="60000"/>
                    <a:lumOff val="40000"/>
                  </a:schemeClr>
                </a:solidFill>
                <a:effectLst/>
                <a:uLnTx/>
                <a:uFillTx/>
              </a:rPr>
              <a:t>课件下载：</a:t>
            </a:r>
            <a:r>
              <a:rPr kumimoji="0" lang="en-US" altLang="zh-CN" sz="100" b="0" i="0" u="none" strike="noStrike" kern="0" cap="none" spc="0" normalizeH="0" baseline="0" noProof="0" dirty="0">
                <a:ln>
                  <a:noFill/>
                </a:ln>
                <a:solidFill>
                  <a:schemeClr val="accent6">
                    <a:lumMod val="60000"/>
                    <a:lumOff val="40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6">
                    <a:lumMod val="60000"/>
                    <a:lumOff val="40000"/>
                  </a:schemeClr>
                </a:solidFill>
                <a:effectLst/>
                <a:uLnTx/>
                <a:uFillTx/>
              </a:rPr>
              <a:t>范文下载：</a:t>
            </a:r>
            <a:r>
              <a:rPr kumimoji="0" lang="en-US" altLang="zh-CN" sz="100" b="0" i="0" u="none" strike="noStrike" kern="0" cap="none" spc="0" normalizeH="0" baseline="0" noProof="0" dirty="0">
                <a:ln>
                  <a:noFill/>
                </a:ln>
                <a:solidFill>
                  <a:schemeClr val="accent6">
                    <a:lumMod val="60000"/>
                    <a:lumOff val="40000"/>
                  </a:schemeClr>
                </a:solidFill>
                <a:effectLst/>
                <a:uLnTx/>
                <a:uFillTx/>
              </a:rPr>
              <a:t>www.1ppt.com/fanwen/             </a:t>
            </a:r>
            <a:r>
              <a:rPr kumimoji="0" lang="zh-CN" altLang="en-US" sz="100" b="0" i="0" u="none" strike="noStrike" kern="0" cap="none" spc="0" normalizeH="0" baseline="0" noProof="0" dirty="0">
                <a:ln>
                  <a:noFill/>
                </a:ln>
                <a:solidFill>
                  <a:schemeClr val="accent6">
                    <a:lumMod val="60000"/>
                    <a:lumOff val="40000"/>
                  </a:schemeClr>
                </a:solidFill>
                <a:effectLst/>
                <a:uLnTx/>
                <a:uFillTx/>
              </a:rPr>
              <a:t>试卷下载：</a:t>
            </a:r>
            <a:r>
              <a:rPr kumimoji="0" lang="en-US" altLang="zh-CN" sz="100" b="0" i="0" u="none" strike="noStrike" kern="0" cap="none" spc="0" normalizeH="0" baseline="0" noProof="0" dirty="0">
                <a:ln>
                  <a:noFill/>
                </a:ln>
                <a:solidFill>
                  <a:schemeClr val="accent6">
                    <a:lumMod val="60000"/>
                    <a:lumOff val="40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6">
                    <a:lumMod val="60000"/>
                    <a:lumOff val="40000"/>
                  </a:schemeClr>
                </a:solidFill>
                <a:effectLst/>
                <a:uLnTx/>
                <a:uFillTx/>
              </a:rPr>
              <a:t>教案下载：</a:t>
            </a:r>
            <a:r>
              <a:rPr kumimoji="0" lang="en-US" altLang="zh-CN" sz="100" b="0" i="0" u="none" strike="noStrike" kern="0" cap="none" spc="0" normalizeH="0" baseline="0" noProof="0" dirty="0">
                <a:ln>
                  <a:noFill/>
                </a:ln>
                <a:solidFill>
                  <a:schemeClr val="accent6">
                    <a:lumMod val="60000"/>
                    <a:lumOff val="40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6">
                    <a:lumMod val="60000"/>
                    <a:lumOff val="40000"/>
                  </a:schemeClr>
                </a:solidFill>
                <a:effectLst/>
                <a:uLnTx/>
                <a:uFillTx/>
              </a:rPr>
              <a:t>字体下载：</a:t>
            </a:r>
            <a:r>
              <a:rPr kumimoji="0" lang="en-US" altLang="zh-CN" sz="100" b="0" i="0" u="none" strike="noStrike" kern="0" cap="none" spc="0" normalizeH="0" baseline="0" noProof="0" dirty="0">
                <a:ln>
                  <a:noFill/>
                </a:ln>
                <a:solidFill>
                  <a:schemeClr val="accent6">
                    <a:lumMod val="60000"/>
                    <a:lumOff val="40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6">
                    <a:lumMod val="60000"/>
                    <a:lumOff val="40000"/>
                  </a:schemeClr>
                </a:solidFill>
                <a:effectLst/>
                <a:uLnTx/>
                <a:uFillTx/>
              </a:rPr>
              <a:t> </a:t>
            </a:r>
            <a:endParaRPr kumimoji="0" lang="zh-CN" altLang="en-US" sz="100" b="0" i="0" u="none" strike="noStrike" kern="0" cap="none" spc="0" normalizeH="0" baseline="0" noProof="0" dirty="0">
              <a:ln>
                <a:noFill/>
              </a:ln>
              <a:solidFill>
                <a:schemeClr val="accent6">
                  <a:lumMod val="60000"/>
                  <a:lumOff val="40000"/>
                </a:schemeClr>
              </a:solidFill>
              <a:effectLst/>
              <a:uLnTx/>
              <a:uFillTx/>
            </a:endParaRPr>
          </a:p>
        </p:txBody>
      </p:sp>
    </p:spTree>
    <p:extLst>
      <p:ext uri="{BB962C8B-B14F-4D97-AF65-F5344CB8AC3E}">
        <p14:creationId xmlns:p14="http://schemas.microsoft.com/office/powerpoint/2010/main" val="3249174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1D86DBA-00BD-4CF4-A6CE-86037B60D068}" type="datetimeFigureOut">
              <a:rPr lang="zh-CN" altLang="en-US" smtClean="0"/>
              <a:t>2018/12/26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C93D42-9C82-4196-9EAA-4B4CE2CCA539}" type="slidenum">
              <a:rPr lang="zh-CN" altLang="en-US" smtClean="0"/>
              <a:t>‹#›</a:t>
            </a:fld>
            <a:endParaRPr lang="zh-CN" altLang="en-US"/>
          </a:p>
        </p:txBody>
      </p:sp>
    </p:spTree>
    <p:extLst>
      <p:ext uri="{BB962C8B-B14F-4D97-AF65-F5344CB8AC3E}">
        <p14:creationId xmlns:p14="http://schemas.microsoft.com/office/powerpoint/2010/main" val="70720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86DBA-00BD-4CF4-A6CE-86037B60D068}" type="datetimeFigureOut">
              <a:rPr lang="zh-CN" altLang="en-US" smtClean="0"/>
              <a:t>2018/12/26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C93D42-9C82-4196-9EAA-4B4CE2CCA539}" type="slidenum">
              <a:rPr lang="zh-CN" altLang="en-US" smtClean="0"/>
              <a:t>‹#›</a:t>
            </a:fld>
            <a:endParaRPr lang="zh-CN" altLang="en-US"/>
          </a:p>
        </p:txBody>
      </p:sp>
    </p:spTree>
    <p:extLst>
      <p:ext uri="{BB962C8B-B14F-4D97-AF65-F5344CB8AC3E}">
        <p14:creationId xmlns:p14="http://schemas.microsoft.com/office/powerpoint/2010/main" val="218143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 y="321"/>
            <a:ext cx="9142858" cy="5142857"/>
          </a:xfrm>
          <a:prstGeom prst="rect">
            <a:avLst/>
          </a:prstGeom>
        </p:spPr>
      </p:pic>
    </p:spTree>
    <p:extLst>
      <p:ext uri="{BB962C8B-B14F-4D97-AF65-F5344CB8AC3E}">
        <p14:creationId xmlns:p14="http://schemas.microsoft.com/office/powerpoint/2010/main" val="334128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D86DBA-00BD-4CF4-A6CE-86037B60D068}" type="datetimeFigureOut">
              <a:rPr lang="zh-CN" altLang="en-US" smtClean="0"/>
              <a:t>2018/12/26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C93D42-9C82-4196-9EAA-4B4CE2CCA539}" type="slidenum">
              <a:rPr lang="zh-CN" altLang="en-US" smtClean="0"/>
              <a:t>‹#›</a:t>
            </a:fld>
            <a:endParaRPr lang="zh-CN" altLang="en-US"/>
          </a:p>
        </p:txBody>
      </p:sp>
    </p:spTree>
    <p:extLst>
      <p:ext uri="{BB962C8B-B14F-4D97-AF65-F5344CB8AC3E}">
        <p14:creationId xmlns:p14="http://schemas.microsoft.com/office/powerpoint/2010/main" val="1844712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1D86DBA-00BD-4CF4-A6CE-86037B60D068}" type="datetimeFigureOut">
              <a:rPr lang="zh-CN" altLang="en-US" smtClean="0"/>
              <a:t>2018/12/26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9C93D42-9C82-4196-9EAA-4B4CE2CCA539}" type="slidenum">
              <a:rPr lang="zh-CN" altLang="en-US" smtClean="0"/>
              <a:t>‹#›</a:t>
            </a:fld>
            <a:endParaRPr lang="zh-CN" altLang="en-US"/>
          </a:p>
        </p:txBody>
      </p:sp>
    </p:spTree>
    <p:extLst>
      <p:ext uri="{BB962C8B-B14F-4D97-AF65-F5344CB8AC3E}">
        <p14:creationId xmlns:p14="http://schemas.microsoft.com/office/powerpoint/2010/main" val="422585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84" r:id="rId8"/>
    <p:sldLayoutId id="2147483668" r:id="rId9"/>
    <p:sldLayoutId id="2147483669" r:id="rId10"/>
    <p:sldLayoutId id="2147483670" r:id="rId11"/>
    <p:sldLayoutId id="214748367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3311516" y="2071181"/>
            <a:ext cx="46672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000" dirty="0">
                <a:solidFill>
                  <a:schemeClr val="bg1"/>
                </a:solidFill>
                <a:latin typeface="微软雅黑" pitchFamily="34" charset="-122"/>
                <a:ea typeface="微软雅黑" pitchFamily="34" charset="-122"/>
              </a:rPr>
              <a:t>使用生物启发算法挖掘高效用项集</a:t>
            </a:r>
            <a:endParaRPr lang="en-US" altLang="zh-CN" sz="2000" dirty="0">
              <a:solidFill>
                <a:schemeClr val="bg1"/>
              </a:solidFill>
              <a:latin typeface="微软雅黑" pitchFamily="34" charset="-122"/>
              <a:ea typeface="微软雅黑" pitchFamily="34" charset="-122"/>
            </a:endParaRPr>
          </a:p>
          <a:p>
            <a:pPr algn="ctr" eaLnBrk="1" hangingPunct="1"/>
            <a:r>
              <a:rPr lang="en-US" altLang="zh-CN" sz="2000" dirty="0">
                <a:solidFill>
                  <a:schemeClr val="bg1"/>
                </a:solidFill>
                <a:latin typeface="微软雅黑" pitchFamily="34" charset="-122"/>
                <a:ea typeface="微软雅黑" pitchFamily="34" charset="-122"/>
              </a:rPr>
              <a:t>——</a:t>
            </a:r>
            <a:r>
              <a:rPr lang="zh-CN" altLang="en-US" sz="2000" dirty="0">
                <a:solidFill>
                  <a:schemeClr val="bg1"/>
                </a:solidFill>
                <a:latin typeface="微软雅黑" pitchFamily="34" charset="-122"/>
                <a:ea typeface="微软雅黑" pitchFamily="34" charset="-122"/>
              </a:rPr>
              <a:t>一个多样化的最优价值框架</a:t>
            </a:r>
          </a:p>
        </p:txBody>
      </p:sp>
      <p:cxnSp>
        <p:nvCxnSpPr>
          <p:cNvPr id="5" name="直接连接符 4"/>
          <p:cNvCxnSpPr/>
          <p:nvPr/>
        </p:nvCxnSpPr>
        <p:spPr>
          <a:xfrm rot="5400000">
            <a:off x="5676889" y="1615767"/>
            <a:ext cx="0" cy="917972"/>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4341408" y="2883249"/>
            <a:ext cx="2975372" cy="0"/>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nvGrpSpPr>
          <p:cNvPr id="7" name="组合 6"/>
          <p:cNvGrpSpPr>
            <a:grpSpLocks/>
          </p:cNvGrpSpPr>
          <p:nvPr/>
        </p:nvGrpSpPr>
        <p:grpSpPr bwMode="auto">
          <a:xfrm>
            <a:off x="2868216" y="3434953"/>
            <a:ext cx="5520928" cy="547688"/>
            <a:chOff x="3493119" y="4376948"/>
            <a:chExt cx="7360973" cy="730804"/>
          </a:xfrm>
        </p:grpSpPr>
        <p:grpSp>
          <p:nvGrpSpPr>
            <p:cNvPr id="8" name="组合 481"/>
            <p:cNvGrpSpPr>
              <a:grpSpLocks/>
            </p:cNvGrpSpPr>
            <p:nvPr/>
          </p:nvGrpSpPr>
          <p:grpSpPr bwMode="auto">
            <a:xfrm flipV="1">
              <a:off x="3493119" y="4376948"/>
              <a:ext cx="1224470" cy="730804"/>
              <a:chOff x="4702629" y="2354575"/>
              <a:chExt cx="1086152" cy="587919"/>
            </a:xfrm>
          </p:grpSpPr>
          <p:cxnSp>
            <p:nvCxnSpPr>
              <p:cNvPr id="12" name="直接连接符 11"/>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5245460" y="1811744"/>
                <a:ext cx="0" cy="1085662"/>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nvGrpSpPr>
            <p:cNvPr id="9" name="组合 483"/>
            <p:cNvGrpSpPr>
              <a:grpSpLocks/>
            </p:cNvGrpSpPr>
            <p:nvPr/>
          </p:nvGrpSpPr>
          <p:grpSpPr bwMode="auto">
            <a:xfrm flipH="1" flipV="1">
              <a:off x="9629622" y="4376948"/>
              <a:ext cx="1224470" cy="730804"/>
              <a:chOff x="4702629" y="2354575"/>
              <a:chExt cx="1086152" cy="587919"/>
            </a:xfrm>
          </p:grpSpPr>
          <p:cxnSp>
            <p:nvCxnSpPr>
              <p:cNvPr id="10" name="直接连接符 9"/>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5245460" y="1811744"/>
                <a:ext cx="0" cy="1085662"/>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grpSp>
        <p:nvGrpSpPr>
          <p:cNvPr id="14" name="组合 13"/>
          <p:cNvGrpSpPr>
            <a:grpSpLocks/>
          </p:cNvGrpSpPr>
          <p:nvPr/>
        </p:nvGrpSpPr>
        <p:grpSpPr bwMode="auto">
          <a:xfrm flipH="1" flipV="1">
            <a:off x="2868216" y="1139428"/>
            <a:ext cx="5520928" cy="547688"/>
            <a:chOff x="3424715" y="4465315"/>
            <a:chExt cx="7360973" cy="730804"/>
          </a:xfrm>
        </p:grpSpPr>
        <p:grpSp>
          <p:nvGrpSpPr>
            <p:cNvPr id="15" name="组合 729"/>
            <p:cNvGrpSpPr>
              <a:grpSpLocks/>
            </p:cNvGrpSpPr>
            <p:nvPr/>
          </p:nvGrpSpPr>
          <p:grpSpPr bwMode="auto">
            <a:xfrm flipV="1">
              <a:off x="3424715" y="4465315"/>
              <a:ext cx="1224470" cy="730804"/>
              <a:chOff x="4702629" y="2354575"/>
              <a:chExt cx="1086152" cy="587919"/>
            </a:xfrm>
          </p:grpSpPr>
          <p:cxnSp>
            <p:nvCxnSpPr>
              <p:cNvPr id="19" name="直接连接符 18"/>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5245460" y="1811744"/>
                <a:ext cx="0" cy="1085662"/>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nvGrpSpPr>
            <p:cNvPr id="16" name="组合 730"/>
            <p:cNvGrpSpPr>
              <a:grpSpLocks/>
            </p:cNvGrpSpPr>
            <p:nvPr/>
          </p:nvGrpSpPr>
          <p:grpSpPr bwMode="auto">
            <a:xfrm flipH="1" flipV="1">
              <a:off x="9561218" y="4465315"/>
              <a:ext cx="1224470" cy="730804"/>
              <a:chOff x="4702629" y="2354575"/>
              <a:chExt cx="1086152" cy="587919"/>
            </a:xfrm>
          </p:grpSpPr>
          <p:cxnSp>
            <p:nvCxnSpPr>
              <p:cNvPr id="17" name="直接连接符 16"/>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5245460" y="1811744"/>
                <a:ext cx="0" cy="1085662"/>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grpSp>
        <p:nvGrpSpPr>
          <p:cNvPr id="23" name="组合 4"/>
          <p:cNvGrpSpPr>
            <a:grpSpLocks/>
          </p:cNvGrpSpPr>
          <p:nvPr/>
        </p:nvGrpSpPr>
        <p:grpSpPr bwMode="auto">
          <a:xfrm>
            <a:off x="209551" y="1206104"/>
            <a:ext cx="2215754" cy="2543175"/>
            <a:chOff x="2097740" y="1026947"/>
            <a:chExt cx="3581908" cy="4096383"/>
          </a:xfrm>
        </p:grpSpPr>
        <p:sp>
          <p:nvSpPr>
            <p:cNvPr id="24" name="等腰三角形 23"/>
            <p:cNvSpPr/>
            <p:nvPr/>
          </p:nvSpPr>
          <p:spPr>
            <a:xfrm>
              <a:off x="2097740" y="1026947"/>
              <a:ext cx="3581908" cy="3087630"/>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p>
          </p:txBody>
        </p:sp>
        <p:sp>
          <p:nvSpPr>
            <p:cNvPr id="25" name="等腰三角形 24"/>
            <p:cNvSpPr/>
            <p:nvPr/>
          </p:nvSpPr>
          <p:spPr>
            <a:xfrm flipV="1">
              <a:off x="2097740" y="2035700"/>
              <a:ext cx="3581908" cy="3087630"/>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p>
          </p:txBody>
        </p:sp>
      </p:grpSp>
      <p:sp>
        <p:nvSpPr>
          <p:cNvPr id="27" name="文本框 26">
            <a:extLst>
              <a:ext uri="{FF2B5EF4-FFF2-40B4-BE49-F238E27FC236}">
                <a16:creationId xmlns:a16="http://schemas.microsoft.com/office/drawing/2014/main" id="{E43C2E72-D70D-45C8-8FDE-845868A8C1BB}"/>
              </a:ext>
            </a:extLst>
          </p:cNvPr>
          <p:cNvSpPr txBox="1">
            <a:spLocks noChangeArrowheads="1"/>
          </p:cNvSpPr>
          <p:nvPr/>
        </p:nvSpPr>
        <p:spPr bwMode="auto">
          <a:xfrm>
            <a:off x="3802250" y="3114705"/>
            <a:ext cx="4667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000" dirty="0">
                <a:solidFill>
                  <a:schemeClr val="bg1"/>
                </a:solidFill>
                <a:latin typeface="微软雅黑" pitchFamily="34" charset="-122"/>
                <a:ea typeface="微软雅黑" pitchFamily="34" charset="-122"/>
              </a:rPr>
              <a:t>作者：魏松、黄超民</a:t>
            </a:r>
            <a:endParaRPr lang="en-US" altLang="zh-CN"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87529332"/>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par>
                          <p:cTn id="16" fill="hold">
                            <p:stCondLst>
                              <p:cond delay="3000"/>
                            </p:stCondLst>
                            <p:childTnLst>
                              <p:par>
                                <p:cTn id="17" presetID="17"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strVal val="#ppt_h"/>
                                          </p:val>
                                        </p:tav>
                                        <p:tav tm="100000">
                                          <p:val>
                                            <p:strVal val="#ppt_h"/>
                                          </p:val>
                                        </p:tav>
                                      </p:tavLst>
                                    </p:anim>
                                  </p:childTnLst>
                                </p:cTn>
                              </p:par>
                            </p:childTnLst>
                          </p:cTn>
                        </p:par>
                        <p:par>
                          <p:cTn id="21" fill="hold">
                            <p:stCondLst>
                              <p:cond delay="3500"/>
                            </p:stCondLst>
                            <p:childTnLst>
                              <p:par>
                                <p:cTn id="22" presetID="42"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par>
                          <p:cTn id="27" fill="hold">
                            <p:stCondLst>
                              <p:cond delay="4500"/>
                            </p:stCondLst>
                            <p:childTnLst>
                              <p:par>
                                <p:cTn id="28" presetID="17" presetClass="entr" presetSubtype="1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strVal val="#ppt_h"/>
                                          </p:val>
                                        </p:tav>
                                        <p:tav tm="100000">
                                          <p:val>
                                            <p:strVal val="#ppt_h"/>
                                          </p:val>
                                        </p:tav>
                                      </p:tavLst>
                                    </p:anim>
                                  </p:childTnLst>
                                </p:cTn>
                              </p:par>
                            </p:childTnLst>
                          </p:cTn>
                        </p:par>
                        <p:par>
                          <p:cTn id="32" fill="hold">
                            <p:stCondLst>
                              <p:cond delay="5000"/>
                            </p:stCondLst>
                            <p:childTnLst>
                              <p:par>
                                <p:cTn id="33" presetID="42"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a:spLocks noChangeArrowheads="1"/>
          </p:cNvSpPr>
          <p:nvPr/>
        </p:nvSpPr>
        <p:spPr bwMode="auto">
          <a:xfrm>
            <a:off x="1668527" y="132938"/>
            <a:ext cx="3415904"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950" dirty="0">
                <a:solidFill>
                  <a:schemeClr val="bg1"/>
                </a:solidFill>
                <a:latin typeface="微软雅黑" pitchFamily="34" charset="-122"/>
                <a:ea typeface="微软雅黑" pitchFamily="34" charset="-122"/>
              </a:rPr>
              <a:t>简单了解</a:t>
            </a:r>
          </a:p>
        </p:txBody>
      </p:sp>
      <p:grpSp>
        <p:nvGrpSpPr>
          <p:cNvPr id="40" name="组合 39"/>
          <p:cNvGrpSpPr>
            <a:grpSpLocks/>
          </p:cNvGrpSpPr>
          <p:nvPr/>
        </p:nvGrpSpPr>
        <p:grpSpPr bwMode="auto">
          <a:xfrm>
            <a:off x="717864" y="4387180"/>
            <a:ext cx="8004102" cy="448865"/>
            <a:chOff x="3493119" y="4376948"/>
            <a:chExt cx="7360973" cy="730804"/>
          </a:xfrm>
        </p:grpSpPr>
        <p:grpSp>
          <p:nvGrpSpPr>
            <p:cNvPr id="41" name="组合 2106"/>
            <p:cNvGrpSpPr>
              <a:grpSpLocks/>
            </p:cNvGrpSpPr>
            <p:nvPr/>
          </p:nvGrpSpPr>
          <p:grpSpPr bwMode="auto">
            <a:xfrm flipV="1">
              <a:off x="3493119" y="4376948"/>
              <a:ext cx="1224470" cy="730804"/>
              <a:chOff x="4702629" y="2354575"/>
              <a:chExt cx="1086152" cy="587919"/>
            </a:xfrm>
          </p:grpSpPr>
          <p:cxnSp>
            <p:nvCxnSpPr>
              <p:cNvPr id="45" name="直接连接符 44"/>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nvGrpSpPr>
            <p:cNvPr id="42" name="组合 2107"/>
            <p:cNvGrpSpPr>
              <a:grpSpLocks/>
            </p:cNvGrpSpPr>
            <p:nvPr/>
          </p:nvGrpSpPr>
          <p:grpSpPr bwMode="auto">
            <a:xfrm flipH="1" flipV="1">
              <a:off x="9629622" y="4376948"/>
              <a:ext cx="1224470" cy="730804"/>
              <a:chOff x="4702629" y="2354575"/>
              <a:chExt cx="1086152" cy="587919"/>
            </a:xfrm>
          </p:grpSpPr>
          <p:cxnSp>
            <p:nvCxnSpPr>
              <p:cNvPr id="43" name="直接连接符 42"/>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grpSp>
        <p:nvGrpSpPr>
          <p:cNvPr id="47" name="组合 46"/>
          <p:cNvGrpSpPr>
            <a:grpSpLocks/>
          </p:cNvGrpSpPr>
          <p:nvPr/>
        </p:nvGrpSpPr>
        <p:grpSpPr bwMode="auto">
          <a:xfrm flipH="1" flipV="1">
            <a:off x="718613" y="988559"/>
            <a:ext cx="8003353" cy="448866"/>
            <a:chOff x="3424715" y="4465315"/>
            <a:chExt cx="7360973" cy="730804"/>
          </a:xfrm>
        </p:grpSpPr>
        <p:grpSp>
          <p:nvGrpSpPr>
            <p:cNvPr id="48" name="组合 2100"/>
            <p:cNvGrpSpPr>
              <a:grpSpLocks/>
            </p:cNvGrpSpPr>
            <p:nvPr/>
          </p:nvGrpSpPr>
          <p:grpSpPr bwMode="auto">
            <a:xfrm flipV="1">
              <a:off x="3424715" y="4465315"/>
              <a:ext cx="1224470" cy="730804"/>
              <a:chOff x="4702629" y="2354575"/>
              <a:chExt cx="1086152" cy="587919"/>
            </a:xfrm>
          </p:grpSpPr>
          <p:cxnSp>
            <p:nvCxnSpPr>
              <p:cNvPr id="52" name="直接连接符 51"/>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nvGrpSpPr>
            <p:cNvPr id="49" name="组合 2101"/>
            <p:cNvGrpSpPr>
              <a:grpSpLocks/>
            </p:cNvGrpSpPr>
            <p:nvPr/>
          </p:nvGrpSpPr>
          <p:grpSpPr bwMode="auto">
            <a:xfrm flipH="1" flipV="1">
              <a:off x="9561218" y="4465315"/>
              <a:ext cx="1224470" cy="730804"/>
              <a:chOff x="4702629" y="2354575"/>
              <a:chExt cx="1086152" cy="587919"/>
            </a:xfrm>
          </p:grpSpPr>
          <p:cxnSp>
            <p:nvCxnSpPr>
              <p:cNvPr id="50" name="直接连接符 49"/>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sp>
        <p:nvSpPr>
          <p:cNvPr id="96" name="文本框 95">
            <a:extLst>
              <a:ext uri="{FF2B5EF4-FFF2-40B4-BE49-F238E27FC236}">
                <a16:creationId xmlns:a16="http://schemas.microsoft.com/office/drawing/2014/main" id="{45C708CF-95BA-4169-A43A-62401C2A2C9D}"/>
              </a:ext>
            </a:extLst>
          </p:cNvPr>
          <p:cNvSpPr txBox="1">
            <a:spLocks noChangeArrowheads="1"/>
          </p:cNvSpPr>
          <p:nvPr/>
        </p:nvSpPr>
        <p:spPr bwMode="auto">
          <a:xfrm>
            <a:off x="717861" y="1032210"/>
            <a:ext cx="800410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1500" dirty="0">
                <a:solidFill>
                  <a:schemeClr val="bg1"/>
                </a:solidFill>
                <a:latin typeface="微软雅黑" pitchFamily="34" charset="-122"/>
                <a:ea typeface="微软雅黑" pitchFamily="34" charset="-122"/>
              </a:rPr>
              <a:t>遗传算法（英语：</a:t>
            </a:r>
            <a:r>
              <a:rPr lang="en-US" altLang="zh-CN" sz="1500" dirty="0">
                <a:solidFill>
                  <a:schemeClr val="bg1"/>
                </a:solidFill>
                <a:latin typeface="微软雅黑" pitchFamily="34" charset="-122"/>
                <a:ea typeface="微软雅黑" pitchFamily="34" charset="-122"/>
              </a:rPr>
              <a:t>genetic algorithm (GA) </a:t>
            </a:r>
            <a:r>
              <a:rPr lang="zh-CN" altLang="en-US" sz="1500" dirty="0">
                <a:solidFill>
                  <a:schemeClr val="bg1"/>
                </a:solidFill>
                <a:latin typeface="微软雅黑" pitchFamily="34" charset="-122"/>
                <a:ea typeface="微软雅黑" pitchFamily="34" charset="-122"/>
              </a:rPr>
              <a:t>）是计算技数学中用于解决最优化的搜索算法，是进化算法的一种。进化算法最初是借鉴了进化生物学中的一些现象而发展起来的，这些现象包括遗传、突变、自然选择以及杂交等。</a:t>
            </a:r>
          </a:p>
          <a:p>
            <a:r>
              <a:rPr lang="zh-CN" altLang="en-US" sz="1500" dirty="0">
                <a:solidFill>
                  <a:schemeClr val="bg1"/>
                </a:solidFill>
                <a:latin typeface="微软雅黑" pitchFamily="34" charset="-122"/>
                <a:ea typeface="微软雅黑" pitchFamily="34" charset="-122"/>
              </a:rPr>
              <a:t>遗传算法通常实现方式为一种计算机模拟。对于一个最优化问题，一定数量的候选解（称为个体）可抽象表示为染色体，使种群向更好的解进化。传统上，解用二进制表示（即</a:t>
            </a:r>
            <a:r>
              <a:rPr lang="en-US" altLang="zh-CN" sz="1500" dirty="0">
                <a:solidFill>
                  <a:schemeClr val="bg1"/>
                </a:solidFill>
                <a:latin typeface="微软雅黑" pitchFamily="34" charset="-122"/>
                <a:ea typeface="微软雅黑" pitchFamily="34" charset="-122"/>
              </a:rPr>
              <a:t>0</a:t>
            </a:r>
            <a:r>
              <a:rPr lang="zh-CN" altLang="en-US" sz="1500" dirty="0">
                <a:solidFill>
                  <a:schemeClr val="bg1"/>
                </a:solidFill>
                <a:latin typeface="微软雅黑" pitchFamily="34" charset="-122"/>
                <a:ea typeface="微软雅黑" pitchFamily="34" charset="-122"/>
              </a:rPr>
              <a:t>和</a:t>
            </a:r>
            <a:r>
              <a:rPr lang="en-US" altLang="zh-CN" sz="1500" dirty="0">
                <a:solidFill>
                  <a:schemeClr val="bg1"/>
                </a:solidFill>
                <a:latin typeface="微软雅黑" pitchFamily="34" charset="-122"/>
                <a:ea typeface="微软雅黑" pitchFamily="34" charset="-122"/>
              </a:rPr>
              <a:t>1</a:t>
            </a:r>
            <a:r>
              <a:rPr lang="zh-CN" altLang="en-US" sz="1500" dirty="0">
                <a:solidFill>
                  <a:schemeClr val="bg1"/>
                </a:solidFill>
                <a:latin typeface="微软雅黑" pitchFamily="34" charset="-122"/>
                <a:ea typeface="微软雅黑" pitchFamily="34" charset="-122"/>
              </a:rPr>
              <a:t>的串），但也可以用其他表示方法。进化从完全随机个体的种群开始，之后一代一代发生。在每一代中评价整个种群的适应度，从当前种群中随机地选择多个个体（基于它们的适应度），通过自然选择和突变产生新的生命种群，该种群在算法的下一次迭代中成为当前种群。</a:t>
            </a:r>
            <a:endParaRPr lang="en-US" altLang="zh-CN" sz="1500" dirty="0">
              <a:solidFill>
                <a:schemeClr val="bg1"/>
              </a:solidFill>
              <a:latin typeface="微软雅黑" pitchFamily="34" charset="-122"/>
              <a:ea typeface="微软雅黑" pitchFamily="34" charset="-122"/>
            </a:endParaRPr>
          </a:p>
          <a:p>
            <a:endParaRPr lang="en-US" altLang="zh-CN" sz="1500" dirty="0">
              <a:solidFill>
                <a:schemeClr val="bg1"/>
              </a:solidFill>
              <a:latin typeface="微软雅黑" pitchFamily="34" charset="-122"/>
              <a:ea typeface="微软雅黑" pitchFamily="34" charset="-122"/>
            </a:endParaRPr>
          </a:p>
          <a:p>
            <a:r>
              <a:rPr lang="zh-CN" altLang="en-US" sz="1500" dirty="0">
                <a:solidFill>
                  <a:schemeClr val="bg1"/>
                </a:solidFill>
                <a:latin typeface="微软雅黑" pitchFamily="34" charset="-122"/>
                <a:ea typeface="微软雅黑" pitchFamily="34" charset="-122"/>
              </a:rPr>
              <a:t>粒子群算法（</a:t>
            </a:r>
            <a:r>
              <a:rPr lang="en-US" altLang="zh-CN" sz="1500" dirty="0">
                <a:solidFill>
                  <a:schemeClr val="bg1"/>
                </a:solidFill>
                <a:latin typeface="微软雅黑" pitchFamily="34" charset="-122"/>
                <a:ea typeface="微软雅黑" pitchFamily="34" charset="-122"/>
              </a:rPr>
              <a:t>Particle Swarm Optimization</a:t>
            </a:r>
            <a:r>
              <a:rPr lang="zh-CN" altLang="en-US" sz="1500" dirty="0">
                <a:solidFill>
                  <a:schemeClr val="bg1"/>
                </a:solidFill>
                <a:latin typeface="微软雅黑" pitchFamily="34" charset="-122"/>
                <a:ea typeface="微软雅黑" pitchFamily="34" charset="-122"/>
              </a:rPr>
              <a:t>，简称</a:t>
            </a:r>
            <a:r>
              <a:rPr lang="en-US" altLang="zh-CN" sz="1500" dirty="0">
                <a:solidFill>
                  <a:schemeClr val="bg1"/>
                </a:solidFill>
                <a:latin typeface="微软雅黑" pitchFamily="34" charset="-122"/>
                <a:ea typeface="微软雅黑" pitchFamily="34" charset="-122"/>
              </a:rPr>
              <a:t>PSO</a:t>
            </a:r>
            <a:r>
              <a:rPr lang="zh-CN" altLang="en-US" sz="1500" dirty="0">
                <a:solidFill>
                  <a:schemeClr val="bg1"/>
                </a:solidFill>
                <a:latin typeface="微软雅黑" pitchFamily="34" charset="-122"/>
                <a:ea typeface="微软雅黑" pitchFamily="34" charset="-122"/>
              </a:rPr>
              <a:t>），或称粒子群优化，是属于人工智能算法，公元</a:t>
            </a:r>
            <a:r>
              <a:rPr lang="en-US" altLang="zh-CN" sz="1500" dirty="0">
                <a:solidFill>
                  <a:schemeClr val="bg1"/>
                </a:solidFill>
                <a:latin typeface="微软雅黑" pitchFamily="34" charset="-122"/>
                <a:ea typeface="微软雅黑" pitchFamily="34" charset="-122"/>
              </a:rPr>
              <a:t>1995</a:t>
            </a:r>
            <a:r>
              <a:rPr lang="zh-CN" altLang="en-US" sz="1500" dirty="0">
                <a:solidFill>
                  <a:schemeClr val="bg1"/>
                </a:solidFill>
                <a:latin typeface="微软雅黑" pitchFamily="34" charset="-122"/>
                <a:ea typeface="微软雅黑" pitchFamily="34" charset="-122"/>
              </a:rPr>
              <a:t>年由肯尼迪（</a:t>
            </a:r>
            <a:r>
              <a:rPr lang="en-US" altLang="zh-CN" sz="1500" dirty="0">
                <a:solidFill>
                  <a:schemeClr val="bg1"/>
                </a:solidFill>
                <a:latin typeface="微软雅黑" pitchFamily="34" charset="-122"/>
                <a:ea typeface="微软雅黑" pitchFamily="34" charset="-122"/>
              </a:rPr>
              <a:t>Kennedy</a:t>
            </a:r>
            <a:r>
              <a:rPr lang="zh-CN" altLang="en-US" sz="1500" dirty="0">
                <a:solidFill>
                  <a:schemeClr val="bg1"/>
                </a:solidFill>
                <a:latin typeface="微软雅黑" pitchFamily="34" charset="-122"/>
                <a:ea typeface="微软雅黑" pitchFamily="34" charset="-122"/>
              </a:rPr>
              <a:t>）与埃伯哈特（</a:t>
            </a:r>
            <a:r>
              <a:rPr lang="en-US" altLang="zh-CN" sz="1500" dirty="0">
                <a:solidFill>
                  <a:schemeClr val="bg1"/>
                </a:solidFill>
                <a:latin typeface="微软雅黑" pitchFamily="34" charset="-122"/>
                <a:ea typeface="微软雅黑" pitchFamily="34" charset="-122"/>
              </a:rPr>
              <a:t>Eberhart</a:t>
            </a:r>
            <a:r>
              <a:rPr lang="zh-CN" altLang="en-US" sz="1500" dirty="0">
                <a:solidFill>
                  <a:schemeClr val="bg1"/>
                </a:solidFill>
                <a:latin typeface="微软雅黑" pitchFamily="34" charset="-122"/>
                <a:ea typeface="微软雅黑" pitchFamily="34" charset="-122"/>
              </a:rPr>
              <a:t>）（</a:t>
            </a:r>
            <a:r>
              <a:rPr lang="en-US" altLang="zh-CN" sz="1500" dirty="0">
                <a:solidFill>
                  <a:schemeClr val="bg1"/>
                </a:solidFill>
                <a:latin typeface="微软雅黑" pitchFamily="34" charset="-122"/>
                <a:ea typeface="微软雅黑" pitchFamily="34" charset="-122"/>
              </a:rPr>
              <a:t>1995</a:t>
            </a:r>
            <a:r>
              <a:rPr lang="zh-CN" altLang="en-US" sz="1500" dirty="0">
                <a:solidFill>
                  <a:schemeClr val="bg1"/>
                </a:solidFill>
                <a:latin typeface="微软雅黑" pitchFamily="34" charset="-122"/>
                <a:ea typeface="微软雅黑" pitchFamily="34" charset="-122"/>
              </a:rPr>
              <a:t>）两位学者所提出，这两位学者借由观察鸟类族群觅食的讯息传递所得到的一个启发，粒子群算法的理论基础是以单一粒子来做为鸟类族群之中的单一个体，于算法中赋予该例子（个体）拥有记忆性，并能够透过与粒子群体中的其他粒子之间的互动而寻求到最适解。因此在粒子群算法的基础理论可以理解，任一个体（粒子）皆可用有自身移动过程中所产生的记忆与经验，当个体移动的同时，能依造自身的经验与记忆来学习调整自身的移动方向，由于在粒子群算法中，多个粒子是</a:t>
            </a:r>
            <a:endParaRPr lang="en-US" altLang="zh-CN" sz="1500" dirty="0">
              <a:solidFill>
                <a:schemeClr val="bg1"/>
              </a:solidFill>
              <a:latin typeface="微软雅黑" pitchFamily="34" charset="-122"/>
              <a:ea typeface="微软雅黑" pitchFamily="34" charset="-122"/>
            </a:endParaRPr>
          </a:p>
        </p:txBody>
      </p:sp>
      <p:grpSp>
        <p:nvGrpSpPr>
          <p:cNvPr id="97" name="组合 96">
            <a:extLst>
              <a:ext uri="{FF2B5EF4-FFF2-40B4-BE49-F238E27FC236}">
                <a16:creationId xmlns:a16="http://schemas.microsoft.com/office/drawing/2014/main" id="{2C10BA64-43DB-4CB6-B342-9019973B5DA7}"/>
              </a:ext>
            </a:extLst>
          </p:cNvPr>
          <p:cNvGrpSpPr>
            <a:grpSpLocks/>
          </p:cNvGrpSpPr>
          <p:nvPr/>
        </p:nvGrpSpPr>
        <p:grpSpPr bwMode="auto">
          <a:xfrm>
            <a:off x="797570" y="152909"/>
            <a:ext cx="792000" cy="792000"/>
            <a:chOff x="1072118" y="2010159"/>
            <a:chExt cx="2873858" cy="2564306"/>
          </a:xfrm>
        </p:grpSpPr>
        <p:grpSp>
          <p:nvGrpSpPr>
            <p:cNvPr id="98" name="组合 2117">
              <a:extLst>
                <a:ext uri="{FF2B5EF4-FFF2-40B4-BE49-F238E27FC236}">
                  <a16:creationId xmlns:a16="http://schemas.microsoft.com/office/drawing/2014/main" id="{2B309C97-70B9-4405-9AE0-386A2EEF7A62}"/>
                </a:ext>
              </a:extLst>
            </p:cNvPr>
            <p:cNvGrpSpPr>
              <a:grpSpLocks/>
            </p:cNvGrpSpPr>
            <p:nvPr/>
          </p:nvGrpSpPr>
          <p:grpSpPr bwMode="auto">
            <a:xfrm>
              <a:off x="2887139" y="2010159"/>
              <a:ext cx="1058837" cy="2535186"/>
              <a:chOff x="3018965" y="2007635"/>
              <a:chExt cx="1058837" cy="2535186"/>
            </a:xfrm>
          </p:grpSpPr>
          <p:sp>
            <p:nvSpPr>
              <p:cNvPr id="107" name="Rectangle 98">
                <a:extLst>
                  <a:ext uri="{FF2B5EF4-FFF2-40B4-BE49-F238E27FC236}">
                    <a16:creationId xmlns:a16="http://schemas.microsoft.com/office/drawing/2014/main" id="{5C8A0129-CD57-4B62-9811-A6EC3E9551D6}"/>
                  </a:ext>
                </a:extLst>
              </p:cNvPr>
              <p:cNvSpPr>
                <a:spLocks noChangeArrowheads="1"/>
              </p:cNvSpPr>
              <p:nvPr/>
            </p:nvSpPr>
            <p:spPr bwMode="auto">
              <a:xfrm>
                <a:off x="3596320" y="2572994"/>
                <a:ext cx="481482" cy="1969827"/>
              </a:xfrm>
              <a:prstGeom prst="rect">
                <a:avLst/>
              </a:prstGeom>
              <a:solidFill>
                <a:schemeClr val="bg1">
                  <a:alpha val="7803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08" name="Freeform 99">
                <a:extLst>
                  <a:ext uri="{FF2B5EF4-FFF2-40B4-BE49-F238E27FC236}">
                    <a16:creationId xmlns:a16="http://schemas.microsoft.com/office/drawing/2014/main" id="{A23205D1-22A0-427E-B8FC-CD224E0141BD}"/>
                  </a:ext>
                </a:extLst>
              </p:cNvPr>
              <p:cNvSpPr>
                <a:spLocks/>
              </p:cNvSpPr>
              <p:nvPr/>
            </p:nvSpPr>
            <p:spPr bwMode="auto">
              <a:xfrm>
                <a:off x="3595177" y="2007635"/>
                <a:ext cx="482625" cy="565359"/>
              </a:xfrm>
              <a:custGeom>
                <a:avLst/>
                <a:gdLst>
                  <a:gd name="T0" fmla="*/ 2147483647 w 228"/>
                  <a:gd name="T1" fmla="*/ 2147483647 h 224"/>
                  <a:gd name="T2" fmla="*/ 0 w 228"/>
                  <a:gd name="T3" fmla="*/ 0 h 224"/>
                  <a:gd name="T4" fmla="*/ 0 w 228"/>
                  <a:gd name="T5" fmla="*/ 2147483647 h 224"/>
                  <a:gd name="T6" fmla="*/ 2147483647 w 228"/>
                  <a:gd name="T7" fmla="*/ 2147483647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8" h="224">
                    <a:moveTo>
                      <a:pt x="228" y="224"/>
                    </a:moveTo>
                    <a:lnTo>
                      <a:pt x="0" y="0"/>
                    </a:lnTo>
                    <a:lnTo>
                      <a:pt x="0" y="224"/>
                    </a:lnTo>
                    <a:lnTo>
                      <a:pt x="228" y="224"/>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 name="Freeform 100">
                <a:extLst>
                  <a:ext uri="{FF2B5EF4-FFF2-40B4-BE49-F238E27FC236}">
                    <a16:creationId xmlns:a16="http://schemas.microsoft.com/office/drawing/2014/main" id="{66925738-2BB5-47DF-B6EE-1E7DC294DF49}"/>
                  </a:ext>
                </a:extLst>
              </p:cNvPr>
              <p:cNvSpPr>
                <a:spLocks/>
              </p:cNvSpPr>
              <p:nvPr/>
            </p:nvSpPr>
            <p:spPr bwMode="auto">
              <a:xfrm>
                <a:off x="3018965" y="2007635"/>
                <a:ext cx="575455" cy="565359"/>
              </a:xfrm>
              <a:custGeom>
                <a:avLst/>
                <a:gdLst>
                  <a:gd name="T0" fmla="*/ 0 w 228"/>
                  <a:gd name="T1" fmla="*/ 0 h 224"/>
                  <a:gd name="T2" fmla="*/ 2147483647 w 228"/>
                  <a:gd name="T3" fmla="*/ 2147483647 h 224"/>
                  <a:gd name="T4" fmla="*/ 0 w 228"/>
                  <a:gd name="T5" fmla="*/ 2147483647 h 224"/>
                  <a:gd name="T6" fmla="*/ 2147483647 w 228"/>
                  <a:gd name="T7" fmla="*/ 2147483647 h 224"/>
                  <a:gd name="T8" fmla="*/ 0 w 228"/>
                  <a:gd name="T9" fmla="*/ 2147483647 h 224"/>
                  <a:gd name="T10" fmla="*/ 2147483647 w 228"/>
                  <a:gd name="T11" fmla="*/ 2147483647 h 224"/>
                  <a:gd name="T12" fmla="*/ 0 w 228"/>
                  <a:gd name="T13" fmla="*/ 2147483647 h 224"/>
                  <a:gd name="T14" fmla="*/ 2147483647 w 228"/>
                  <a:gd name="T15" fmla="*/ 2147483647 h 224"/>
                  <a:gd name="T16" fmla="*/ 0 w 228"/>
                  <a:gd name="T17" fmla="*/ 2147483647 h 224"/>
                  <a:gd name="T18" fmla="*/ 2147483647 w 228"/>
                  <a:gd name="T19" fmla="*/ 2147483647 h 224"/>
                  <a:gd name="T20" fmla="*/ 2147483647 w 228"/>
                  <a:gd name="T21" fmla="*/ 0 h 224"/>
                  <a:gd name="T22" fmla="*/ 0 w 228"/>
                  <a:gd name="T23" fmla="*/ 0 h 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8" h="224">
                    <a:moveTo>
                      <a:pt x="0" y="0"/>
                    </a:moveTo>
                    <a:lnTo>
                      <a:pt x="34" y="29"/>
                    </a:lnTo>
                    <a:lnTo>
                      <a:pt x="0" y="55"/>
                    </a:lnTo>
                    <a:lnTo>
                      <a:pt x="34" y="84"/>
                    </a:lnTo>
                    <a:lnTo>
                      <a:pt x="0" y="112"/>
                    </a:lnTo>
                    <a:lnTo>
                      <a:pt x="34" y="141"/>
                    </a:lnTo>
                    <a:lnTo>
                      <a:pt x="0" y="169"/>
                    </a:lnTo>
                    <a:lnTo>
                      <a:pt x="34" y="195"/>
                    </a:lnTo>
                    <a:lnTo>
                      <a:pt x="0" y="224"/>
                    </a:lnTo>
                    <a:lnTo>
                      <a:pt x="228" y="224"/>
                    </a:lnTo>
                    <a:lnTo>
                      <a:pt x="228" y="0"/>
                    </a:lnTo>
                    <a:lnTo>
                      <a:pt x="0" y="0"/>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9" name="Rectangle 104">
              <a:extLst>
                <a:ext uri="{FF2B5EF4-FFF2-40B4-BE49-F238E27FC236}">
                  <a16:creationId xmlns:a16="http://schemas.microsoft.com/office/drawing/2014/main" id="{0BDA8866-F40B-45C3-A6E3-F9B01998FF16}"/>
                </a:ext>
              </a:extLst>
            </p:cNvPr>
            <p:cNvSpPr>
              <a:spLocks noChangeArrowheads="1"/>
            </p:cNvSpPr>
            <p:nvPr/>
          </p:nvSpPr>
          <p:spPr bwMode="auto">
            <a:xfrm>
              <a:off x="1072118" y="2575518"/>
              <a:ext cx="451491" cy="1428541"/>
            </a:xfrm>
            <a:prstGeom prst="rect">
              <a:avLst/>
            </a:prstGeom>
            <a:solidFill>
              <a:schemeClr val="bg1">
                <a:alpha val="7803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00" name="Freeform 105">
              <a:extLst>
                <a:ext uri="{FF2B5EF4-FFF2-40B4-BE49-F238E27FC236}">
                  <a16:creationId xmlns:a16="http://schemas.microsoft.com/office/drawing/2014/main" id="{1E4564E0-A20F-4658-A59D-A176A33E78AD}"/>
                </a:ext>
              </a:extLst>
            </p:cNvPr>
            <p:cNvSpPr>
              <a:spLocks/>
            </p:cNvSpPr>
            <p:nvPr/>
          </p:nvSpPr>
          <p:spPr bwMode="auto">
            <a:xfrm>
              <a:off x="2191893" y="2010159"/>
              <a:ext cx="449502" cy="565359"/>
            </a:xfrm>
            <a:custGeom>
              <a:avLst/>
              <a:gdLst>
                <a:gd name="T0" fmla="*/ 2147483647 w 226"/>
                <a:gd name="T1" fmla="*/ 2147483647 h 224"/>
                <a:gd name="T2" fmla="*/ 0 w 226"/>
                <a:gd name="T3" fmla="*/ 0 h 224"/>
                <a:gd name="T4" fmla="*/ 0 w 226"/>
                <a:gd name="T5" fmla="*/ 2147483647 h 224"/>
                <a:gd name="T6" fmla="*/ 2147483647 w 226"/>
                <a:gd name="T7" fmla="*/ 2147483647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 h="224">
                  <a:moveTo>
                    <a:pt x="226" y="224"/>
                  </a:moveTo>
                  <a:lnTo>
                    <a:pt x="0" y="0"/>
                  </a:lnTo>
                  <a:lnTo>
                    <a:pt x="0" y="224"/>
                  </a:lnTo>
                  <a:lnTo>
                    <a:pt x="226" y="224"/>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Freeform 106">
              <a:extLst>
                <a:ext uri="{FF2B5EF4-FFF2-40B4-BE49-F238E27FC236}">
                  <a16:creationId xmlns:a16="http://schemas.microsoft.com/office/drawing/2014/main" id="{6ED94220-8D0C-458B-9AAA-233D0B7D54AF}"/>
                </a:ext>
              </a:extLst>
            </p:cNvPr>
            <p:cNvSpPr>
              <a:spLocks/>
            </p:cNvSpPr>
            <p:nvPr/>
          </p:nvSpPr>
          <p:spPr bwMode="auto">
            <a:xfrm>
              <a:off x="1072118" y="4004058"/>
              <a:ext cx="451491" cy="570407"/>
            </a:xfrm>
            <a:custGeom>
              <a:avLst/>
              <a:gdLst>
                <a:gd name="T0" fmla="*/ 2147483647 w 227"/>
                <a:gd name="T1" fmla="*/ 0 h 226"/>
                <a:gd name="T2" fmla="*/ 0 w 227"/>
                <a:gd name="T3" fmla="*/ 0 h 226"/>
                <a:gd name="T4" fmla="*/ 2147483647 w 227"/>
                <a:gd name="T5" fmla="*/ 2147483647 h 226"/>
                <a:gd name="T6" fmla="*/ 2147483647 w 227"/>
                <a:gd name="T7" fmla="*/ 0 h 2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7" h="226">
                  <a:moveTo>
                    <a:pt x="227" y="0"/>
                  </a:moveTo>
                  <a:lnTo>
                    <a:pt x="0" y="0"/>
                  </a:lnTo>
                  <a:lnTo>
                    <a:pt x="227" y="226"/>
                  </a:lnTo>
                  <a:lnTo>
                    <a:pt x="227" y="0"/>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 name="Freeform 107">
              <a:extLst>
                <a:ext uri="{FF2B5EF4-FFF2-40B4-BE49-F238E27FC236}">
                  <a16:creationId xmlns:a16="http://schemas.microsoft.com/office/drawing/2014/main" id="{FF0C64C8-6416-4B94-8003-5170592148E1}"/>
                </a:ext>
              </a:extLst>
            </p:cNvPr>
            <p:cNvSpPr>
              <a:spLocks/>
            </p:cNvSpPr>
            <p:nvPr/>
          </p:nvSpPr>
          <p:spPr bwMode="auto">
            <a:xfrm>
              <a:off x="2191893" y="4004058"/>
              <a:ext cx="449502" cy="570407"/>
            </a:xfrm>
            <a:custGeom>
              <a:avLst/>
              <a:gdLst>
                <a:gd name="T0" fmla="*/ 0 w 226"/>
                <a:gd name="T1" fmla="*/ 2147483647 h 226"/>
                <a:gd name="T2" fmla="*/ 2147483647 w 226"/>
                <a:gd name="T3" fmla="*/ 0 h 226"/>
                <a:gd name="T4" fmla="*/ 0 w 226"/>
                <a:gd name="T5" fmla="*/ 0 h 226"/>
                <a:gd name="T6" fmla="*/ 0 w 226"/>
                <a:gd name="T7" fmla="*/ 2147483647 h 2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 h="226">
                  <a:moveTo>
                    <a:pt x="0" y="226"/>
                  </a:moveTo>
                  <a:lnTo>
                    <a:pt x="226" y="0"/>
                  </a:lnTo>
                  <a:lnTo>
                    <a:pt x="0" y="0"/>
                  </a:lnTo>
                  <a:lnTo>
                    <a:pt x="0" y="226"/>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Freeform 108">
              <a:extLst>
                <a:ext uri="{FF2B5EF4-FFF2-40B4-BE49-F238E27FC236}">
                  <a16:creationId xmlns:a16="http://schemas.microsoft.com/office/drawing/2014/main" id="{B9B6CA48-72D2-4593-868C-E9B34253CBF7}"/>
                </a:ext>
              </a:extLst>
            </p:cNvPr>
            <p:cNvSpPr>
              <a:spLocks/>
            </p:cNvSpPr>
            <p:nvPr/>
          </p:nvSpPr>
          <p:spPr bwMode="auto">
            <a:xfrm>
              <a:off x="1072118" y="2010159"/>
              <a:ext cx="451491" cy="565359"/>
            </a:xfrm>
            <a:custGeom>
              <a:avLst/>
              <a:gdLst>
                <a:gd name="T0" fmla="*/ 2147483647 w 227"/>
                <a:gd name="T1" fmla="*/ 0 h 224"/>
                <a:gd name="T2" fmla="*/ 0 w 227"/>
                <a:gd name="T3" fmla="*/ 2147483647 h 224"/>
                <a:gd name="T4" fmla="*/ 2147483647 w 227"/>
                <a:gd name="T5" fmla="*/ 2147483647 h 224"/>
                <a:gd name="T6" fmla="*/ 2147483647 w 227"/>
                <a:gd name="T7" fmla="*/ 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7" h="224">
                  <a:moveTo>
                    <a:pt x="227" y="0"/>
                  </a:moveTo>
                  <a:lnTo>
                    <a:pt x="0" y="224"/>
                  </a:lnTo>
                  <a:lnTo>
                    <a:pt x="227" y="224"/>
                  </a:lnTo>
                  <a:lnTo>
                    <a:pt x="227" y="0"/>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 name="Rectangle 109">
              <a:extLst>
                <a:ext uri="{FF2B5EF4-FFF2-40B4-BE49-F238E27FC236}">
                  <a16:creationId xmlns:a16="http://schemas.microsoft.com/office/drawing/2014/main" id="{6C6FEF65-3E30-4D69-8486-3130B12BA54E}"/>
                </a:ext>
              </a:extLst>
            </p:cNvPr>
            <p:cNvSpPr>
              <a:spLocks noChangeArrowheads="1"/>
            </p:cNvSpPr>
            <p:nvPr/>
          </p:nvSpPr>
          <p:spPr bwMode="auto">
            <a:xfrm>
              <a:off x="2191893" y="2575518"/>
              <a:ext cx="449502" cy="1428541"/>
            </a:xfrm>
            <a:prstGeom prst="rect">
              <a:avLst/>
            </a:prstGeom>
            <a:solidFill>
              <a:schemeClr val="bg1">
                <a:alpha val="7803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
          <p:nvSpPr>
            <p:cNvPr id="105" name="Rectangle 110">
              <a:extLst>
                <a:ext uri="{FF2B5EF4-FFF2-40B4-BE49-F238E27FC236}">
                  <a16:creationId xmlns:a16="http://schemas.microsoft.com/office/drawing/2014/main" id="{2BA6D060-ACF5-4127-B673-E8E03A09A0B6}"/>
                </a:ext>
              </a:extLst>
            </p:cNvPr>
            <p:cNvSpPr>
              <a:spLocks noChangeArrowheads="1"/>
            </p:cNvSpPr>
            <p:nvPr/>
          </p:nvSpPr>
          <p:spPr bwMode="auto">
            <a:xfrm>
              <a:off x="1523608" y="2010159"/>
              <a:ext cx="668286" cy="565359"/>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06" name="Rectangle 111">
              <a:extLst>
                <a:ext uri="{FF2B5EF4-FFF2-40B4-BE49-F238E27FC236}">
                  <a16:creationId xmlns:a16="http://schemas.microsoft.com/office/drawing/2014/main" id="{A0DC10C1-FB75-4B94-9DAD-FC6BB481823B}"/>
                </a:ext>
              </a:extLst>
            </p:cNvPr>
            <p:cNvSpPr>
              <a:spLocks noChangeArrowheads="1"/>
            </p:cNvSpPr>
            <p:nvPr/>
          </p:nvSpPr>
          <p:spPr bwMode="auto">
            <a:xfrm>
              <a:off x="1523608" y="4004058"/>
              <a:ext cx="668286" cy="57040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grpSp>
    </p:spTree>
    <p:extLst>
      <p:ext uri="{BB962C8B-B14F-4D97-AF65-F5344CB8AC3E}">
        <p14:creationId xmlns:p14="http://schemas.microsoft.com/office/powerpoint/2010/main" val="4258684257"/>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22" presetClass="entr" presetSubtype="4"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down)">
                                      <p:cBhvr>
                                        <p:cTn id="10" dur="500"/>
                                        <p:tgtEl>
                                          <p:spTgt spid="4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fade">
                                      <p:cBhvr>
                                        <p:cTn id="20" dur="1000"/>
                                        <p:tgtEl>
                                          <p:spTgt spid="96"/>
                                        </p:tgtEl>
                                      </p:cBhvr>
                                    </p:animEffect>
                                    <p:anim calcmode="lin" valueType="num">
                                      <p:cBhvr>
                                        <p:cTn id="21" dur="1000" fill="hold"/>
                                        <p:tgtEl>
                                          <p:spTgt spid="96"/>
                                        </p:tgtEl>
                                        <p:attrNameLst>
                                          <p:attrName>ppt_x</p:attrName>
                                        </p:attrNameLst>
                                      </p:cBhvr>
                                      <p:tavLst>
                                        <p:tav tm="0">
                                          <p:val>
                                            <p:strVal val="#ppt_x"/>
                                          </p:val>
                                        </p:tav>
                                        <p:tav tm="100000">
                                          <p:val>
                                            <p:strVal val="#ppt_x"/>
                                          </p:val>
                                        </p:tav>
                                      </p:tavLst>
                                    </p:anim>
                                    <p:anim calcmode="lin" valueType="num">
                                      <p:cBhvr>
                                        <p:cTn id="22"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anim calcmode="lin" valueType="num">
                                      <p:cBhvr>
                                        <p:cTn id="27" dur="500" fill="hold"/>
                                        <p:tgtEl>
                                          <p:spTgt spid="97"/>
                                        </p:tgtEl>
                                        <p:attrNameLst>
                                          <p:attrName>ppt_w</p:attrName>
                                        </p:attrNameLst>
                                      </p:cBhvr>
                                      <p:tavLst>
                                        <p:tav tm="0">
                                          <p:val>
                                            <p:fltVal val="0"/>
                                          </p:val>
                                        </p:tav>
                                        <p:tav tm="100000">
                                          <p:val>
                                            <p:strVal val="#ppt_w"/>
                                          </p:val>
                                        </p:tav>
                                      </p:tavLst>
                                    </p:anim>
                                    <p:anim calcmode="lin" valueType="num">
                                      <p:cBhvr>
                                        <p:cTn id="28" dur="500" fill="hold"/>
                                        <p:tgtEl>
                                          <p:spTgt spid="97"/>
                                        </p:tgtEl>
                                        <p:attrNameLst>
                                          <p:attrName>ppt_h</p:attrName>
                                        </p:attrNameLst>
                                      </p:cBhvr>
                                      <p:tavLst>
                                        <p:tav tm="0">
                                          <p:val>
                                            <p:fltVal val="0"/>
                                          </p:val>
                                        </p:tav>
                                        <p:tav tm="100000">
                                          <p:val>
                                            <p:strVal val="#ppt_h"/>
                                          </p:val>
                                        </p:tav>
                                      </p:tavLst>
                                    </p:anim>
                                    <p:animEffect transition="in" filter="fade">
                                      <p:cBhvr>
                                        <p:cTn id="2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a:spLocks noChangeArrowheads="1"/>
          </p:cNvSpPr>
          <p:nvPr/>
        </p:nvSpPr>
        <p:spPr bwMode="auto">
          <a:xfrm>
            <a:off x="1156096" y="66549"/>
            <a:ext cx="3415904"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950" dirty="0">
                <a:solidFill>
                  <a:schemeClr val="bg1"/>
                </a:solidFill>
                <a:latin typeface="微软雅黑" pitchFamily="34" charset="-122"/>
                <a:ea typeface="微软雅黑" pitchFamily="34" charset="-122"/>
              </a:rPr>
              <a:t>简单了解</a:t>
            </a:r>
          </a:p>
        </p:txBody>
      </p:sp>
      <p:grpSp>
        <p:nvGrpSpPr>
          <p:cNvPr id="40" name="组合 39"/>
          <p:cNvGrpSpPr>
            <a:grpSpLocks/>
          </p:cNvGrpSpPr>
          <p:nvPr/>
        </p:nvGrpSpPr>
        <p:grpSpPr bwMode="auto">
          <a:xfrm>
            <a:off x="717864" y="4387180"/>
            <a:ext cx="8004102" cy="448865"/>
            <a:chOff x="3493119" y="4376948"/>
            <a:chExt cx="7360973" cy="730804"/>
          </a:xfrm>
        </p:grpSpPr>
        <p:grpSp>
          <p:nvGrpSpPr>
            <p:cNvPr id="41" name="组合 2106"/>
            <p:cNvGrpSpPr>
              <a:grpSpLocks/>
            </p:cNvGrpSpPr>
            <p:nvPr/>
          </p:nvGrpSpPr>
          <p:grpSpPr bwMode="auto">
            <a:xfrm flipV="1">
              <a:off x="3493119" y="4376948"/>
              <a:ext cx="1224470" cy="730804"/>
              <a:chOff x="4702629" y="2354575"/>
              <a:chExt cx="1086152" cy="587919"/>
            </a:xfrm>
          </p:grpSpPr>
          <p:cxnSp>
            <p:nvCxnSpPr>
              <p:cNvPr id="45" name="直接连接符 44"/>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nvGrpSpPr>
            <p:cNvPr id="42" name="组合 2107"/>
            <p:cNvGrpSpPr>
              <a:grpSpLocks/>
            </p:cNvGrpSpPr>
            <p:nvPr/>
          </p:nvGrpSpPr>
          <p:grpSpPr bwMode="auto">
            <a:xfrm flipH="1" flipV="1">
              <a:off x="9629622" y="4376948"/>
              <a:ext cx="1224470" cy="730804"/>
              <a:chOff x="4702629" y="2354575"/>
              <a:chExt cx="1086152" cy="587919"/>
            </a:xfrm>
          </p:grpSpPr>
          <p:cxnSp>
            <p:nvCxnSpPr>
              <p:cNvPr id="43" name="直接连接符 42"/>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grpSp>
        <p:nvGrpSpPr>
          <p:cNvPr id="47" name="组合 46"/>
          <p:cNvGrpSpPr>
            <a:grpSpLocks/>
          </p:cNvGrpSpPr>
          <p:nvPr/>
        </p:nvGrpSpPr>
        <p:grpSpPr bwMode="auto">
          <a:xfrm flipH="1" flipV="1">
            <a:off x="718613" y="988559"/>
            <a:ext cx="8003353" cy="448866"/>
            <a:chOff x="3424715" y="4465315"/>
            <a:chExt cx="7360973" cy="730804"/>
          </a:xfrm>
        </p:grpSpPr>
        <p:grpSp>
          <p:nvGrpSpPr>
            <p:cNvPr id="48" name="组合 2100"/>
            <p:cNvGrpSpPr>
              <a:grpSpLocks/>
            </p:cNvGrpSpPr>
            <p:nvPr/>
          </p:nvGrpSpPr>
          <p:grpSpPr bwMode="auto">
            <a:xfrm flipV="1">
              <a:off x="3424715" y="4465315"/>
              <a:ext cx="1224470" cy="730804"/>
              <a:chOff x="4702629" y="2354575"/>
              <a:chExt cx="1086152" cy="587919"/>
            </a:xfrm>
          </p:grpSpPr>
          <p:cxnSp>
            <p:nvCxnSpPr>
              <p:cNvPr id="52" name="直接连接符 51"/>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nvGrpSpPr>
            <p:cNvPr id="49" name="组合 2101"/>
            <p:cNvGrpSpPr>
              <a:grpSpLocks/>
            </p:cNvGrpSpPr>
            <p:nvPr/>
          </p:nvGrpSpPr>
          <p:grpSpPr bwMode="auto">
            <a:xfrm flipH="1" flipV="1">
              <a:off x="9561218" y="4465315"/>
              <a:ext cx="1224470" cy="730804"/>
              <a:chOff x="4702629" y="2354575"/>
              <a:chExt cx="1086152" cy="587919"/>
            </a:xfrm>
          </p:grpSpPr>
          <p:cxnSp>
            <p:nvCxnSpPr>
              <p:cNvPr id="50" name="直接连接符 49"/>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grpSp>
        <p:nvGrpSpPr>
          <p:cNvPr id="54" name="组合 53">
            <a:extLst>
              <a:ext uri="{FF2B5EF4-FFF2-40B4-BE49-F238E27FC236}">
                <a16:creationId xmlns:a16="http://schemas.microsoft.com/office/drawing/2014/main" id="{AD85E855-FFA0-4F84-A40F-DD1DE445DB08}"/>
              </a:ext>
            </a:extLst>
          </p:cNvPr>
          <p:cNvGrpSpPr>
            <a:grpSpLocks/>
          </p:cNvGrpSpPr>
          <p:nvPr/>
        </p:nvGrpSpPr>
        <p:grpSpPr bwMode="auto">
          <a:xfrm>
            <a:off x="870264" y="4539580"/>
            <a:ext cx="8004102" cy="448865"/>
            <a:chOff x="3493119" y="4376948"/>
            <a:chExt cx="7360973" cy="730804"/>
          </a:xfrm>
        </p:grpSpPr>
        <p:grpSp>
          <p:nvGrpSpPr>
            <p:cNvPr id="55" name="组合 2106">
              <a:extLst>
                <a:ext uri="{FF2B5EF4-FFF2-40B4-BE49-F238E27FC236}">
                  <a16:creationId xmlns:a16="http://schemas.microsoft.com/office/drawing/2014/main" id="{E9392698-8F1C-4A2B-8825-7987DCC15F49}"/>
                </a:ext>
              </a:extLst>
            </p:cNvPr>
            <p:cNvGrpSpPr>
              <a:grpSpLocks/>
            </p:cNvGrpSpPr>
            <p:nvPr/>
          </p:nvGrpSpPr>
          <p:grpSpPr bwMode="auto">
            <a:xfrm flipV="1">
              <a:off x="3493119" y="4376948"/>
              <a:ext cx="1224470" cy="730804"/>
              <a:chOff x="4702629" y="2354575"/>
              <a:chExt cx="1086152" cy="587919"/>
            </a:xfrm>
          </p:grpSpPr>
          <p:cxnSp>
            <p:nvCxnSpPr>
              <p:cNvPr id="59" name="直接连接符 58">
                <a:extLst>
                  <a:ext uri="{FF2B5EF4-FFF2-40B4-BE49-F238E27FC236}">
                    <a16:creationId xmlns:a16="http://schemas.microsoft.com/office/drawing/2014/main" id="{99E30FC5-B84B-458E-B32C-690445F6DC42}"/>
                  </a:ext>
                </a:extLst>
              </p:cNvPr>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3FBA3EEC-F96B-4A21-A79C-5ECEFFF93865}"/>
                  </a:ext>
                </a:extLst>
              </p:cNvPr>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nvGrpSpPr>
            <p:cNvPr id="56" name="组合 2107">
              <a:extLst>
                <a:ext uri="{FF2B5EF4-FFF2-40B4-BE49-F238E27FC236}">
                  <a16:creationId xmlns:a16="http://schemas.microsoft.com/office/drawing/2014/main" id="{F4EDF61E-36E1-4279-ABAF-11C229C9E0E4}"/>
                </a:ext>
              </a:extLst>
            </p:cNvPr>
            <p:cNvGrpSpPr>
              <a:grpSpLocks/>
            </p:cNvGrpSpPr>
            <p:nvPr/>
          </p:nvGrpSpPr>
          <p:grpSpPr bwMode="auto">
            <a:xfrm flipH="1" flipV="1">
              <a:off x="9629622" y="4376948"/>
              <a:ext cx="1224470" cy="730804"/>
              <a:chOff x="4702629" y="2354575"/>
              <a:chExt cx="1086152" cy="587919"/>
            </a:xfrm>
          </p:grpSpPr>
          <p:cxnSp>
            <p:nvCxnSpPr>
              <p:cNvPr id="57" name="直接连接符 56">
                <a:extLst>
                  <a:ext uri="{FF2B5EF4-FFF2-40B4-BE49-F238E27FC236}">
                    <a16:creationId xmlns:a16="http://schemas.microsoft.com/office/drawing/2014/main" id="{4B50E704-9351-4D76-B0B0-4F9814DF95B8}"/>
                  </a:ext>
                </a:extLst>
              </p:cNvPr>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CA9C941E-4C71-4268-827D-E5C158EBED7E}"/>
                  </a:ext>
                </a:extLst>
              </p:cNvPr>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grpSp>
        <p:nvGrpSpPr>
          <p:cNvPr id="61" name="组合 60">
            <a:extLst>
              <a:ext uri="{FF2B5EF4-FFF2-40B4-BE49-F238E27FC236}">
                <a16:creationId xmlns:a16="http://schemas.microsoft.com/office/drawing/2014/main" id="{3A2D6955-F62C-4F24-B797-EE8E2D05EEA3}"/>
              </a:ext>
            </a:extLst>
          </p:cNvPr>
          <p:cNvGrpSpPr>
            <a:grpSpLocks/>
          </p:cNvGrpSpPr>
          <p:nvPr/>
        </p:nvGrpSpPr>
        <p:grpSpPr bwMode="auto">
          <a:xfrm>
            <a:off x="1022664" y="4691980"/>
            <a:ext cx="8004102" cy="448865"/>
            <a:chOff x="3493119" y="4376948"/>
            <a:chExt cx="7360973" cy="730804"/>
          </a:xfrm>
        </p:grpSpPr>
        <p:grpSp>
          <p:nvGrpSpPr>
            <p:cNvPr id="62" name="组合 2106">
              <a:extLst>
                <a:ext uri="{FF2B5EF4-FFF2-40B4-BE49-F238E27FC236}">
                  <a16:creationId xmlns:a16="http://schemas.microsoft.com/office/drawing/2014/main" id="{29587F98-0610-47F6-89A4-C97DC038FB2E}"/>
                </a:ext>
              </a:extLst>
            </p:cNvPr>
            <p:cNvGrpSpPr>
              <a:grpSpLocks/>
            </p:cNvGrpSpPr>
            <p:nvPr/>
          </p:nvGrpSpPr>
          <p:grpSpPr bwMode="auto">
            <a:xfrm flipV="1">
              <a:off x="3493119" y="4376948"/>
              <a:ext cx="1224470" cy="730804"/>
              <a:chOff x="4702629" y="2354575"/>
              <a:chExt cx="1086152" cy="587919"/>
            </a:xfrm>
          </p:grpSpPr>
          <p:cxnSp>
            <p:nvCxnSpPr>
              <p:cNvPr id="66" name="直接连接符 65">
                <a:extLst>
                  <a:ext uri="{FF2B5EF4-FFF2-40B4-BE49-F238E27FC236}">
                    <a16:creationId xmlns:a16="http://schemas.microsoft.com/office/drawing/2014/main" id="{7EB1DFEF-86F6-49C4-990A-BD6ACDF08178}"/>
                  </a:ext>
                </a:extLst>
              </p:cNvPr>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1BBB567C-8217-4A07-823A-834B7B2E81B4}"/>
                  </a:ext>
                </a:extLst>
              </p:cNvPr>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nvGrpSpPr>
            <p:cNvPr id="63" name="组合 2107">
              <a:extLst>
                <a:ext uri="{FF2B5EF4-FFF2-40B4-BE49-F238E27FC236}">
                  <a16:creationId xmlns:a16="http://schemas.microsoft.com/office/drawing/2014/main" id="{65AF30EA-4B42-41D3-8FEE-E81DBD4112B2}"/>
                </a:ext>
              </a:extLst>
            </p:cNvPr>
            <p:cNvGrpSpPr>
              <a:grpSpLocks/>
            </p:cNvGrpSpPr>
            <p:nvPr/>
          </p:nvGrpSpPr>
          <p:grpSpPr bwMode="auto">
            <a:xfrm flipH="1" flipV="1">
              <a:off x="9629622" y="4376948"/>
              <a:ext cx="1224470" cy="730804"/>
              <a:chOff x="4702629" y="2354575"/>
              <a:chExt cx="1086152" cy="587919"/>
            </a:xfrm>
          </p:grpSpPr>
          <p:cxnSp>
            <p:nvCxnSpPr>
              <p:cNvPr id="64" name="直接连接符 63">
                <a:extLst>
                  <a:ext uri="{FF2B5EF4-FFF2-40B4-BE49-F238E27FC236}">
                    <a16:creationId xmlns:a16="http://schemas.microsoft.com/office/drawing/2014/main" id="{C0CE1D11-FC1E-44DF-AFE8-2C32CAC3DD40}"/>
                  </a:ext>
                </a:extLst>
              </p:cNvPr>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0CEC87E3-9320-4CE1-A7CE-E9DCECDEF252}"/>
                  </a:ext>
                </a:extLst>
              </p:cNvPr>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grpSp>
        <p:nvGrpSpPr>
          <p:cNvPr id="68" name="组合 67">
            <a:extLst>
              <a:ext uri="{FF2B5EF4-FFF2-40B4-BE49-F238E27FC236}">
                <a16:creationId xmlns:a16="http://schemas.microsoft.com/office/drawing/2014/main" id="{8A8F4D3B-DB29-4D2A-BFEC-D67F47265EA6}"/>
              </a:ext>
            </a:extLst>
          </p:cNvPr>
          <p:cNvGrpSpPr>
            <a:grpSpLocks/>
          </p:cNvGrpSpPr>
          <p:nvPr/>
        </p:nvGrpSpPr>
        <p:grpSpPr bwMode="auto">
          <a:xfrm>
            <a:off x="1175064" y="4844380"/>
            <a:ext cx="8004102" cy="448865"/>
            <a:chOff x="3493119" y="4376948"/>
            <a:chExt cx="7360973" cy="730804"/>
          </a:xfrm>
        </p:grpSpPr>
        <p:grpSp>
          <p:nvGrpSpPr>
            <p:cNvPr id="69" name="组合 2106">
              <a:extLst>
                <a:ext uri="{FF2B5EF4-FFF2-40B4-BE49-F238E27FC236}">
                  <a16:creationId xmlns:a16="http://schemas.microsoft.com/office/drawing/2014/main" id="{2D071DD5-B0DF-4691-8477-F84D5C0172DA}"/>
                </a:ext>
              </a:extLst>
            </p:cNvPr>
            <p:cNvGrpSpPr>
              <a:grpSpLocks/>
            </p:cNvGrpSpPr>
            <p:nvPr/>
          </p:nvGrpSpPr>
          <p:grpSpPr bwMode="auto">
            <a:xfrm flipV="1">
              <a:off x="3493119" y="4376948"/>
              <a:ext cx="1224470" cy="730804"/>
              <a:chOff x="4702629" y="2354575"/>
              <a:chExt cx="1086152" cy="587919"/>
            </a:xfrm>
          </p:grpSpPr>
          <p:cxnSp>
            <p:nvCxnSpPr>
              <p:cNvPr id="73" name="直接连接符 72">
                <a:extLst>
                  <a:ext uri="{FF2B5EF4-FFF2-40B4-BE49-F238E27FC236}">
                    <a16:creationId xmlns:a16="http://schemas.microsoft.com/office/drawing/2014/main" id="{CD025E5C-47FD-47F5-A460-54722BC84666}"/>
                  </a:ext>
                </a:extLst>
              </p:cNvPr>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B131DEEA-36A0-479C-9FB4-628C53071C0D}"/>
                  </a:ext>
                </a:extLst>
              </p:cNvPr>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nvGrpSpPr>
            <p:cNvPr id="70" name="组合 2107">
              <a:extLst>
                <a:ext uri="{FF2B5EF4-FFF2-40B4-BE49-F238E27FC236}">
                  <a16:creationId xmlns:a16="http://schemas.microsoft.com/office/drawing/2014/main" id="{B5267F83-CE6B-485B-B273-D1FBE208AB62}"/>
                </a:ext>
              </a:extLst>
            </p:cNvPr>
            <p:cNvGrpSpPr>
              <a:grpSpLocks/>
            </p:cNvGrpSpPr>
            <p:nvPr/>
          </p:nvGrpSpPr>
          <p:grpSpPr bwMode="auto">
            <a:xfrm flipH="1" flipV="1">
              <a:off x="9629622" y="4376948"/>
              <a:ext cx="1224470" cy="730804"/>
              <a:chOff x="4702629" y="2354575"/>
              <a:chExt cx="1086152" cy="587919"/>
            </a:xfrm>
          </p:grpSpPr>
          <p:cxnSp>
            <p:nvCxnSpPr>
              <p:cNvPr id="71" name="直接连接符 70">
                <a:extLst>
                  <a:ext uri="{FF2B5EF4-FFF2-40B4-BE49-F238E27FC236}">
                    <a16:creationId xmlns:a16="http://schemas.microsoft.com/office/drawing/2014/main" id="{6F6CEC3B-B386-4AB7-A77E-C182E73C1D0F}"/>
                  </a:ext>
                </a:extLst>
              </p:cNvPr>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BAC84320-8EEC-44F6-9CB0-56776C07F260}"/>
                  </a:ext>
                </a:extLst>
              </p:cNvPr>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sp>
        <p:nvSpPr>
          <p:cNvPr id="2" name="文本框 1">
            <a:extLst>
              <a:ext uri="{FF2B5EF4-FFF2-40B4-BE49-F238E27FC236}">
                <a16:creationId xmlns:a16="http://schemas.microsoft.com/office/drawing/2014/main" id="{21288AA0-3C69-40EB-81DF-9EC17F951EE8}"/>
              </a:ext>
            </a:extLst>
          </p:cNvPr>
          <p:cNvSpPr txBox="1"/>
          <p:nvPr/>
        </p:nvSpPr>
        <p:spPr>
          <a:xfrm>
            <a:off x="717861" y="996828"/>
            <a:ext cx="8004089" cy="2031325"/>
          </a:xfrm>
          <a:prstGeom prst="rect">
            <a:avLst/>
          </a:prstGeom>
          <a:noFill/>
        </p:spPr>
        <p:txBody>
          <a:bodyPr wrap="square" rtlCol="0">
            <a:spAutoFit/>
          </a:bodyPr>
          <a:lstStyle/>
          <a:p>
            <a:r>
              <a:rPr lang="zh-CN" altLang="en-US" sz="1400" dirty="0">
                <a:solidFill>
                  <a:schemeClr val="bg1"/>
                </a:solidFill>
                <a:latin typeface="微软雅黑" pitchFamily="34" charset="-122"/>
                <a:ea typeface="微软雅黑" pitchFamily="34" charset="-122"/>
              </a:rPr>
              <a:t>同时移动的，且同时以自身经验与其他粒子所提供的经验进行比对找寻最适当的解，并使自己处于最适解中，该粒子群算法的特性使得粒子不单单受自身演化的影响，同时会对群体间的演化拥有学习性、记忆性，并使粒子本身达到最佳调整。</a:t>
            </a:r>
            <a:endParaRPr lang="en-US" altLang="zh-CN" sz="1400" dirty="0">
              <a:solidFill>
                <a:schemeClr val="bg1"/>
              </a:solidFill>
              <a:latin typeface="微软雅黑" pitchFamily="34" charset="-122"/>
              <a:ea typeface="微软雅黑" pitchFamily="34" charset="-122"/>
            </a:endParaRPr>
          </a:p>
          <a:p>
            <a:endParaRPr lang="en-US" altLang="zh-CN" sz="1400" dirty="0">
              <a:solidFill>
                <a:schemeClr val="bg1"/>
              </a:solidFill>
              <a:latin typeface="微软雅黑" pitchFamily="34" charset="-122"/>
              <a:ea typeface="微软雅黑" pitchFamily="34" charset="-122"/>
            </a:endParaRPr>
          </a:p>
          <a:p>
            <a:r>
              <a:rPr lang="zh-CN" altLang="en-US" sz="1400" dirty="0">
                <a:solidFill>
                  <a:schemeClr val="bg1"/>
                </a:solidFill>
                <a:latin typeface="微软雅黑" pitchFamily="34" charset="-122"/>
                <a:ea typeface="微软雅黑" pitchFamily="34" charset="-122"/>
              </a:rPr>
              <a:t>蝙蝠算法（</a:t>
            </a:r>
            <a:r>
              <a:rPr lang="en-US" altLang="zh-CN" sz="1400" dirty="0">
                <a:solidFill>
                  <a:schemeClr val="bg1"/>
                </a:solidFill>
                <a:latin typeface="微软雅黑" pitchFamily="34" charset="-122"/>
                <a:ea typeface="微软雅黑" pitchFamily="34" charset="-122"/>
              </a:rPr>
              <a:t>Bat Algorithm</a:t>
            </a:r>
            <a:r>
              <a:rPr lang="zh-CN" altLang="en-US" sz="1400" dirty="0">
                <a:solidFill>
                  <a:schemeClr val="bg1"/>
                </a:solidFill>
                <a:latin typeface="微软雅黑" pitchFamily="34" charset="-122"/>
                <a:ea typeface="微软雅黑" pitchFamily="34" charset="-122"/>
              </a:rPr>
              <a:t>，缩写 </a:t>
            </a:r>
            <a:r>
              <a:rPr lang="en-US" altLang="zh-CN" sz="1400" dirty="0">
                <a:solidFill>
                  <a:schemeClr val="bg1"/>
                </a:solidFill>
                <a:latin typeface="微软雅黑" pitchFamily="34" charset="-122"/>
                <a:ea typeface="微软雅黑" pitchFamily="34" charset="-122"/>
              </a:rPr>
              <a:t>BA</a:t>
            </a:r>
            <a:r>
              <a:rPr lang="zh-CN" altLang="en-US" sz="1400" dirty="0">
                <a:solidFill>
                  <a:schemeClr val="bg1"/>
                </a:solidFill>
                <a:latin typeface="微软雅黑" pitchFamily="34" charset="-122"/>
                <a:ea typeface="微软雅黑" pitchFamily="34" charset="-122"/>
              </a:rPr>
              <a:t>），是一种元启发式优化算法，是杨新社（音译自：</a:t>
            </a:r>
            <a:r>
              <a:rPr lang="en-US" altLang="zh-CN" sz="1400" dirty="0">
                <a:solidFill>
                  <a:schemeClr val="bg1"/>
                </a:solidFill>
                <a:latin typeface="微软雅黑" pitchFamily="34" charset="-122"/>
                <a:ea typeface="微软雅黑" pitchFamily="34" charset="-122"/>
              </a:rPr>
              <a:t>Xin-She Yang</a:t>
            </a:r>
            <a:r>
              <a:rPr lang="zh-CN" altLang="en-US" sz="1400" dirty="0">
                <a:solidFill>
                  <a:schemeClr val="bg1"/>
                </a:solidFill>
                <a:latin typeface="微软雅黑" pitchFamily="34" charset="-122"/>
                <a:ea typeface="微软雅黑" pitchFamily="34" charset="-122"/>
              </a:rPr>
              <a:t>）在</a:t>
            </a:r>
            <a:r>
              <a:rPr lang="en-US" altLang="zh-CN" sz="1400" dirty="0">
                <a:solidFill>
                  <a:schemeClr val="bg1"/>
                </a:solidFill>
                <a:latin typeface="微软雅黑" pitchFamily="34" charset="-122"/>
                <a:ea typeface="微软雅黑" pitchFamily="34" charset="-122"/>
              </a:rPr>
              <a:t>2010</a:t>
            </a:r>
            <a:r>
              <a:rPr lang="zh-CN" altLang="en-US" sz="1400" dirty="0">
                <a:solidFill>
                  <a:schemeClr val="bg1"/>
                </a:solidFill>
                <a:latin typeface="微软雅黑" pitchFamily="34" charset="-122"/>
                <a:ea typeface="微软雅黑" pitchFamily="34" charset="-122"/>
              </a:rPr>
              <a:t>年提出的算法。这个蝙蝠算法以微蝙蝠（</a:t>
            </a:r>
            <a:r>
              <a:rPr lang="en-US" altLang="zh-CN" sz="1400" dirty="0">
                <a:solidFill>
                  <a:schemeClr val="bg1"/>
                </a:solidFill>
                <a:latin typeface="微软雅黑" pitchFamily="34" charset="-122"/>
                <a:ea typeface="微软雅黑" pitchFamily="34" charset="-122"/>
              </a:rPr>
              <a:t>microbats</a:t>
            </a:r>
            <a:r>
              <a:rPr lang="zh-CN" altLang="en-US" sz="1400" dirty="0">
                <a:solidFill>
                  <a:schemeClr val="bg1"/>
                </a:solidFill>
                <a:latin typeface="微软雅黑" pitchFamily="34" charset="-122"/>
                <a:ea typeface="微软雅黑" pitchFamily="34" charset="-122"/>
              </a:rPr>
              <a:t>）回声定位行为的基础，采用不同的脉冲发射率和响度，把蝙蝠回声定位理想化，可以总结如下：每个虚拟蝙蝠有随机飞行速度</a:t>
            </a:r>
            <a:r>
              <a:rPr lang="en-US" altLang="zh-CN" sz="1400" dirty="0">
                <a:solidFill>
                  <a:schemeClr val="bg1"/>
                </a:solidFill>
                <a:latin typeface="微软雅黑" pitchFamily="34" charset="-122"/>
                <a:ea typeface="微软雅黑" pitchFamily="34" charset="-122"/>
              </a:rPr>
              <a:t>v</a:t>
            </a:r>
            <a:r>
              <a:rPr lang="zh-CN" altLang="en-US" sz="1400" dirty="0">
                <a:solidFill>
                  <a:schemeClr val="bg1"/>
                </a:solidFill>
                <a:latin typeface="微软雅黑" pitchFamily="34" charset="-122"/>
                <a:ea typeface="微软雅黑" pitchFamily="34" charset="-122"/>
              </a:rPr>
              <a:t>在位置想，同时蝙蝠具有不同长度的频率和波长、响度</a:t>
            </a:r>
            <a:r>
              <a:rPr lang="en-US" altLang="zh-CN" sz="1400" dirty="0">
                <a:solidFill>
                  <a:schemeClr val="bg1"/>
                </a:solidFill>
                <a:latin typeface="微软雅黑" pitchFamily="34" charset="-122"/>
                <a:ea typeface="微软雅黑" pitchFamily="34" charset="-122"/>
              </a:rPr>
              <a:t>A</a:t>
            </a:r>
            <a:r>
              <a:rPr lang="zh-CN" altLang="en-US" sz="1400" dirty="0">
                <a:solidFill>
                  <a:schemeClr val="bg1"/>
                </a:solidFill>
                <a:latin typeface="微软雅黑" pitchFamily="34" charset="-122"/>
                <a:ea typeface="微软雅黑" pitchFamily="34" charset="-122"/>
              </a:rPr>
              <a:t>和脉冲发射率</a:t>
            </a:r>
            <a:r>
              <a:rPr lang="en-US" altLang="zh-CN" sz="1400" dirty="0">
                <a:solidFill>
                  <a:schemeClr val="bg1"/>
                </a:solidFill>
                <a:latin typeface="微软雅黑" pitchFamily="34" charset="-122"/>
                <a:ea typeface="微软雅黑" pitchFamily="34" charset="-122"/>
              </a:rPr>
              <a:t>r</a:t>
            </a:r>
            <a:r>
              <a:rPr lang="zh-CN" altLang="en-US" sz="1400" dirty="0">
                <a:solidFill>
                  <a:schemeClr val="bg1"/>
                </a:solidFill>
                <a:latin typeface="微软雅黑" pitchFamily="34" charset="-122"/>
                <a:ea typeface="微软雅黑" pitchFamily="34" charset="-122"/>
              </a:rPr>
              <a:t>。蝙蝠狩猎和发现猎物时，改变频率、响度和脉冲发射率，进行最佳解的选择，直到目标停止或条件得到满足。</a:t>
            </a:r>
          </a:p>
        </p:txBody>
      </p:sp>
    </p:spTree>
    <p:extLst>
      <p:ext uri="{BB962C8B-B14F-4D97-AF65-F5344CB8AC3E}">
        <p14:creationId xmlns:p14="http://schemas.microsoft.com/office/powerpoint/2010/main" val="96174134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22" presetClass="entr" presetSubtype="4"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down)">
                                      <p:cBhvr>
                                        <p:cTn id="10" dur="500"/>
                                        <p:tgtEl>
                                          <p:spTgt spid="4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down)">
                                      <p:cBhvr>
                                        <p:cTn id="22" dur="500"/>
                                        <p:tgtEl>
                                          <p:spTgt spid="61"/>
                                        </p:tgtEl>
                                      </p:cBhvr>
                                    </p:animEffect>
                                  </p:childTnLst>
                                </p:cTn>
                              </p:par>
                              <p:par>
                                <p:cTn id="23" presetID="22" presetClass="entr" presetSubtype="4"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wipe(down)">
                                      <p:cBhvr>
                                        <p:cTn id="2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a:spLocks noChangeArrowheads="1"/>
          </p:cNvSpPr>
          <p:nvPr/>
        </p:nvSpPr>
        <p:spPr bwMode="auto">
          <a:xfrm>
            <a:off x="1401953" y="74604"/>
            <a:ext cx="3415904"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950" dirty="0">
                <a:solidFill>
                  <a:schemeClr val="bg1"/>
                </a:solidFill>
                <a:latin typeface="微软雅黑" pitchFamily="34" charset="-122"/>
                <a:ea typeface="微软雅黑" pitchFamily="34" charset="-122"/>
              </a:rPr>
              <a:t>概述</a:t>
            </a:r>
          </a:p>
        </p:txBody>
      </p:sp>
      <p:grpSp>
        <p:nvGrpSpPr>
          <p:cNvPr id="40" name="组合 39"/>
          <p:cNvGrpSpPr>
            <a:grpSpLocks/>
          </p:cNvGrpSpPr>
          <p:nvPr/>
        </p:nvGrpSpPr>
        <p:grpSpPr bwMode="auto">
          <a:xfrm>
            <a:off x="717864" y="4387180"/>
            <a:ext cx="8004102" cy="448865"/>
            <a:chOff x="3493119" y="4376948"/>
            <a:chExt cx="7360973" cy="730804"/>
          </a:xfrm>
        </p:grpSpPr>
        <p:grpSp>
          <p:nvGrpSpPr>
            <p:cNvPr id="41" name="组合 2106"/>
            <p:cNvGrpSpPr>
              <a:grpSpLocks/>
            </p:cNvGrpSpPr>
            <p:nvPr/>
          </p:nvGrpSpPr>
          <p:grpSpPr bwMode="auto">
            <a:xfrm flipV="1">
              <a:off x="3493119" y="4376948"/>
              <a:ext cx="1224470" cy="730804"/>
              <a:chOff x="4702629" y="2354575"/>
              <a:chExt cx="1086152" cy="587919"/>
            </a:xfrm>
          </p:grpSpPr>
          <p:cxnSp>
            <p:nvCxnSpPr>
              <p:cNvPr id="45" name="直接连接符 44"/>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nvGrpSpPr>
            <p:cNvPr id="42" name="组合 2107"/>
            <p:cNvGrpSpPr>
              <a:grpSpLocks/>
            </p:cNvGrpSpPr>
            <p:nvPr/>
          </p:nvGrpSpPr>
          <p:grpSpPr bwMode="auto">
            <a:xfrm flipH="1" flipV="1">
              <a:off x="9629622" y="4376948"/>
              <a:ext cx="1224470" cy="730804"/>
              <a:chOff x="4702629" y="2354575"/>
              <a:chExt cx="1086152" cy="587919"/>
            </a:xfrm>
          </p:grpSpPr>
          <p:cxnSp>
            <p:nvCxnSpPr>
              <p:cNvPr id="43" name="直接连接符 42"/>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grpSp>
        <p:nvGrpSpPr>
          <p:cNvPr id="47" name="组合 46"/>
          <p:cNvGrpSpPr>
            <a:grpSpLocks/>
          </p:cNvGrpSpPr>
          <p:nvPr/>
        </p:nvGrpSpPr>
        <p:grpSpPr bwMode="auto">
          <a:xfrm flipH="1" flipV="1">
            <a:off x="718613" y="988559"/>
            <a:ext cx="8003353" cy="448866"/>
            <a:chOff x="3424715" y="4465315"/>
            <a:chExt cx="7360973" cy="730804"/>
          </a:xfrm>
        </p:grpSpPr>
        <p:grpSp>
          <p:nvGrpSpPr>
            <p:cNvPr id="48" name="组合 2100"/>
            <p:cNvGrpSpPr>
              <a:grpSpLocks/>
            </p:cNvGrpSpPr>
            <p:nvPr/>
          </p:nvGrpSpPr>
          <p:grpSpPr bwMode="auto">
            <a:xfrm flipV="1">
              <a:off x="3424715" y="4465315"/>
              <a:ext cx="1224470" cy="730804"/>
              <a:chOff x="4702629" y="2354575"/>
              <a:chExt cx="1086152" cy="587919"/>
            </a:xfrm>
          </p:grpSpPr>
          <p:cxnSp>
            <p:nvCxnSpPr>
              <p:cNvPr id="52" name="直接连接符 51"/>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nvGrpSpPr>
            <p:cNvPr id="49" name="组合 2101"/>
            <p:cNvGrpSpPr>
              <a:grpSpLocks/>
            </p:cNvGrpSpPr>
            <p:nvPr/>
          </p:nvGrpSpPr>
          <p:grpSpPr bwMode="auto">
            <a:xfrm flipH="1" flipV="1">
              <a:off x="9561218" y="4465315"/>
              <a:ext cx="1224470" cy="730804"/>
              <a:chOff x="4702629" y="2354575"/>
              <a:chExt cx="1086152" cy="587919"/>
            </a:xfrm>
          </p:grpSpPr>
          <p:cxnSp>
            <p:nvCxnSpPr>
              <p:cNvPr id="50" name="直接连接符 49"/>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sp>
        <p:nvSpPr>
          <p:cNvPr id="75" name="文本框 74">
            <a:extLst>
              <a:ext uri="{FF2B5EF4-FFF2-40B4-BE49-F238E27FC236}">
                <a16:creationId xmlns:a16="http://schemas.microsoft.com/office/drawing/2014/main" id="{777A383D-C379-495B-B7A0-B4245CEF2E84}"/>
              </a:ext>
            </a:extLst>
          </p:cNvPr>
          <p:cNvSpPr txBox="1">
            <a:spLocks noChangeArrowheads="1"/>
          </p:cNvSpPr>
          <p:nvPr/>
        </p:nvSpPr>
        <p:spPr bwMode="auto">
          <a:xfrm>
            <a:off x="717861" y="986880"/>
            <a:ext cx="8003471"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1500" dirty="0">
                <a:solidFill>
                  <a:schemeClr val="bg1"/>
                </a:solidFill>
                <a:latin typeface="微软雅黑" pitchFamily="34" charset="-122"/>
                <a:ea typeface="微软雅黑" pitchFamily="34" charset="-122"/>
              </a:rPr>
              <a:t>随着数据库的大小和不同项目的数量的增加，现有的</a:t>
            </a:r>
            <a:r>
              <a:rPr lang="en-US" altLang="zh-CN" sz="1500" dirty="0">
                <a:solidFill>
                  <a:schemeClr val="bg1"/>
                </a:solidFill>
                <a:latin typeface="微软雅黑" pitchFamily="34" charset="-122"/>
                <a:ea typeface="微软雅黑" pitchFamily="34" charset="-122"/>
              </a:rPr>
              <a:t>HUIM</a:t>
            </a:r>
            <a:r>
              <a:rPr lang="zh-CN" altLang="en-US" sz="1500" dirty="0">
                <a:solidFill>
                  <a:schemeClr val="bg1"/>
                </a:solidFill>
                <a:latin typeface="微软雅黑" pitchFamily="34" charset="-122"/>
                <a:ea typeface="微软雅黑" pitchFamily="34" charset="-122"/>
              </a:rPr>
              <a:t>性能会降低，为了解决确切方法的性能瓶颈，生物启发算法已经应用于</a:t>
            </a:r>
            <a:r>
              <a:rPr lang="en-US" altLang="zh-CN" sz="1500" dirty="0">
                <a:solidFill>
                  <a:schemeClr val="bg1"/>
                </a:solidFill>
                <a:latin typeface="微软雅黑" pitchFamily="34" charset="-122"/>
                <a:ea typeface="微软雅黑" pitchFamily="34" charset="-122"/>
              </a:rPr>
              <a:t>HUIM</a:t>
            </a:r>
            <a:r>
              <a:rPr lang="zh-CN" altLang="en-US" sz="1500" dirty="0">
                <a:solidFill>
                  <a:schemeClr val="bg1"/>
                </a:solidFill>
                <a:latin typeface="微软雅黑" pitchFamily="34" charset="-122"/>
                <a:ea typeface="微软雅黑" pitchFamily="34" charset="-122"/>
              </a:rPr>
              <a:t>。如遗传算法、粒子群优化算法，这些基于生物启发计算的现有</a:t>
            </a:r>
            <a:r>
              <a:rPr lang="en-US" altLang="zh-CN" sz="1500" dirty="0">
                <a:solidFill>
                  <a:schemeClr val="bg1"/>
                </a:solidFill>
                <a:latin typeface="微软雅黑" pitchFamily="34" charset="-122"/>
                <a:ea typeface="微软雅黑" pitchFamily="34" charset="-122"/>
              </a:rPr>
              <a:t>HUIM</a:t>
            </a:r>
            <a:r>
              <a:rPr lang="zh-CN" altLang="en-US" sz="1500" dirty="0">
                <a:solidFill>
                  <a:schemeClr val="bg1"/>
                </a:solidFill>
                <a:latin typeface="微软雅黑" pitchFamily="34" charset="-122"/>
                <a:ea typeface="微软雅黑" pitchFamily="34" charset="-122"/>
              </a:rPr>
              <a:t>算法遵循原始的</a:t>
            </a:r>
            <a:r>
              <a:rPr lang="en-US" altLang="zh-CN" sz="1500" dirty="0">
                <a:solidFill>
                  <a:schemeClr val="bg1"/>
                </a:solidFill>
                <a:latin typeface="微软雅黑" pitchFamily="34" charset="-122"/>
                <a:ea typeface="微软雅黑" pitchFamily="34" charset="-122"/>
              </a:rPr>
              <a:t>GA</a:t>
            </a:r>
            <a:r>
              <a:rPr lang="zh-CN" altLang="en-US" sz="1500" dirty="0">
                <a:solidFill>
                  <a:schemeClr val="bg1"/>
                </a:solidFill>
                <a:latin typeface="微软雅黑" pitchFamily="34" charset="-122"/>
                <a:ea typeface="微软雅黑" pitchFamily="34" charset="-122"/>
              </a:rPr>
              <a:t>和</a:t>
            </a:r>
            <a:r>
              <a:rPr lang="en-US" altLang="zh-CN" sz="1500" dirty="0">
                <a:solidFill>
                  <a:schemeClr val="bg1"/>
                </a:solidFill>
                <a:latin typeface="微软雅黑" pitchFamily="34" charset="-122"/>
                <a:ea typeface="微软雅黑" pitchFamily="34" charset="-122"/>
              </a:rPr>
              <a:t>PSO</a:t>
            </a:r>
            <a:r>
              <a:rPr lang="zh-CN" altLang="en-US" sz="1500" dirty="0">
                <a:solidFill>
                  <a:schemeClr val="bg1"/>
                </a:solidFill>
                <a:latin typeface="微软雅黑" pitchFamily="34" charset="-122"/>
                <a:ea typeface="微软雅黑" pitchFamily="34" charset="-122"/>
              </a:rPr>
              <a:t>算法的传统例程。也就是说，一个群体的最佳值保持在下一个群体中。但是，</a:t>
            </a:r>
            <a:r>
              <a:rPr lang="en-US" altLang="zh-CN" sz="1500" dirty="0">
                <a:solidFill>
                  <a:schemeClr val="bg1"/>
                </a:solidFill>
                <a:latin typeface="微软雅黑" pitchFamily="34" charset="-122"/>
                <a:ea typeface="微软雅黑" pitchFamily="34" charset="-122"/>
              </a:rPr>
              <a:t>HUIM</a:t>
            </a:r>
            <a:r>
              <a:rPr lang="zh-CN" altLang="en-US" sz="1500" dirty="0">
                <a:solidFill>
                  <a:schemeClr val="bg1"/>
                </a:solidFill>
                <a:latin typeface="微软雅黑" pitchFamily="34" charset="-122"/>
                <a:ea typeface="微软雅黑" pitchFamily="34" charset="-122"/>
              </a:rPr>
              <a:t>与最佳值相对较少的问题不同 </a:t>
            </a:r>
            <a:r>
              <a:rPr lang="en-US" altLang="zh-CN" sz="1500" dirty="0">
                <a:solidFill>
                  <a:schemeClr val="bg1"/>
                </a:solidFill>
                <a:latin typeface="微软雅黑" pitchFamily="34" charset="-122"/>
                <a:ea typeface="微软雅黑" pitchFamily="34" charset="-122"/>
              </a:rPr>
              <a:t>- </a:t>
            </a:r>
            <a:r>
              <a:rPr lang="zh-CN" altLang="en-US" sz="1500" dirty="0">
                <a:solidFill>
                  <a:schemeClr val="bg1"/>
                </a:solidFill>
                <a:latin typeface="微软雅黑" pitchFamily="34" charset="-122"/>
                <a:ea typeface="微软雅黑" pitchFamily="34" charset="-122"/>
              </a:rPr>
              <a:t>必须发现所有具有不低于最小阈值的实用程序的项集。由于</a:t>
            </a:r>
            <a:r>
              <a:rPr lang="en-US" altLang="zh-CN" sz="1500" dirty="0">
                <a:solidFill>
                  <a:schemeClr val="bg1"/>
                </a:solidFill>
                <a:latin typeface="微软雅黑" pitchFamily="34" charset="-122"/>
                <a:ea typeface="微软雅黑" pitchFamily="34" charset="-122"/>
              </a:rPr>
              <a:t>HUI</a:t>
            </a:r>
            <a:r>
              <a:rPr lang="zh-CN" altLang="en-US" sz="1500" dirty="0">
                <a:solidFill>
                  <a:schemeClr val="bg1"/>
                </a:solidFill>
                <a:latin typeface="微软雅黑" pitchFamily="34" charset="-122"/>
                <a:ea typeface="微软雅黑" pitchFamily="34" charset="-122"/>
              </a:rPr>
              <a:t>的分布不均匀，因此使用先前总体中的最佳值作为目标进行搜索可能意味着在一定次数的迭代中遗漏了一些结果。为了解决这个问题，作者提出了一种新的基于生物启发算法的</a:t>
            </a:r>
            <a:r>
              <a:rPr lang="en-US" altLang="zh-CN" sz="1500" dirty="0">
                <a:solidFill>
                  <a:schemeClr val="bg1"/>
                </a:solidFill>
                <a:latin typeface="微软雅黑" pitchFamily="34" charset="-122"/>
                <a:ea typeface="微软雅黑" pitchFamily="34" charset="-122"/>
              </a:rPr>
              <a:t>HUIM</a:t>
            </a:r>
            <a:r>
              <a:rPr lang="zh-CN" altLang="en-US" sz="1500" dirty="0">
                <a:solidFill>
                  <a:schemeClr val="bg1"/>
                </a:solidFill>
                <a:latin typeface="微软雅黑" pitchFamily="34" charset="-122"/>
                <a:ea typeface="微软雅黑" pitchFamily="34" charset="-122"/>
              </a:rPr>
              <a:t>框架（</a:t>
            </a:r>
            <a:r>
              <a:rPr lang="en-US" altLang="zh-CN" sz="1500" dirty="0">
                <a:solidFill>
                  <a:schemeClr val="bg1"/>
                </a:solidFill>
                <a:latin typeface="微软雅黑" pitchFamily="34" charset="-122"/>
                <a:ea typeface="微软雅黑" pitchFamily="34" charset="-122"/>
              </a:rPr>
              <a:t>Bio-HUIF</a:t>
            </a:r>
            <a:r>
              <a:rPr lang="zh-CN" altLang="en-US" sz="1500" dirty="0">
                <a:solidFill>
                  <a:schemeClr val="bg1"/>
                </a:solidFill>
                <a:latin typeface="微软雅黑" pitchFamily="34" charset="-122"/>
                <a:ea typeface="微软雅黑" pitchFamily="34" charset="-122"/>
              </a:rPr>
              <a:t>）来发现</a:t>
            </a:r>
            <a:r>
              <a:rPr lang="en-US" altLang="zh-CN" sz="1500" dirty="0">
                <a:solidFill>
                  <a:schemeClr val="bg1"/>
                </a:solidFill>
                <a:latin typeface="微软雅黑" pitchFamily="34" charset="-122"/>
                <a:ea typeface="微软雅黑" pitchFamily="34" charset="-122"/>
              </a:rPr>
              <a:t>HUI</a:t>
            </a:r>
            <a:r>
              <a:rPr lang="zh-CN" altLang="en-US" sz="1500" dirty="0">
                <a:solidFill>
                  <a:schemeClr val="bg1"/>
                </a:solidFill>
                <a:latin typeface="微软雅黑" pitchFamily="34" charset="-122"/>
                <a:ea typeface="微软雅黑" pitchFamily="34" charset="-122"/>
              </a:rPr>
              <a:t>。在此框架中，不是仅选择当前人口中具有最高效用值的</a:t>
            </a:r>
            <a:r>
              <a:rPr lang="en-US" altLang="zh-CN" sz="1500" dirty="0">
                <a:solidFill>
                  <a:schemeClr val="bg1"/>
                </a:solidFill>
                <a:latin typeface="微软雅黑" pitchFamily="34" charset="-122"/>
                <a:ea typeface="微软雅黑" pitchFamily="34" charset="-122"/>
              </a:rPr>
              <a:t>HUI</a:t>
            </a:r>
            <a:r>
              <a:rPr lang="zh-CN" altLang="en-US" sz="1500" dirty="0">
                <a:solidFill>
                  <a:schemeClr val="bg1"/>
                </a:solidFill>
                <a:latin typeface="微软雅黑" pitchFamily="34" charset="-122"/>
                <a:ea typeface="微软雅黑" pitchFamily="34" charset="-122"/>
              </a:rPr>
              <a:t>，而是将轮盘赌选择应用于所有发现的</a:t>
            </a:r>
            <a:r>
              <a:rPr lang="en-US" altLang="zh-CN" sz="1500" dirty="0">
                <a:solidFill>
                  <a:schemeClr val="bg1"/>
                </a:solidFill>
                <a:latin typeface="微软雅黑" pitchFamily="34" charset="-122"/>
                <a:ea typeface="微软雅黑" pitchFamily="34" charset="-122"/>
              </a:rPr>
              <a:t>HUI</a:t>
            </a:r>
            <a:r>
              <a:rPr lang="zh-CN" altLang="en-US" sz="1500" dirty="0">
                <a:solidFill>
                  <a:schemeClr val="bg1"/>
                </a:solidFill>
                <a:latin typeface="微软雅黑" pitchFamily="34" charset="-122"/>
                <a:ea typeface="微软雅黑" pitchFamily="34" charset="-122"/>
              </a:rPr>
              <a:t>以确定下一个群体的初始目标。基于</a:t>
            </a:r>
            <a:r>
              <a:rPr lang="en-US" altLang="zh-CN" sz="1500" dirty="0">
                <a:solidFill>
                  <a:schemeClr val="bg1"/>
                </a:solidFill>
                <a:latin typeface="微软雅黑" pitchFamily="34" charset="-122"/>
                <a:ea typeface="微软雅黑" pitchFamily="34" charset="-122"/>
              </a:rPr>
              <a:t>Bio-HUIF</a:t>
            </a:r>
            <a:r>
              <a:rPr lang="zh-CN" altLang="en-US" sz="1500" dirty="0">
                <a:solidFill>
                  <a:schemeClr val="bg1"/>
                </a:solidFill>
                <a:latin typeface="微软雅黑" pitchFamily="34" charset="-122"/>
                <a:ea typeface="微软雅黑" pitchFamily="34" charset="-122"/>
              </a:rPr>
              <a:t>，提出了三种</a:t>
            </a:r>
            <a:r>
              <a:rPr lang="en-US" altLang="zh-CN" sz="1500" dirty="0">
                <a:solidFill>
                  <a:schemeClr val="bg1"/>
                </a:solidFill>
                <a:latin typeface="微软雅黑" pitchFamily="34" charset="-122"/>
                <a:ea typeface="微软雅黑" pitchFamily="34" charset="-122"/>
              </a:rPr>
              <a:t>HUIM</a:t>
            </a:r>
            <a:r>
              <a:rPr lang="zh-CN" altLang="en-US" sz="1500" dirty="0">
                <a:solidFill>
                  <a:schemeClr val="bg1"/>
                </a:solidFill>
                <a:latin typeface="微软雅黑" pitchFamily="34" charset="-122"/>
                <a:ea typeface="微软雅黑" pitchFamily="34" charset="-122"/>
              </a:rPr>
              <a:t>算法：</a:t>
            </a:r>
            <a:r>
              <a:rPr lang="en-US" altLang="zh-CN" sz="1500" dirty="0">
                <a:solidFill>
                  <a:schemeClr val="bg1"/>
                </a:solidFill>
                <a:latin typeface="微软雅黑" pitchFamily="34" charset="-122"/>
                <a:ea typeface="微软雅黑" pitchFamily="34" charset="-122"/>
              </a:rPr>
              <a:t>Bio-HUIF-GA</a:t>
            </a:r>
            <a:r>
              <a:rPr lang="zh-CN" altLang="en-US" sz="1500" dirty="0">
                <a:solidFill>
                  <a:schemeClr val="bg1"/>
                </a:solidFill>
                <a:latin typeface="微软雅黑" pitchFamily="34" charset="-122"/>
                <a:ea typeface="微软雅黑" pitchFamily="34" charset="-122"/>
              </a:rPr>
              <a:t>，</a:t>
            </a:r>
            <a:r>
              <a:rPr lang="en-US" altLang="zh-CN" sz="1500" dirty="0">
                <a:solidFill>
                  <a:schemeClr val="bg1"/>
                </a:solidFill>
                <a:latin typeface="微软雅黑" pitchFamily="34" charset="-122"/>
                <a:ea typeface="微软雅黑" pitchFamily="34" charset="-122"/>
              </a:rPr>
              <a:t>Bio-HUIF-PSO</a:t>
            </a:r>
            <a:r>
              <a:rPr lang="zh-CN" altLang="en-US" sz="1500" dirty="0">
                <a:solidFill>
                  <a:schemeClr val="bg1"/>
                </a:solidFill>
                <a:latin typeface="微软雅黑" pitchFamily="34" charset="-122"/>
                <a:ea typeface="微软雅黑" pitchFamily="34" charset="-122"/>
              </a:rPr>
              <a:t>和</a:t>
            </a:r>
            <a:r>
              <a:rPr lang="en-US" altLang="zh-CN" sz="1500" dirty="0">
                <a:solidFill>
                  <a:schemeClr val="bg1"/>
                </a:solidFill>
                <a:latin typeface="微软雅黑" pitchFamily="34" charset="-122"/>
                <a:ea typeface="微软雅黑" pitchFamily="34" charset="-122"/>
              </a:rPr>
              <a:t>Bio-HUIF-BA</a:t>
            </a:r>
            <a:r>
              <a:rPr lang="zh-CN" altLang="en-US" sz="1500" dirty="0">
                <a:solidFill>
                  <a:schemeClr val="bg1"/>
                </a:solidFill>
                <a:latin typeface="微软雅黑" pitchFamily="34" charset="-122"/>
                <a:ea typeface="微软雅黑" pitchFamily="34" charset="-122"/>
              </a:rPr>
              <a:t>。它们分别采用</a:t>
            </a:r>
            <a:r>
              <a:rPr lang="en-US" altLang="zh-CN" sz="1500" dirty="0">
                <a:solidFill>
                  <a:schemeClr val="bg1"/>
                </a:solidFill>
                <a:latin typeface="微软雅黑" pitchFamily="34" charset="-122"/>
                <a:ea typeface="微软雅黑" pitchFamily="34" charset="-122"/>
              </a:rPr>
              <a:t>GA</a:t>
            </a:r>
            <a:r>
              <a:rPr lang="zh-CN" altLang="en-US" sz="1500" dirty="0">
                <a:solidFill>
                  <a:schemeClr val="bg1"/>
                </a:solidFill>
                <a:latin typeface="微软雅黑" pitchFamily="34" charset="-122"/>
                <a:ea typeface="微软雅黑" pitchFamily="34" charset="-122"/>
              </a:rPr>
              <a:t>，</a:t>
            </a:r>
            <a:r>
              <a:rPr lang="en-US" altLang="zh-CN" sz="1500" dirty="0">
                <a:solidFill>
                  <a:schemeClr val="bg1"/>
                </a:solidFill>
                <a:latin typeface="微软雅黑" pitchFamily="34" charset="-122"/>
                <a:ea typeface="微软雅黑" pitchFamily="34" charset="-122"/>
              </a:rPr>
              <a:t>PSO</a:t>
            </a:r>
            <a:r>
              <a:rPr lang="zh-CN" altLang="en-US" sz="1500" dirty="0">
                <a:solidFill>
                  <a:schemeClr val="bg1"/>
                </a:solidFill>
                <a:latin typeface="微软雅黑" pitchFamily="34" charset="-122"/>
                <a:ea typeface="微软雅黑" pitchFamily="34" charset="-122"/>
              </a:rPr>
              <a:t>和蝙蝠算法（</a:t>
            </a:r>
            <a:r>
              <a:rPr lang="en-US" altLang="zh-CN" sz="1500" dirty="0">
                <a:solidFill>
                  <a:schemeClr val="bg1"/>
                </a:solidFill>
                <a:latin typeface="微软雅黑" pitchFamily="34" charset="-122"/>
                <a:ea typeface="微软雅黑" pitchFamily="34" charset="-122"/>
              </a:rPr>
              <a:t>BA</a:t>
            </a:r>
            <a:r>
              <a:rPr lang="zh-CN" altLang="en-US" sz="1500" dirty="0">
                <a:solidFill>
                  <a:schemeClr val="bg1"/>
                </a:solidFill>
                <a:latin typeface="微软雅黑" pitchFamily="34" charset="-122"/>
                <a:ea typeface="微软雅黑" pitchFamily="34" charset="-122"/>
              </a:rPr>
              <a:t>）。对于每种算法，根据其效用与所有发现的</a:t>
            </a:r>
            <a:r>
              <a:rPr lang="en-US" altLang="zh-CN" sz="1500" dirty="0">
                <a:solidFill>
                  <a:schemeClr val="bg1"/>
                </a:solidFill>
                <a:latin typeface="微软雅黑" pitchFamily="34" charset="-122"/>
                <a:ea typeface="微软雅黑" pitchFamily="34" charset="-122"/>
              </a:rPr>
              <a:t>HUI</a:t>
            </a:r>
            <a:r>
              <a:rPr lang="zh-CN" altLang="en-US" sz="1500" dirty="0">
                <a:solidFill>
                  <a:schemeClr val="bg1"/>
                </a:solidFill>
                <a:latin typeface="微软雅黑" pitchFamily="34" charset="-122"/>
                <a:ea typeface="微软雅黑" pitchFamily="34" charset="-122"/>
              </a:rPr>
              <a:t>的总效用的比率，可以选择每个发现的</a:t>
            </a:r>
            <a:r>
              <a:rPr lang="en-US" altLang="zh-CN" sz="1500" dirty="0">
                <a:solidFill>
                  <a:schemeClr val="bg1"/>
                </a:solidFill>
                <a:latin typeface="微软雅黑" pitchFamily="34" charset="-122"/>
                <a:ea typeface="微软雅黑" pitchFamily="34" charset="-122"/>
              </a:rPr>
              <a:t>HUI</a:t>
            </a:r>
            <a:r>
              <a:rPr lang="zh-CN" altLang="en-US" sz="1500" dirty="0">
                <a:solidFill>
                  <a:schemeClr val="bg1"/>
                </a:solidFill>
                <a:latin typeface="微软雅黑" pitchFamily="34" charset="-122"/>
                <a:ea typeface="微软雅黑" pitchFamily="34" charset="-122"/>
              </a:rPr>
              <a:t>作为下一个群体的初始目标。这项工作的主要贡献概括如下。</a:t>
            </a:r>
          </a:p>
          <a:p>
            <a:r>
              <a:rPr lang="zh-CN" altLang="en-US" sz="1500" dirty="0">
                <a:solidFill>
                  <a:schemeClr val="bg1"/>
                </a:solidFill>
                <a:latin typeface="微软雅黑" pitchFamily="34" charset="-122"/>
                <a:ea typeface="微软雅黑" pitchFamily="34" charset="-122"/>
              </a:rPr>
              <a:t>首先，基于生物启发算法提出了一种新的</a:t>
            </a:r>
            <a:r>
              <a:rPr lang="en-US" altLang="zh-CN" sz="1500" dirty="0">
                <a:solidFill>
                  <a:schemeClr val="bg1"/>
                </a:solidFill>
                <a:latin typeface="微软雅黑" pitchFamily="34" charset="-122"/>
                <a:ea typeface="微软雅黑" pitchFamily="34" charset="-122"/>
              </a:rPr>
              <a:t>HUIM</a:t>
            </a:r>
            <a:r>
              <a:rPr lang="zh-CN" altLang="en-US" sz="1500" dirty="0">
                <a:solidFill>
                  <a:schemeClr val="bg1"/>
                </a:solidFill>
                <a:latin typeface="微软雅黑" pitchFamily="34" charset="-122"/>
                <a:ea typeface="微软雅黑" pitchFamily="34" charset="-122"/>
              </a:rPr>
              <a:t>框架。概率地选择发现的</a:t>
            </a:r>
            <a:r>
              <a:rPr lang="en-US" altLang="zh-CN" sz="1500" dirty="0">
                <a:solidFill>
                  <a:schemeClr val="bg1"/>
                </a:solidFill>
                <a:latin typeface="微软雅黑" pitchFamily="34" charset="-122"/>
                <a:ea typeface="微软雅黑" pitchFamily="34" charset="-122"/>
              </a:rPr>
              <a:t>HUI</a:t>
            </a:r>
            <a:r>
              <a:rPr lang="zh-CN" altLang="en-US" sz="1500" dirty="0">
                <a:solidFill>
                  <a:schemeClr val="bg1"/>
                </a:solidFill>
                <a:latin typeface="微软雅黑" pitchFamily="34" charset="-122"/>
                <a:ea typeface="微软雅黑" pitchFamily="34" charset="-122"/>
              </a:rPr>
              <a:t>而不是保持从群体到群体的最佳值的策略在有限次数的迭代内改善了解的多样性。</a:t>
            </a:r>
          </a:p>
          <a:p>
            <a:r>
              <a:rPr lang="zh-CN" altLang="en-US" sz="1500" dirty="0">
                <a:solidFill>
                  <a:schemeClr val="bg1"/>
                </a:solidFill>
                <a:latin typeface="微软雅黑" pitchFamily="34" charset="-122"/>
                <a:ea typeface="微软雅黑" pitchFamily="34" charset="-122"/>
              </a:rPr>
              <a:t>其次，在提出的框架下，分别基于</a:t>
            </a:r>
            <a:r>
              <a:rPr lang="en-US" altLang="zh-CN" sz="1500" dirty="0">
                <a:solidFill>
                  <a:schemeClr val="bg1"/>
                </a:solidFill>
                <a:latin typeface="微软雅黑" pitchFamily="34" charset="-122"/>
                <a:ea typeface="微软雅黑" pitchFamily="34" charset="-122"/>
              </a:rPr>
              <a:t>GA</a:t>
            </a:r>
            <a:r>
              <a:rPr lang="zh-CN" altLang="en-US" sz="1500" dirty="0">
                <a:solidFill>
                  <a:schemeClr val="bg1"/>
                </a:solidFill>
                <a:latin typeface="微软雅黑" pitchFamily="34" charset="-122"/>
                <a:ea typeface="微软雅黑" pitchFamily="34" charset="-122"/>
              </a:rPr>
              <a:t>，</a:t>
            </a:r>
            <a:r>
              <a:rPr lang="en-US" altLang="zh-CN" sz="1500" dirty="0">
                <a:solidFill>
                  <a:schemeClr val="bg1"/>
                </a:solidFill>
                <a:latin typeface="微软雅黑" pitchFamily="34" charset="-122"/>
                <a:ea typeface="微软雅黑" pitchFamily="34" charset="-122"/>
              </a:rPr>
              <a:t>PSO</a:t>
            </a:r>
            <a:r>
              <a:rPr lang="zh-CN" altLang="en-US" sz="1500" dirty="0">
                <a:solidFill>
                  <a:schemeClr val="bg1"/>
                </a:solidFill>
                <a:latin typeface="微软雅黑" pitchFamily="34" charset="-122"/>
                <a:ea typeface="微软雅黑" pitchFamily="34" charset="-122"/>
              </a:rPr>
              <a:t>和</a:t>
            </a:r>
            <a:r>
              <a:rPr lang="en-US" altLang="zh-CN" sz="1500" dirty="0">
                <a:solidFill>
                  <a:schemeClr val="bg1"/>
                </a:solidFill>
                <a:latin typeface="微软雅黑" pitchFamily="34" charset="-122"/>
                <a:ea typeface="微软雅黑" pitchFamily="34" charset="-122"/>
              </a:rPr>
              <a:t>BA</a:t>
            </a:r>
            <a:r>
              <a:rPr lang="zh-CN" altLang="en-US" sz="1500" dirty="0">
                <a:solidFill>
                  <a:schemeClr val="bg1"/>
                </a:solidFill>
                <a:latin typeface="微软雅黑" pitchFamily="34" charset="-122"/>
                <a:ea typeface="微软雅黑" pitchFamily="34" charset="-122"/>
              </a:rPr>
              <a:t>提出了三种新算法。除了三种生物启发算法的标准概念之外，实现过程还使用位图数据库表示策略，有前途的编码矢量检查和比特差集来加速</a:t>
            </a:r>
            <a:r>
              <a:rPr lang="en-US" altLang="zh-CN" sz="1500" dirty="0">
                <a:solidFill>
                  <a:schemeClr val="bg1"/>
                </a:solidFill>
                <a:latin typeface="微软雅黑" pitchFamily="34" charset="-122"/>
                <a:ea typeface="微软雅黑" pitchFamily="34" charset="-122"/>
              </a:rPr>
              <a:t>HUI</a:t>
            </a:r>
            <a:r>
              <a:rPr lang="zh-CN" altLang="en-US" sz="1500" dirty="0">
                <a:solidFill>
                  <a:schemeClr val="bg1"/>
                </a:solidFill>
                <a:latin typeface="微软雅黑" pitchFamily="34" charset="-122"/>
                <a:ea typeface="微软雅黑" pitchFamily="34" charset="-122"/>
              </a:rPr>
              <a:t>发现过程。</a:t>
            </a:r>
          </a:p>
          <a:p>
            <a:pPr algn="ctr"/>
            <a:endParaRPr lang="zh-CN" altLang="en-US" sz="1500" dirty="0">
              <a:solidFill>
                <a:schemeClr val="bg1"/>
              </a:solidFill>
              <a:latin typeface="微软雅黑" pitchFamily="34" charset="-122"/>
              <a:ea typeface="微软雅黑" pitchFamily="34" charset="-122"/>
            </a:endParaRPr>
          </a:p>
        </p:txBody>
      </p:sp>
      <p:grpSp>
        <p:nvGrpSpPr>
          <p:cNvPr id="76" name="组合 75">
            <a:extLst>
              <a:ext uri="{FF2B5EF4-FFF2-40B4-BE49-F238E27FC236}">
                <a16:creationId xmlns:a16="http://schemas.microsoft.com/office/drawing/2014/main" id="{9E45E52D-79EE-4CD7-BEF6-925EA5CB8EB7}"/>
              </a:ext>
            </a:extLst>
          </p:cNvPr>
          <p:cNvGrpSpPr>
            <a:grpSpLocks/>
          </p:cNvGrpSpPr>
          <p:nvPr/>
        </p:nvGrpSpPr>
        <p:grpSpPr bwMode="auto">
          <a:xfrm>
            <a:off x="720000" y="144000"/>
            <a:ext cx="792000" cy="792000"/>
            <a:chOff x="936563" y="1869446"/>
            <a:chExt cx="3263347" cy="3025534"/>
          </a:xfrm>
        </p:grpSpPr>
        <p:sp>
          <p:nvSpPr>
            <p:cNvPr id="77" name="Rectangle 104">
              <a:extLst>
                <a:ext uri="{FF2B5EF4-FFF2-40B4-BE49-F238E27FC236}">
                  <a16:creationId xmlns:a16="http://schemas.microsoft.com/office/drawing/2014/main" id="{F52E3C95-DC96-4EA9-A17A-F558CF1B0095}"/>
                </a:ext>
              </a:extLst>
            </p:cNvPr>
            <p:cNvSpPr>
              <a:spLocks noChangeArrowheads="1"/>
            </p:cNvSpPr>
            <p:nvPr/>
          </p:nvSpPr>
          <p:spPr bwMode="auto">
            <a:xfrm>
              <a:off x="936563" y="2536493"/>
              <a:ext cx="451491" cy="1685485"/>
            </a:xfrm>
            <a:prstGeom prst="rect">
              <a:avLst/>
            </a:prstGeom>
            <a:solidFill>
              <a:schemeClr val="bg1">
                <a:alpha val="7803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78" name="Freeform 105">
              <a:extLst>
                <a:ext uri="{FF2B5EF4-FFF2-40B4-BE49-F238E27FC236}">
                  <a16:creationId xmlns:a16="http://schemas.microsoft.com/office/drawing/2014/main" id="{FA2BAFD5-FB49-4CBA-A7CB-8C68D7CD89A7}"/>
                </a:ext>
              </a:extLst>
            </p:cNvPr>
            <p:cNvSpPr>
              <a:spLocks/>
            </p:cNvSpPr>
            <p:nvPr/>
          </p:nvSpPr>
          <p:spPr bwMode="auto">
            <a:xfrm>
              <a:off x="2056338" y="1869446"/>
              <a:ext cx="449502" cy="667047"/>
            </a:xfrm>
            <a:custGeom>
              <a:avLst/>
              <a:gdLst>
                <a:gd name="T0" fmla="*/ 2147483647 w 226"/>
                <a:gd name="T1" fmla="*/ 2147483647 h 224"/>
                <a:gd name="T2" fmla="*/ 0 w 226"/>
                <a:gd name="T3" fmla="*/ 0 h 224"/>
                <a:gd name="T4" fmla="*/ 0 w 226"/>
                <a:gd name="T5" fmla="*/ 2147483647 h 224"/>
                <a:gd name="T6" fmla="*/ 2147483647 w 226"/>
                <a:gd name="T7" fmla="*/ 2147483647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 h="224">
                  <a:moveTo>
                    <a:pt x="226" y="224"/>
                  </a:moveTo>
                  <a:lnTo>
                    <a:pt x="0" y="0"/>
                  </a:lnTo>
                  <a:lnTo>
                    <a:pt x="0" y="224"/>
                  </a:lnTo>
                  <a:lnTo>
                    <a:pt x="226" y="224"/>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106">
              <a:extLst>
                <a:ext uri="{FF2B5EF4-FFF2-40B4-BE49-F238E27FC236}">
                  <a16:creationId xmlns:a16="http://schemas.microsoft.com/office/drawing/2014/main" id="{0F01E0CC-79C0-4A5F-887E-5A00CBDD84AC}"/>
                </a:ext>
              </a:extLst>
            </p:cNvPr>
            <p:cNvSpPr>
              <a:spLocks/>
            </p:cNvSpPr>
            <p:nvPr/>
          </p:nvSpPr>
          <p:spPr bwMode="auto">
            <a:xfrm>
              <a:off x="936563" y="4221977"/>
              <a:ext cx="451491" cy="673003"/>
            </a:xfrm>
            <a:custGeom>
              <a:avLst/>
              <a:gdLst>
                <a:gd name="T0" fmla="*/ 2147483647 w 227"/>
                <a:gd name="T1" fmla="*/ 0 h 226"/>
                <a:gd name="T2" fmla="*/ 0 w 227"/>
                <a:gd name="T3" fmla="*/ 0 h 226"/>
                <a:gd name="T4" fmla="*/ 2147483647 w 227"/>
                <a:gd name="T5" fmla="*/ 2147483647 h 226"/>
                <a:gd name="T6" fmla="*/ 2147483647 w 227"/>
                <a:gd name="T7" fmla="*/ 0 h 2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7" h="226">
                  <a:moveTo>
                    <a:pt x="227" y="0"/>
                  </a:moveTo>
                  <a:lnTo>
                    <a:pt x="0" y="0"/>
                  </a:lnTo>
                  <a:lnTo>
                    <a:pt x="227" y="226"/>
                  </a:lnTo>
                  <a:lnTo>
                    <a:pt x="227" y="0"/>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107">
              <a:extLst>
                <a:ext uri="{FF2B5EF4-FFF2-40B4-BE49-F238E27FC236}">
                  <a16:creationId xmlns:a16="http://schemas.microsoft.com/office/drawing/2014/main" id="{01A2D0E8-2D81-48F4-B629-626F867564C3}"/>
                </a:ext>
              </a:extLst>
            </p:cNvPr>
            <p:cNvSpPr>
              <a:spLocks/>
            </p:cNvSpPr>
            <p:nvPr/>
          </p:nvSpPr>
          <p:spPr bwMode="auto">
            <a:xfrm>
              <a:off x="2056338" y="4221977"/>
              <a:ext cx="449502" cy="673003"/>
            </a:xfrm>
            <a:custGeom>
              <a:avLst/>
              <a:gdLst>
                <a:gd name="T0" fmla="*/ 0 w 226"/>
                <a:gd name="T1" fmla="*/ 2147483647 h 226"/>
                <a:gd name="T2" fmla="*/ 2147483647 w 226"/>
                <a:gd name="T3" fmla="*/ 0 h 226"/>
                <a:gd name="T4" fmla="*/ 0 w 226"/>
                <a:gd name="T5" fmla="*/ 0 h 226"/>
                <a:gd name="T6" fmla="*/ 0 w 226"/>
                <a:gd name="T7" fmla="*/ 2147483647 h 2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 h="226">
                  <a:moveTo>
                    <a:pt x="0" y="226"/>
                  </a:moveTo>
                  <a:lnTo>
                    <a:pt x="226" y="0"/>
                  </a:lnTo>
                  <a:lnTo>
                    <a:pt x="0" y="0"/>
                  </a:lnTo>
                  <a:lnTo>
                    <a:pt x="0" y="226"/>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Freeform 108">
              <a:extLst>
                <a:ext uri="{FF2B5EF4-FFF2-40B4-BE49-F238E27FC236}">
                  <a16:creationId xmlns:a16="http://schemas.microsoft.com/office/drawing/2014/main" id="{E296936D-1730-4753-B768-EAD3BF1936D8}"/>
                </a:ext>
              </a:extLst>
            </p:cNvPr>
            <p:cNvSpPr>
              <a:spLocks/>
            </p:cNvSpPr>
            <p:nvPr/>
          </p:nvSpPr>
          <p:spPr bwMode="auto">
            <a:xfrm>
              <a:off x="936563" y="1869446"/>
              <a:ext cx="451491" cy="667047"/>
            </a:xfrm>
            <a:custGeom>
              <a:avLst/>
              <a:gdLst>
                <a:gd name="T0" fmla="*/ 2147483647 w 227"/>
                <a:gd name="T1" fmla="*/ 0 h 224"/>
                <a:gd name="T2" fmla="*/ 0 w 227"/>
                <a:gd name="T3" fmla="*/ 2147483647 h 224"/>
                <a:gd name="T4" fmla="*/ 2147483647 w 227"/>
                <a:gd name="T5" fmla="*/ 2147483647 h 224"/>
                <a:gd name="T6" fmla="*/ 2147483647 w 227"/>
                <a:gd name="T7" fmla="*/ 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7" h="224">
                  <a:moveTo>
                    <a:pt x="227" y="0"/>
                  </a:moveTo>
                  <a:lnTo>
                    <a:pt x="0" y="224"/>
                  </a:lnTo>
                  <a:lnTo>
                    <a:pt x="227" y="224"/>
                  </a:lnTo>
                  <a:lnTo>
                    <a:pt x="227" y="0"/>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Rectangle 109">
              <a:extLst>
                <a:ext uri="{FF2B5EF4-FFF2-40B4-BE49-F238E27FC236}">
                  <a16:creationId xmlns:a16="http://schemas.microsoft.com/office/drawing/2014/main" id="{6F648FEA-AC99-4DC5-8026-2D795C779216}"/>
                </a:ext>
              </a:extLst>
            </p:cNvPr>
            <p:cNvSpPr>
              <a:spLocks noChangeArrowheads="1"/>
            </p:cNvSpPr>
            <p:nvPr/>
          </p:nvSpPr>
          <p:spPr bwMode="auto">
            <a:xfrm>
              <a:off x="2056338" y="2536493"/>
              <a:ext cx="449502" cy="1685485"/>
            </a:xfrm>
            <a:prstGeom prst="rect">
              <a:avLst/>
            </a:prstGeom>
            <a:solidFill>
              <a:schemeClr val="bg1">
                <a:alpha val="7803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3" name="Rectangle 110">
              <a:extLst>
                <a:ext uri="{FF2B5EF4-FFF2-40B4-BE49-F238E27FC236}">
                  <a16:creationId xmlns:a16="http://schemas.microsoft.com/office/drawing/2014/main" id="{E7CDC504-63A4-4AD8-93DE-4F802DA78DBD}"/>
                </a:ext>
              </a:extLst>
            </p:cNvPr>
            <p:cNvSpPr>
              <a:spLocks noChangeArrowheads="1"/>
            </p:cNvSpPr>
            <p:nvPr/>
          </p:nvSpPr>
          <p:spPr bwMode="auto">
            <a:xfrm>
              <a:off x="1388053" y="1869446"/>
              <a:ext cx="668286" cy="66704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4" name="Rectangle 111">
              <a:extLst>
                <a:ext uri="{FF2B5EF4-FFF2-40B4-BE49-F238E27FC236}">
                  <a16:creationId xmlns:a16="http://schemas.microsoft.com/office/drawing/2014/main" id="{3DE5D2F3-DF40-4C49-8F26-0100D875324A}"/>
                </a:ext>
              </a:extLst>
            </p:cNvPr>
            <p:cNvSpPr>
              <a:spLocks noChangeArrowheads="1"/>
            </p:cNvSpPr>
            <p:nvPr/>
          </p:nvSpPr>
          <p:spPr bwMode="auto">
            <a:xfrm>
              <a:off x="1388053" y="4221977"/>
              <a:ext cx="668286" cy="673003"/>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grpSp>
          <p:nvGrpSpPr>
            <p:cNvPr id="85" name="组合 122">
              <a:extLst>
                <a:ext uri="{FF2B5EF4-FFF2-40B4-BE49-F238E27FC236}">
                  <a16:creationId xmlns:a16="http://schemas.microsoft.com/office/drawing/2014/main" id="{9B05B6DA-003D-4B09-8613-783DDCAB383D}"/>
                </a:ext>
              </a:extLst>
            </p:cNvPr>
            <p:cNvGrpSpPr>
              <a:grpSpLocks/>
            </p:cNvGrpSpPr>
            <p:nvPr/>
          </p:nvGrpSpPr>
          <p:grpSpPr bwMode="auto">
            <a:xfrm>
              <a:off x="2705737" y="1869446"/>
              <a:ext cx="1494173" cy="3025534"/>
              <a:chOff x="5468937" y="2627313"/>
              <a:chExt cx="1254127" cy="1609726"/>
            </a:xfrm>
          </p:grpSpPr>
          <p:sp>
            <p:nvSpPr>
              <p:cNvPr id="86" name="Rectangle 5">
                <a:extLst>
                  <a:ext uri="{FF2B5EF4-FFF2-40B4-BE49-F238E27FC236}">
                    <a16:creationId xmlns:a16="http://schemas.microsoft.com/office/drawing/2014/main" id="{F8A8A3EA-3C37-4120-8C20-0C0FBC3B4522}"/>
                  </a:ext>
                </a:extLst>
              </p:cNvPr>
              <p:cNvSpPr>
                <a:spLocks noChangeArrowheads="1"/>
              </p:cNvSpPr>
              <p:nvPr/>
            </p:nvSpPr>
            <p:spPr bwMode="auto">
              <a:xfrm>
                <a:off x="5468938" y="3675063"/>
                <a:ext cx="360363" cy="207963"/>
              </a:xfrm>
              <a:prstGeom prst="rect">
                <a:avLst/>
              </a:prstGeom>
              <a:solidFill>
                <a:schemeClr val="bg1">
                  <a:alpha val="7803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7" name="Freeform 6">
                <a:extLst>
                  <a:ext uri="{FF2B5EF4-FFF2-40B4-BE49-F238E27FC236}">
                    <a16:creationId xmlns:a16="http://schemas.microsoft.com/office/drawing/2014/main" id="{B55B307D-A3C3-4F4F-A6BB-2A00EE03C669}"/>
                  </a:ext>
                </a:extLst>
              </p:cNvPr>
              <p:cNvSpPr>
                <a:spLocks/>
              </p:cNvSpPr>
              <p:nvPr/>
            </p:nvSpPr>
            <p:spPr bwMode="auto">
              <a:xfrm>
                <a:off x="6370638" y="2982913"/>
                <a:ext cx="352425" cy="333375"/>
              </a:xfrm>
              <a:custGeom>
                <a:avLst/>
                <a:gdLst>
                  <a:gd name="T0" fmla="*/ 0 w 222"/>
                  <a:gd name="T1" fmla="*/ 0 h 210"/>
                  <a:gd name="T2" fmla="*/ 0 w 222"/>
                  <a:gd name="T3" fmla="*/ 2147483647 h 210"/>
                  <a:gd name="T4" fmla="*/ 2147483647 w 222"/>
                  <a:gd name="T5" fmla="*/ 2147483647 h 210"/>
                  <a:gd name="T6" fmla="*/ 2147483647 w 222"/>
                  <a:gd name="T7" fmla="*/ 2147483647 h 210"/>
                  <a:gd name="T8" fmla="*/ 2147483647 w 222"/>
                  <a:gd name="T9" fmla="*/ 2147483647 h 210"/>
                  <a:gd name="T10" fmla="*/ 2147483647 w 222"/>
                  <a:gd name="T11" fmla="*/ 0 h 210"/>
                  <a:gd name="T12" fmla="*/ 0 w 222"/>
                  <a:gd name="T13" fmla="*/ 0 h 2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2" h="210">
                    <a:moveTo>
                      <a:pt x="0" y="0"/>
                    </a:moveTo>
                    <a:lnTo>
                      <a:pt x="0" y="210"/>
                    </a:lnTo>
                    <a:lnTo>
                      <a:pt x="222" y="210"/>
                    </a:lnTo>
                    <a:lnTo>
                      <a:pt x="222" y="2"/>
                    </a:lnTo>
                    <a:lnTo>
                      <a:pt x="222" y="0"/>
                    </a:lnTo>
                    <a:lnTo>
                      <a:pt x="0" y="0"/>
                    </a:lnTo>
                    <a:close/>
                  </a:path>
                </a:pathLst>
              </a:custGeom>
              <a:solidFill>
                <a:schemeClr val="bg1">
                  <a:alpha val="78038"/>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Freeform 7">
                <a:extLst>
                  <a:ext uri="{FF2B5EF4-FFF2-40B4-BE49-F238E27FC236}">
                    <a16:creationId xmlns:a16="http://schemas.microsoft.com/office/drawing/2014/main" id="{483C5440-B9B5-47AB-BCD8-90FFB9B058DB}"/>
                  </a:ext>
                </a:extLst>
              </p:cNvPr>
              <p:cNvSpPr>
                <a:spLocks/>
              </p:cNvSpPr>
              <p:nvPr/>
            </p:nvSpPr>
            <p:spPr bwMode="auto">
              <a:xfrm>
                <a:off x="5829301" y="3883026"/>
                <a:ext cx="893763" cy="354013"/>
              </a:xfrm>
              <a:custGeom>
                <a:avLst/>
                <a:gdLst>
                  <a:gd name="T0" fmla="*/ 2147483647 w 563"/>
                  <a:gd name="T1" fmla="*/ 2147483647 h 223"/>
                  <a:gd name="T2" fmla="*/ 2147483647 w 563"/>
                  <a:gd name="T3" fmla="*/ 0 h 223"/>
                  <a:gd name="T4" fmla="*/ 0 w 563"/>
                  <a:gd name="T5" fmla="*/ 0 h 223"/>
                  <a:gd name="T6" fmla="*/ 0 w 563"/>
                  <a:gd name="T7" fmla="*/ 2147483647 h 223"/>
                  <a:gd name="T8" fmla="*/ 2147483647 w 563"/>
                  <a:gd name="T9" fmla="*/ 2147483647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3" h="223">
                    <a:moveTo>
                      <a:pt x="341" y="223"/>
                    </a:moveTo>
                    <a:lnTo>
                      <a:pt x="563" y="0"/>
                    </a:lnTo>
                    <a:lnTo>
                      <a:pt x="0" y="0"/>
                    </a:lnTo>
                    <a:lnTo>
                      <a:pt x="0" y="223"/>
                    </a:lnTo>
                    <a:lnTo>
                      <a:pt x="341" y="223"/>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Rectangle 8">
                <a:extLst>
                  <a:ext uri="{FF2B5EF4-FFF2-40B4-BE49-F238E27FC236}">
                    <a16:creationId xmlns:a16="http://schemas.microsoft.com/office/drawing/2014/main" id="{1BF52E3D-424B-4FE0-998E-098590EC55E6}"/>
                  </a:ext>
                </a:extLst>
              </p:cNvPr>
              <p:cNvSpPr>
                <a:spLocks noChangeArrowheads="1"/>
              </p:cNvSpPr>
              <p:nvPr/>
            </p:nvSpPr>
            <p:spPr bwMode="auto">
              <a:xfrm>
                <a:off x="5829300" y="3316288"/>
                <a:ext cx="541338" cy="35877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90" name="Rectangle 9">
                <a:extLst>
                  <a:ext uri="{FF2B5EF4-FFF2-40B4-BE49-F238E27FC236}">
                    <a16:creationId xmlns:a16="http://schemas.microsoft.com/office/drawing/2014/main" id="{29AF4A2C-9DD2-405A-8363-7A64CB2EB493}"/>
                  </a:ext>
                </a:extLst>
              </p:cNvPr>
              <p:cNvSpPr>
                <a:spLocks noChangeArrowheads="1"/>
              </p:cNvSpPr>
              <p:nvPr/>
            </p:nvSpPr>
            <p:spPr bwMode="auto">
              <a:xfrm>
                <a:off x="5826126" y="2627313"/>
                <a:ext cx="544513" cy="35560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91" name="Rectangle 10">
                <a:extLst>
                  <a:ext uri="{FF2B5EF4-FFF2-40B4-BE49-F238E27FC236}">
                    <a16:creationId xmlns:a16="http://schemas.microsoft.com/office/drawing/2014/main" id="{7404CC6A-5757-4676-8C25-D1BAC7E798AE}"/>
                  </a:ext>
                </a:extLst>
              </p:cNvPr>
              <p:cNvSpPr>
                <a:spLocks noChangeArrowheads="1"/>
              </p:cNvSpPr>
              <p:nvPr/>
            </p:nvSpPr>
            <p:spPr bwMode="auto">
              <a:xfrm>
                <a:off x="5468938" y="3883026"/>
                <a:ext cx="360363" cy="354013"/>
              </a:xfrm>
              <a:prstGeom prst="rect">
                <a:avLst/>
              </a:prstGeom>
              <a:solidFill>
                <a:schemeClr val="bg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92" name="Freeform 11">
                <a:extLst>
                  <a:ext uri="{FF2B5EF4-FFF2-40B4-BE49-F238E27FC236}">
                    <a16:creationId xmlns:a16="http://schemas.microsoft.com/office/drawing/2014/main" id="{9163DAF9-8BB4-43D2-95E8-BAFDED6B55F5}"/>
                  </a:ext>
                </a:extLst>
              </p:cNvPr>
              <p:cNvSpPr>
                <a:spLocks/>
              </p:cNvSpPr>
              <p:nvPr/>
            </p:nvSpPr>
            <p:spPr bwMode="auto">
              <a:xfrm>
                <a:off x="5468937" y="3316288"/>
                <a:ext cx="360364" cy="358775"/>
              </a:xfrm>
              <a:custGeom>
                <a:avLst/>
                <a:gdLst>
                  <a:gd name="T0" fmla="*/ 0 w 227"/>
                  <a:gd name="T1" fmla="*/ 2147483647 h 226"/>
                  <a:gd name="T2" fmla="*/ 2147483647 w 227"/>
                  <a:gd name="T3" fmla="*/ 2147483647 h 226"/>
                  <a:gd name="T4" fmla="*/ 2147483647 w 227"/>
                  <a:gd name="T5" fmla="*/ 0 h 226"/>
                  <a:gd name="T6" fmla="*/ 0 w 227"/>
                  <a:gd name="T7" fmla="*/ 2147483647 h 2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7" h="226">
                    <a:moveTo>
                      <a:pt x="0" y="226"/>
                    </a:moveTo>
                    <a:lnTo>
                      <a:pt x="227" y="226"/>
                    </a:lnTo>
                    <a:lnTo>
                      <a:pt x="227" y="0"/>
                    </a:lnTo>
                    <a:lnTo>
                      <a:pt x="0" y="226"/>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Freeform 12">
                <a:extLst>
                  <a:ext uri="{FF2B5EF4-FFF2-40B4-BE49-F238E27FC236}">
                    <a16:creationId xmlns:a16="http://schemas.microsoft.com/office/drawing/2014/main" id="{884926DA-D52C-493A-88A3-17226E710559}"/>
                  </a:ext>
                </a:extLst>
              </p:cNvPr>
              <p:cNvSpPr>
                <a:spLocks/>
              </p:cNvSpPr>
              <p:nvPr/>
            </p:nvSpPr>
            <p:spPr bwMode="auto">
              <a:xfrm>
                <a:off x="6370638" y="3316288"/>
                <a:ext cx="352425" cy="358775"/>
              </a:xfrm>
              <a:custGeom>
                <a:avLst/>
                <a:gdLst>
                  <a:gd name="T0" fmla="*/ 0 w 222"/>
                  <a:gd name="T1" fmla="*/ 2147483647 h 226"/>
                  <a:gd name="T2" fmla="*/ 2147483647 w 222"/>
                  <a:gd name="T3" fmla="*/ 0 h 226"/>
                  <a:gd name="T4" fmla="*/ 0 w 222"/>
                  <a:gd name="T5" fmla="*/ 0 h 226"/>
                  <a:gd name="T6" fmla="*/ 0 w 222"/>
                  <a:gd name="T7" fmla="*/ 2147483647 h 2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2" h="226">
                    <a:moveTo>
                      <a:pt x="0" y="226"/>
                    </a:moveTo>
                    <a:lnTo>
                      <a:pt x="222" y="0"/>
                    </a:lnTo>
                    <a:lnTo>
                      <a:pt x="0" y="0"/>
                    </a:lnTo>
                    <a:lnTo>
                      <a:pt x="0" y="226"/>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Freeform 13">
                <a:extLst>
                  <a:ext uri="{FF2B5EF4-FFF2-40B4-BE49-F238E27FC236}">
                    <a16:creationId xmlns:a16="http://schemas.microsoft.com/office/drawing/2014/main" id="{794D80D1-9552-4D76-8428-CD0F7E4750C6}"/>
                  </a:ext>
                </a:extLst>
              </p:cNvPr>
              <p:cNvSpPr>
                <a:spLocks/>
              </p:cNvSpPr>
              <p:nvPr/>
            </p:nvSpPr>
            <p:spPr bwMode="auto">
              <a:xfrm>
                <a:off x="5468938" y="2627313"/>
                <a:ext cx="357188" cy="355600"/>
              </a:xfrm>
              <a:custGeom>
                <a:avLst/>
                <a:gdLst>
                  <a:gd name="T0" fmla="*/ 0 w 225"/>
                  <a:gd name="T1" fmla="*/ 2147483647 h 224"/>
                  <a:gd name="T2" fmla="*/ 2147483647 w 225"/>
                  <a:gd name="T3" fmla="*/ 2147483647 h 224"/>
                  <a:gd name="T4" fmla="*/ 2147483647 w 225"/>
                  <a:gd name="T5" fmla="*/ 0 h 224"/>
                  <a:gd name="T6" fmla="*/ 0 w 225"/>
                  <a:gd name="T7" fmla="*/ 2147483647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5" h="224">
                    <a:moveTo>
                      <a:pt x="0" y="224"/>
                    </a:moveTo>
                    <a:lnTo>
                      <a:pt x="225" y="224"/>
                    </a:lnTo>
                    <a:lnTo>
                      <a:pt x="225" y="0"/>
                    </a:lnTo>
                    <a:lnTo>
                      <a:pt x="0" y="224"/>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 name="Freeform 14">
                <a:extLst>
                  <a:ext uri="{FF2B5EF4-FFF2-40B4-BE49-F238E27FC236}">
                    <a16:creationId xmlns:a16="http://schemas.microsoft.com/office/drawing/2014/main" id="{8611E2A0-E82D-4AC0-A1A9-EBE7F0D13EAC}"/>
                  </a:ext>
                </a:extLst>
              </p:cNvPr>
              <p:cNvSpPr>
                <a:spLocks/>
              </p:cNvSpPr>
              <p:nvPr/>
            </p:nvSpPr>
            <p:spPr bwMode="auto">
              <a:xfrm>
                <a:off x="6370638" y="2627313"/>
                <a:ext cx="352425" cy="355600"/>
              </a:xfrm>
              <a:custGeom>
                <a:avLst/>
                <a:gdLst>
                  <a:gd name="T0" fmla="*/ 0 w 222"/>
                  <a:gd name="T1" fmla="*/ 0 h 224"/>
                  <a:gd name="T2" fmla="*/ 0 w 222"/>
                  <a:gd name="T3" fmla="*/ 2147483647 h 224"/>
                  <a:gd name="T4" fmla="*/ 2147483647 w 222"/>
                  <a:gd name="T5" fmla="*/ 2147483647 h 224"/>
                  <a:gd name="T6" fmla="*/ 0 w 222"/>
                  <a:gd name="T7" fmla="*/ 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2" h="224">
                    <a:moveTo>
                      <a:pt x="0" y="0"/>
                    </a:moveTo>
                    <a:lnTo>
                      <a:pt x="0" y="224"/>
                    </a:lnTo>
                    <a:lnTo>
                      <a:pt x="222" y="224"/>
                    </a:lnTo>
                    <a:lnTo>
                      <a:pt x="0" y="0"/>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 name="Freeform 15">
                <a:extLst>
                  <a:ext uri="{FF2B5EF4-FFF2-40B4-BE49-F238E27FC236}">
                    <a16:creationId xmlns:a16="http://schemas.microsoft.com/office/drawing/2014/main" id="{76D61799-A6F7-4938-BA81-CFE5954953A0}"/>
                  </a:ext>
                </a:extLst>
              </p:cNvPr>
              <p:cNvSpPr>
                <a:spLocks/>
              </p:cNvSpPr>
              <p:nvPr/>
            </p:nvSpPr>
            <p:spPr bwMode="auto">
              <a:xfrm>
                <a:off x="5468938" y="2982913"/>
                <a:ext cx="360363" cy="211138"/>
              </a:xfrm>
              <a:custGeom>
                <a:avLst/>
                <a:gdLst>
                  <a:gd name="T0" fmla="*/ 0 w 227"/>
                  <a:gd name="T1" fmla="*/ 0 h 133"/>
                  <a:gd name="T2" fmla="*/ 0 w 227"/>
                  <a:gd name="T3" fmla="*/ 2147483647 h 133"/>
                  <a:gd name="T4" fmla="*/ 2147483647 w 227"/>
                  <a:gd name="T5" fmla="*/ 2147483647 h 133"/>
                  <a:gd name="T6" fmla="*/ 2147483647 w 227"/>
                  <a:gd name="T7" fmla="*/ 2147483647 h 133"/>
                  <a:gd name="T8" fmla="*/ 2147483647 w 227"/>
                  <a:gd name="T9" fmla="*/ 2147483647 h 133"/>
                  <a:gd name="T10" fmla="*/ 2147483647 w 227"/>
                  <a:gd name="T11" fmla="*/ 2147483647 h 133"/>
                  <a:gd name="T12" fmla="*/ 2147483647 w 227"/>
                  <a:gd name="T13" fmla="*/ 2147483647 h 133"/>
                  <a:gd name="T14" fmla="*/ 2147483647 w 227"/>
                  <a:gd name="T15" fmla="*/ 2147483647 h 133"/>
                  <a:gd name="T16" fmla="*/ 2147483647 w 227"/>
                  <a:gd name="T17" fmla="*/ 2147483647 h 133"/>
                  <a:gd name="T18" fmla="*/ 2147483647 w 227"/>
                  <a:gd name="T19" fmla="*/ 2147483647 h 133"/>
                  <a:gd name="T20" fmla="*/ 2147483647 w 227"/>
                  <a:gd name="T21" fmla="*/ 0 h 133"/>
                  <a:gd name="T22" fmla="*/ 0 w 227"/>
                  <a:gd name="T23" fmla="*/ 0 h 1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7" h="133">
                    <a:moveTo>
                      <a:pt x="0" y="0"/>
                    </a:moveTo>
                    <a:lnTo>
                      <a:pt x="0" y="133"/>
                    </a:lnTo>
                    <a:lnTo>
                      <a:pt x="29" y="102"/>
                    </a:lnTo>
                    <a:lnTo>
                      <a:pt x="58" y="133"/>
                    </a:lnTo>
                    <a:lnTo>
                      <a:pt x="86" y="102"/>
                    </a:lnTo>
                    <a:lnTo>
                      <a:pt x="112" y="133"/>
                    </a:lnTo>
                    <a:lnTo>
                      <a:pt x="141" y="102"/>
                    </a:lnTo>
                    <a:lnTo>
                      <a:pt x="170" y="133"/>
                    </a:lnTo>
                    <a:lnTo>
                      <a:pt x="198" y="102"/>
                    </a:lnTo>
                    <a:lnTo>
                      <a:pt x="227" y="133"/>
                    </a:lnTo>
                    <a:lnTo>
                      <a:pt x="227" y="0"/>
                    </a:lnTo>
                    <a:lnTo>
                      <a:pt x="0" y="0"/>
                    </a:lnTo>
                    <a:close/>
                  </a:path>
                </a:pathLst>
              </a:custGeom>
              <a:solidFill>
                <a:schemeClr val="bg1">
                  <a:alpha val="78038"/>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187510477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22" presetClass="entr" presetSubtype="4"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down)">
                                      <p:cBhvr>
                                        <p:cTn id="10" dur="500"/>
                                        <p:tgtEl>
                                          <p:spTgt spid="4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fade">
                                      <p:cBhvr>
                                        <p:cTn id="20" dur="1000"/>
                                        <p:tgtEl>
                                          <p:spTgt spid="75"/>
                                        </p:tgtEl>
                                      </p:cBhvr>
                                    </p:animEffect>
                                    <p:anim calcmode="lin" valueType="num">
                                      <p:cBhvr>
                                        <p:cTn id="21" dur="1000" fill="hold"/>
                                        <p:tgtEl>
                                          <p:spTgt spid="75"/>
                                        </p:tgtEl>
                                        <p:attrNameLst>
                                          <p:attrName>ppt_x</p:attrName>
                                        </p:attrNameLst>
                                      </p:cBhvr>
                                      <p:tavLst>
                                        <p:tav tm="0">
                                          <p:val>
                                            <p:strVal val="#ppt_x"/>
                                          </p:val>
                                        </p:tav>
                                        <p:tav tm="100000">
                                          <p:val>
                                            <p:strVal val="#ppt_x"/>
                                          </p:val>
                                        </p:tav>
                                      </p:tavLst>
                                    </p:anim>
                                    <p:anim calcmode="lin" valueType="num">
                                      <p:cBhvr>
                                        <p:cTn id="22"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p:cTn id="27" dur="500" fill="hold"/>
                                        <p:tgtEl>
                                          <p:spTgt spid="76"/>
                                        </p:tgtEl>
                                        <p:attrNameLst>
                                          <p:attrName>ppt_w</p:attrName>
                                        </p:attrNameLst>
                                      </p:cBhvr>
                                      <p:tavLst>
                                        <p:tav tm="0">
                                          <p:val>
                                            <p:fltVal val="0"/>
                                          </p:val>
                                        </p:tav>
                                        <p:tav tm="100000">
                                          <p:val>
                                            <p:strVal val="#ppt_w"/>
                                          </p:val>
                                        </p:tav>
                                      </p:tavLst>
                                    </p:anim>
                                    <p:anim calcmode="lin" valueType="num">
                                      <p:cBhvr>
                                        <p:cTn id="28" dur="500" fill="hold"/>
                                        <p:tgtEl>
                                          <p:spTgt spid="76"/>
                                        </p:tgtEl>
                                        <p:attrNameLst>
                                          <p:attrName>ppt_h</p:attrName>
                                        </p:attrNameLst>
                                      </p:cBhvr>
                                      <p:tavLst>
                                        <p:tav tm="0">
                                          <p:val>
                                            <p:fltVal val="0"/>
                                          </p:val>
                                        </p:tav>
                                        <p:tav tm="100000">
                                          <p:val>
                                            <p:strVal val="#ppt_h"/>
                                          </p:val>
                                        </p:tav>
                                      </p:tavLst>
                                    </p:anim>
                                    <p:animEffect transition="in" filter="fade">
                                      <p:cBhvr>
                                        <p:cTn id="2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a:grpSpLocks/>
          </p:cNvGrpSpPr>
          <p:nvPr/>
        </p:nvGrpSpPr>
        <p:grpSpPr bwMode="auto">
          <a:xfrm>
            <a:off x="717864" y="4387180"/>
            <a:ext cx="8004102" cy="448865"/>
            <a:chOff x="3493119" y="4376948"/>
            <a:chExt cx="7360973" cy="730804"/>
          </a:xfrm>
        </p:grpSpPr>
        <p:grpSp>
          <p:nvGrpSpPr>
            <p:cNvPr id="41" name="组合 2106"/>
            <p:cNvGrpSpPr>
              <a:grpSpLocks/>
            </p:cNvGrpSpPr>
            <p:nvPr/>
          </p:nvGrpSpPr>
          <p:grpSpPr bwMode="auto">
            <a:xfrm flipV="1">
              <a:off x="3493119" y="4376948"/>
              <a:ext cx="1224470" cy="730804"/>
              <a:chOff x="4702629" y="2354575"/>
              <a:chExt cx="1086152" cy="587919"/>
            </a:xfrm>
          </p:grpSpPr>
          <p:cxnSp>
            <p:nvCxnSpPr>
              <p:cNvPr id="45" name="直接连接符 44"/>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nvGrpSpPr>
            <p:cNvPr id="42" name="组合 2107"/>
            <p:cNvGrpSpPr>
              <a:grpSpLocks/>
            </p:cNvGrpSpPr>
            <p:nvPr/>
          </p:nvGrpSpPr>
          <p:grpSpPr bwMode="auto">
            <a:xfrm flipH="1" flipV="1">
              <a:off x="9629622" y="4376948"/>
              <a:ext cx="1224470" cy="730804"/>
              <a:chOff x="4702629" y="2354575"/>
              <a:chExt cx="1086152" cy="587919"/>
            </a:xfrm>
          </p:grpSpPr>
          <p:cxnSp>
            <p:nvCxnSpPr>
              <p:cNvPr id="43" name="直接连接符 42"/>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grpSp>
        <p:nvGrpSpPr>
          <p:cNvPr id="47" name="组合 46"/>
          <p:cNvGrpSpPr>
            <a:grpSpLocks/>
          </p:cNvGrpSpPr>
          <p:nvPr/>
        </p:nvGrpSpPr>
        <p:grpSpPr bwMode="auto">
          <a:xfrm flipH="1" flipV="1">
            <a:off x="718613" y="988559"/>
            <a:ext cx="8003353" cy="448866"/>
            <a:chOff x="3424715" y="4465315"/>
            <a:chExt cx="7360973" cy="730804"/>
          </a:xfrm>
        </p:grpSpPr>
        <p:grpSp>
          <p:nvGrpSpPr>
            <p:cNvPr id="48" name="组合 2100"/>
            <p:cNvGrpSpPr>
              <a:grpSpLocks/>
            </p:cNvGrpSpPr>
            <p:nvPr/>
          </p:nvGrpSpPr>
          <p:grpSpPr bwMode="auto">
            <a:xfrm flipV="1">
              <a:off x="3424715" y="4465315"/>
              <a:ext cx="1224470" cy="730804"/>
              <a:chOff x="4702629" y="2354575"/>
              <a:chExt cx="1086152" cy="587919"/>
            </a:xfrm>
          </p:grpSpPr>
          <p:cxnSp>
            <p:nvCxnSpPr>
              <p:cNvPr id="52" name="直接连接符 51"/>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nvGrpSpPr>
            <p:cNvPr id="49" name="组合 2101"/>
            <p:cNvGrpSpPr>
              <a:grpSpLocks/>
            </p:cNvGrpSpPr>
            <p:nvPr/>
          </p:nvGrpSpPr>
          <p:grpSpPr bwMode="auto">
            <a:xfrm flipH="1" flipV="1">
              <a:off x="9561218" y="4465315"/>
              <a:ext cx="1224470" cy="730804"/>
              <a:chOff x="4702629" y="2354575"/>
              <a:chExt cx="1086152" cy="587919"/>
            </a:xfrm>
          </p:grpSpPr>
          <p:cxnSp>
            <p:nvCxnSpPr>
              <p:cNvPr id="50" name="直接连接符 49"/>
              <p:cNvCxnSpPr/>
              <p:nvPr/>
            </p:nvCxnSpPr>
            <p:spPr>
              <a:xfrm>
                <a:off x="4702629" y="2354575"/>
                <a:ext cx="0" cy="587919"/>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5245750" y="1811454"/>
                <a:ext cx="0" cy="1086243"/>
              </a:xfrm>
              <a:prstGeom prst="line">
                <a:avLst/>
              </a:prstGeom>
              <a:ln w="0">
                <a:solidFill>
                  <a:srgbClr val="AED5D7"/>
                </a:solidFill>
              </a:ln>
            </p:spPr>
            <p:style>
              <a:lnRef idx="1">
                <a:schemeClr val="accent1"/>
              </a:lnRef>
              <a:fillRef idx="0">
                <a:schemeClr val="accent1"/>
              </a:fillRef>
              <a:effectRef idx="0">
                <a:schemeClr val="accent1"/>
              </a:effectRef>
              <a:fontRef idx="minor">
                <a:schemeClr val="tx1"/>
              </a:fontRef>
            </p:style>
          </p:cxnSp>
        </p:grpSp>
      </p:grpSp>
      <p:grpSp>
        <p:nvGrpSpPr>
          <p:cNvPr id="75" name="组合 74">
            <a:extLst>
              <a:ext uri="{FF2B5EF4-FFF2-40B4-BE49-F238E27FC236}">
                <a16:creationId xmlns:a16="http://schemas.microsoft.com/office/drawing/2014/main" id="{86BCAE76-D15A-427F-AD8E-84AC222EB52E}"/>
              </a:ext>
            </a:extLst>
          </p:cNvPr>
          <p:cNvGrpSpPr>
            <a:grpSpLocks/>
          </p:cNvGrpSpPr>
          <p:nvPr/>
        </p:nvGrpSpPr>
        <p:grpSpPr bwMode="auto">
          <a:xfrm>
            <a:off x="720000" y="144000"/>
            <a:ext cx="792000" cy="792000"/>
            <a:chOff x="936563" y="1869446"/>
            <a:chExt cx="3327177" cy="3025534"/>
          </a:xfrm>
        </p:grpSpPr>
        <p:sp>
          <p:nvSpPr>
            <p:cNvPr id="76" name="Rectangle 104">
              <a:extLst>
                <a:ext uri="{FF2B5EF4-FFF2-40B4-BE49-F238E27FC236}">
                  <a16:creationId xmlns:a16="http://schemas.microsoft.com/office/drawing/2014/main" id="{D2239748-5F5A-49AE-A9E3-0A54B628965A}"/>
                </a:ext>
              </a:extLst>
            </p:cNvPr>
            <p:cNvSpPr>
              <a:spLocks noChangeArrowheads="1"/>
            </p:cNvSpPr>
            <p:nvPr/>
          </p:nvSpPr>
          <p:spPr bwMode="auto">
            <a:xfrm>
              <a:off x="936563" y="2536493"/>
              <a:ext cx="451491" cy="1685485"/>
            </a:xfrm>
            <a:prstGeom prst="rect">
              <a:avLst/>
            </a:prstGeom>
            <a:solidFill>
              <a:schemeClr val="bg1">
                <a:alpha val="7803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77" name="Freeform 105">
              <a:extLst>
                <a:ext uri="{FF2B5EF4-FFF2-40B4-BE49-F238E27FC236}">
                  <a16:creationId xmlns:a16="http://schemas.microsoft.com/office/drawing/2014/main" id="{99192CBC-EFF6-4ABE-B3DD-3F7CA46CFD1D}"/>
                </a:ext>
              </a:extLst>
            </p:cNvPr>
            <p:cNvSpPr>
              <a:spLocks/>
            </p:cNvSpPr>
            <p:nvPr/>
          </p:nvSpPr>
          <p:spPr bwMode="auto">
            <a:xfrm>
              <a:off x="2056338" y="1869446"/>
              <a:ext cx="449502" cy="667047"/>
            </a:xfrm>
            <a:custGeom>
              <a:avLst/>
              <a:gdLst>
                <a:gd name="T0" fmla="*/ 2147483647 w 226"/>
                <a:gd name="T1" fmla="*/ 2147483647 h 224"/>
                <a:gd name="T2" fmla="*/ 0 w 226"/>
                <a:gd name="T3" fmla="*/ 0 h 224"/>
                <a:gd name="T4" fmla="*/ 0 w 226"/>
                <a:gd name="T5" fmla="*/ 2147483647 h 224"/>
                <a:gd name="T6" fmla="*/ 2147483647 w 226"/>
                <a:gd name="T7" fmla="*/ 2147483647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 h="224">
                  <a:moveTo>
                    <a:pt x="226" y="224"/>
                  </a:moveTo>
                  <a:lnTo>
                    <a:pt x="0" y="0"/>
                  </a:lnTo>
                  <a:lnTo>
                    <a:pt x="0" y="224"/>
                  </a:lnTo>
                  <a:lnTo>
                    <a:pt x="226" y="224"/>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Freeform 106">
              <a:extLst>
                <a:ext uri="{FF2B5EF4-FFF2-40B4-BE49-F238E27FC236}">
                  <a16:creationId xmlns:a16="http://schemas.microsoft.com/office/drawing/2014/main" id="{C9AC3AD1-39BB-4D84-B60E-ED4C92E50C02}"/>
                </a:ext>
              </a:extLst>
            </p:cNvPr>
            <p:cNvSpPr>
              <a:spLocks/>
            </p:cNvSpPr>
            <p:nvPr/>
          </p:nvSpPr>
          <p:spPr bwMode="auto">
            <a:xfrm>
              <a:off x="936563" y="4221977"/>
              <a:ext cx="451491" cy="673003"/>
            </a:xfrm>
            <a:custGeom>
              <a:avLst/>
              <a:gdLst>
                <a:gd name="T0" fmla="*/ 2147483647 w 227"/>
                <a:gd name="T1" fmla="*/ 0 h 226"/>
                <a:gd name="T2" fmla="*/ 0 w 227"/>
                <a:gd name="T3" fmla="*/ 0 h 226"/>
                <a:gd name="T4" fmla="*/ 2147483647 w 227"/>
                <a:gd name="T5" fmla="*/ 2147483647 h 226"/>
                <a:gd name="T6" fmla="*/ 2147483647 w 227"/>
                <a:gd name="T7" fmla="*/ 0 h 2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7" h="226">
                  <a:moveTo>
                    <a:pt x="227" y="0"/>
                  </a:moveTo>
                  <a:lnTo>
                    <a:pt x="0" y="0"/>
                  </a:lnTo>
                  <a:lnTo>
                    <a:pt x="227" y="226"/>
                  </a:lnTo>
                  <a:lnTo>
                    <a:pt x="227" y="0"/>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107">
              <a:extLst>
                <a:ext uri="{FF2B5EF4-FFF2-40B4-BE49-F238E27FC236}">
                  <a16:creationId xmlns:a16="http://schemas.microsoft.com/office/drawing/2014/main" id="{55F48EE5-8527-4CAC-B6CE-733C56555480}"/>
                </a:ext>
              </a:extLst>
            </p:cNvPr>
            <p:cNvSpPr>
              <a:spLocks/>
            </p:cNvSpPr>
            <p:nvPr/>
          </p:nvSpPr>
          <p:spPr bwMode="auto">
            <a:xfrm>
              <a:off x="2056338" y="4221977"/>
              <a:ext cx="449502" cy="673003"/>
            </a:xfrm>
            <a:custGeom>
              <a:avLst/>
              <a:gdLst>
                <a:gd name="T0" fmla="*/ 0 w 226"/>
                <a:gd name="T1" fmla="*/ 2147483647 h 226"/>
                <a:gd name="T2" fmla="*/ 2147483647 w 226"/>
                <a:gd name="T3" fmla="*/ 0 h 226"/>
                <a:gd name="T4" fmla="*/ 0 w 226"/>
                <a:gd name="T5" fmla="*/ 0 h 226"/>
                <a:gd name="T6" fmla="*/ 0 w 226"/>
                <a:gd name="T7" fmla="*/ 2147483647 h 2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 h="226">
                  <a:moveTo>
                    <a:pt x="0" y="226"/>
                  </a:moveTo>
                  <a:lnTo>
                    <a:pt x="226" y="0"/>
                  </a:lnTo>
                  <a:lnTo>
                    <a:pt x="0" y="0"/>
                  </a:lnTo>
                  <a:lnTo>
                    <a:pt x="0" y="226"/>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108">
              <a:extLst>
                <a:ext uri="{FF2B5EF4-FFF2-40B4-BE49-F238E27FC236}">
                  <a16:creationId xmlns:a16="http://schemas.microsoft.com/office/drawing/2014/main" id="{73F4BD0A-CFC4-4B02-8AD6-ED8613F004FB}"/>
                </a:ext>
              </a:extLst>
            </p:cNvPr>
            <p:cNvSpPr>
              <a:spLocks/>
            </p:cNvSpPr>
            <p:nvPr/>
          </p:nvSpPr>
          <p:spPr bwMode="auto">
            <a:xfrm>
              <a:off x="936563" y="1869446"/>
              <a:ext cx="451491" cy="667047"/>
            </a:xfrm>
            <a:custGeom>
              <a:avLst/>
              <a:gdLst>
                <a:gd name="T0" fmla="*/ 2147483647 w 227"/>
                <a:gd name="T1" fmla="*/ 0 h 224"/>
                <a:gd name="T2" fmla="*/ 0 w 227"/>
                <a:gd name="T3" fmla="*/ 2147483647 h 224"/>
                <a:gd name="T4" fmla="*/ 2147483647 w 227"/>
                <a:gd name="T5" fmla="*/ 2147483647 h 224"/>
                <a:gd name="T6" fmla="*/ 2147483647 w 227"/>
                <a:gd name="T7" fmla="*/ 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7" h="224">
                  <a:moveTo>
                    <a:pt x="227" y="0"/>
                  </a:moveTo>
                  <a:lnTo>
                    <a:pt x="0" y="224"/>
                  </a:lnTo>
                  <a:lnTo>
                    <a:pt x="227" y="224"/>
                  </a:lnTo>
                  <a:lnTo>
                    <a:pt x="227" y="0"/>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Rectangle 109">
              <a:extLst>
                <a:ext uri="{FF2B5EF4-FFF2-40B4-BE49-F238E27FC236}">
                  <a16:creationId xmlns:a16="http://schemas.microsoft.com/office/drawing/2014/main" id="{1270300C-A9F5-4A57-B4F8-BC276657607F}"/>
                </a:ext>
              </a:extLst>
            </p:cNvPr>
            <p:cNvSpPr>
              <a:spLocks noChangeArrowheads="1"/>
            </p:cNvSpPr>
            <p:nvPr/>
          </p:nvSpPr>
          <p:spPr bwMode="auto">
            <a:xfrm>
              <a:off x="2056338" y="2536493"/>
              <a:ext cx="449502" cy="1685485"/>
            </a:xfrm>
            <a:prstGeom prst="rect">
              <a:avLst/>
            </a:prstGeom>
            <a:solidFill>
              <a:schemeClr val="bg1">
                <a:alpha val="7803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2" name="Rectangle 110">
              <a:extLst>
                <a:ext uri="{FF2B5EF4-FFF2-40B4-BE49-F238E27FC236}">
                  <a16:creationId xmlns:a16="http://schemas.microsoft.com/office/drawing/2014/main" id="{E6941CD9-8235-4716-BF08-FDE4CEBF1D50}"/>
                </a:ext>
              </a:extLst>
            </p:cNvPr>
            <p:cNvSpPr>
              <a:spLocks noChangeArrowheads="1"/>
            </p:cNvSpPr>
            <p:nvPr/>
          </p:nvSpPr>
          <p:spPr bwMode="auto">
            <a:xfrm>
              <a:off x="1388053" y="1869446"/>
              <a:ext cx="668286" cy="66704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3" name="Rectangle 111">
              <a:extLst>
                <a:ext uri="{FF2B5EF4-FFF2-40B4-BE49-F238E27FC236}">
                  <a16:creationId xmlns:a16="http://schemas.microsoft.com/office/drawing/2014/main" id="{CD1B169D-B0DF-4DE7-A2A9-5F2FFF0E12A6}"/>
                </a:ext>
              </a:extLst>
            </p:cNvPr>
            <p:cNvSpPr>
              <a:spLocks noChangeArrowheads="1"/>
            </p:cNvSpPr>
            <p:nvPr/>
          </p:nvSpPr>
          <p:spPr bwMode="auto">
            <a:xfrm>
              <a:off x="1388053" y="4221977"/>
              <a:ext cx="668286" cy="673003"/>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grpSp>
          <p:nvGrpSpPr>
            <p:cNvPr id="84" name="组合 67">
              <a:extLst>
                <a:ext uri="{FF2B5EF4-FFF2-40B4-BE49-F238E27FC236}">
                  <a16:creationId xmlns:a16="http://schemas.microsoft.com/office/drawing/2014/main" id="{FCA6F7C9-D85A-469C-A08E-C29001D468E2}"/>
                </a:ext>
              </a:extLst>
            </p:cNvPr>
            <p:cNvGrpSpPr>
              <a:grpSpLocks/>
            </p:cNvGrpSpPr>
            <p:nvPr/>
          </p:nvGrpSpPr>
          <p:grpSpPr bwMode="auto">
            <a:xfrm>
              <a:off x="2758814" y="1869446"/>
              <a:ext cx="1504926" cy="3025534"/>
              <a:chOff x="5600700" y="2627313"/>
              <a:chExt cx="993775" cy="1609726"/>
            </a:xfrm>
          </p:grpSpPr>
          <p:sp>
            <p:nvSpPr>
              <p:cNvPr id="85" name="Freeform 5">
                <a:extLst>
                  <a:ext uri="{FF2B5EF4-FFF2-40B4-BE49-F238E27FC236}">
                    <a16:creationId xmlns:a16="http://schemas.microsoft.com/office/drawing/2014/main" id="{0832EA8E-1F53-4513-BFB4-DE498F0194A8}"/>
                  </a:ext>
                </a:extLst>
              </p:cNvPr>
              <p:cNvSpPr>
                <a:spLocks/>
              </p:cNvSpPr>
              <p:nvPr/>
            </p:nvSpPr>
            <p:spPr bwMode="auto">
              <a:xfrm>
                <a:off x="6238875" y="3429001"/>
                <a:ext cx="352425" cy="808038"/>
              </a:xfrm>
              <a:custGeom>
                <a:avLst/>
                <a:gdLst>
                  <a:gd name="T0" fmla="*/ 2147483647 w 222"/>
                  <a:gd name="T1" fmla="*/ 2147483647 h 509"/>
                  <a:gd name="T2" fmla="*/ 2147483647 w 222"/>
                  <a:gd name="T3" fmla="*/ 0 h 509"/>
                  <a:gd name="T4" fmla="*/ 2147483647 w 222"/>
                  <a:gd name="T5" fmla="*/ 0 h 509"/>
                  <a:gd name="T6" fmla="*/ 0 w 222"/>
                  <a:gd name="T7" fmla="*/ 2147483647 h 509"/>
                  <a:gd name="T8" fmla="*/ 0 w 222"/>
                  <a:gd name="T9" fmla="*/ 2147483647 h 509"/>
                  <a:gd name="T10" fmla="*/ 2147483647 w 222"/>
                  <a:gd name="T11" fmla="*/ 2147483647 h 509"/>
                  <a:gd name="T12" fmla="*/ 2147483647 w 222"/>
                  <a:gd name="T13" fmla="*/ 2147483647 h 5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2" h="509">
                    <a:moveTo>
                      <a:pt x="222" y="112"/>
                    </a:moveTo>
                    <a:lnTo>
                      <a:pt x="112" y="0"/>
                    </a:lnTo>
                    <a:lnTo>
                      <a:pt x="0" y="112"/>
                    </a:lnTo>
                    <a:lnTo>
                      <a:pt x="0" y="509"/>
                    </a:lnTo>
                    <a:lnTo>
                      <a:pt x="222" y="286"/>
                    </a:lnTo>
                    <a:lnTo>
                      <a:pt x="222" y="112"/>
                    </a:lnTo>
                    <a:close/>
                  </a:path>
                </a:pathLst>
              </a:custGeom>
              <a:solidFill>
                <a:schemeClr val="bg1">
                  <a:alpha val="78038"/>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Freeform 6">
                <a:extLst>
                  <a:ext uri="{FF2B5EF4-FFF2-40B4-BE49-F238E27FC236}">
                    <a16:creationId xmlns:a16="http://schemas.microsoft.com/office/drawing/2014/main" id="{B67B5553-CFFF-4B09-A54F-2A2B7B8A76D8}"/>
                  </a:ext>
                </a:extLst>
              </p:cNvPr>
              <p:cNvSpPr>
                <a:spLocks/>
              </p:cNvSpPr>
              <p:nvPr/>
            </p:nvSpPr>
            <p:spPr bwMode="auto">
              <a:xfrm>
                <a:off x="6238875" y="2627313"/>
                <a:ext cx="355600" cy="801688"/>
              </a:xfrm>
              <a:custGeom>
                <a:avLst/>
                <a:gdLst>
                  <a:gd name="T0" fmla="*/ 2147483647 w 224"/>
                  <a:gd name="T1" fmla="*/ 2147483647 h 505"/>
                  <a:gd name="T2" fmla="*/ 2147483647 w 224"/>
                  <a:gd name="T3" fmla="*/ 2147483647 h 505"/>
                  <a:gd name="T4" fmla="*/ 0 w 224"/>
                  <a:gd name="T5" fmla="*/ 0 h 505"/>
                  <a:gd name="T6" fmla="*/ 0 w 224"/>
                  <a:gd name="T7" fmla="*/ 2147483647 h 505"/>
                  <a:gd name="T8" fmla="*/ 0 w 224"/>
                  <a:gd name="T9" fmla="*/ 2147483647 h 505"/>
                  <a:gd name="T10" fmla="*/ 2147483647 w 224"/>
                  <a:gd name="T11" fmla="*/ 2147483647 h 505"/>
                  <a:gd name="T12" fmla="*/ 2147483647 w 224"/>
                  <a:gd name="T13" fmla="*/ 2147483647 h 5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4" h="505">
                    <a:moveTo>
                      <a:pt x="224" y="391"/>
                    </a:moveTo>
                    <a:lnTo>
                      <a:pt x="224" y="224"/>
                    </a:lnTo>
                    <a:lnTo>
                      <a:pt x="0" y="0"/>
                    </a:lnTo>
                    <a:lnTo>
                      <a:pt x="0" y="224"/>
                    </a:lnTo>
                    <a:lnTo>
                      <a:pt x="0" y="391"/>
                    </a:lnTo>
                    <a:lnTo>
                      <a:pt x="112" y="505"/>
                    </a:lnTo>
                    <a:lnTo>
                      <a:pt x="224" y="391"/>
                    </a:lnTo>
                    <a:close/>
                  </a:path>
                </a:pathLst>
              </a:custGeom>
              <a:solidFill>
                <a:schemeClr val="bg1">
                  <a:alpha val="78038"/>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Freeform 7">
                <a:extLst>
                  <a:ext uri="{FF2B5EF4-FFF2-40B4-BE49-F238E27FC236}">
                    <a16:creationId xmlns:a16="http://schemas.microsoft.com/office/drawing/2014/main" id="{EA3C8935-E527-449D-90F8-D93ED57DFA6D}"/>
                  </a:ext>
                </a:extLst>
              </p:cNvPr>
              <p:cNvSpPr>
                <a:spLocks/>
              </p:cNvSpPr>
              <p:nvPr/>
            </p:nvSpPr>
            <p:spPr bwMode="auto">
              <a:xfrm>
                <a:off x="6238875" y="3248026"/>
                <a:ext cx="177800" cy="358775"/>
              </a:xfrm>
              <a:custGeom>
                <a:avLst/>
                <a:gdLst>
                  <a:gd name="T0" fmla="*/ 0 w 112"/>
                  <a:gd name="T1" fmla="*/ 0 h 226"/>
                  <a:gd name="T2" fmla="*/ 0 w 112"/>
                  <a:gd name="T3" fmla="*/ 2147483647 h 226"/>
                  <a:gd name="T4" fmla="*/ 2147483647 w 112"/>
                  <a:gd name="T5" fmla="*/ 2147483647 h 226"/>
                  <a:gd name="T6" fmla="*/ 0 w 112"/>
                  <a:gd name="T7" fmla="*/ 0 h 2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 h="226">
                    <a:moveTo>
                      <a:pt x="0" y="0"/>
                    </a:moveTo>
                    <a:lnTo>
                      <a:pt x="0" y="226"/>
                    </a:lnTo>
                    <a:lnTo>
                      <a:pt x="112" y="114"/>
                    </a:lnTo>
                    <a:lnTo>
                      <a:pt x="0" y="0"/>
                    </a:lnTo>
                    <a:close/>
                  </a:path>
                </a:pathLst>
              </a:custGeom>
              <a:solidFill>
                <a:schemeClr val="bg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Freeform 8">
                <a:extLst>
                  <a:ext uri="{FF2B5EF4-FFF2-40B4-BE49-F238E27FC236}">
                    <a16:creationId xmlns:a16="http://schemas.microsoft.com/office/drawing/2014/main" id="{F9B1A573-C433-4BDA-8B28-3578C5393F5F}"/>
                  </a:ext>
                </a:extLst>
              </p:cNvPr>
              <p:cNvSpPr>
                <a:spLocks/>
              </p:cNvSpPr>
              <p:nvPr/>
            </p:nvSpPr>
            <p:spPr bwMode="auto">
              <a:xfrm>
                <a:off x="5600700" y="2627313"/>
                <a:ext cx="638175" cy="355600"/>
              </a:xfrm>
              <a:custGeom>
                <a:avLst/>
                <a:gdLst>
                  <a:gd name="T0" fmla="*/ 0 w 402"/>
                  <a:gd name="T1" fmla="*/ 0 h 224"/>
                  <a:gd name="T2" fmla="*/ 2147483647 w 402"/>
                  <a:gd name="T3" fmla="*/ 2147483647 h 224"/>
                  <a:gd name="T4" fmla="*/ 0 w 402"/>
                  <a:gd name="T5" fmla="*/ 2147483647 h 224"/>
                  <a:gd name="T6" fmla="*/ 2147483647 w 402"/>
                  <a:gd name="T7" fmla="*/ 2147483647 h 224"/>
                  <a:gd name="T8" fmla="*/ 0 w 402"/>
                  <a:gd name="T9" fmla="*/ 2147483647 h 224"/>
                  <a:gd name="T10" fmla="*/ 2147483647 w 402"/>
                  <a:gd name="T11" fmla="*/ 2147483647 h 224"/>
                  <a:gd name="T12" fmla="*/ 0 w 402"/>
                  <a:gd name="T13" fmla="*/ 2147483647 h 224"/>
                  <a:gd name="T14" fmla="*/ 2147483647 w 402"/>
                  <a:gd name="T15" fmla="*/ 2147483647 h 224"/>
                  <a:gd name="T16" fmla="*/ 0 w 402"/>
                  <a:gd name="T17" fmla="*/ 2147483647 h 224"/>
                  <a:gd name="T18" fmla="*/ 2147483647 w 402"/>
                  <a:gd name="T19" fmla="*/ 2147483647 h 224"/>
                  <a:gd name="T20" fmla="*/ 2147483647 w 402"/>
                  <a:gd name="T21" fmla="*/ 2147483647 h 224"/>
                  <a:gd name="T22" fmla="*/ 2147483647 w 402"/>
                  <a:gd name="T23" fmla="*/ 0 h 224"/>
                  <a:gd name="T24" fmla="*/ 0 w 402"/>
                  <a:gd name="T25" fmla="*/ 0 h 2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2" h="224">
                    <a:moveTo>
                      <a:pt x="0" y="0"/>
                    </a:moveTo>
                    <a:lnTo>
                      <a:pt x="31" y="27"/>
                    </a:lnTo>
                    <a:lnTo>
                      <a:pt x="0" y="55"/>
                    </a:lnTo>
                    <a:lnTo>
                      <a:pt x="31" y="84"/>
                    </a:lnTo>
                    <a:lnTo>
                      <a:pt x="0" y="112"/>
                    </a:lnTo>
                    <a:lnTo>
                      <a:pt x="31" y="141"/>
                    </a:lnTo>
                    <a:lnTo>
                      <a:pt x="0" y="169"/>
                    </a:lnTo>
                    <a:lnTo>
                      <a:pt x="31" y="196"/>
                    </a:lnTo>
                    <a:lnTo>
                      <a:pt x="0" y="224"/>
                    </a:lnTo>
                    <a:lnTo>
                      <a:pt x="43" y="224"/>
                    </a:lnTo>
                    <a:lnTo>
                      <a:pt x="402" y="224"/>
                    </a:lnTo>
                    <a:lnTo>
                      <a:pt x="402" y="0"/>
                    </a:lnTo>
                    <a:lnTo>
                      <a:pt x="0" y="0"/>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Freeform 9">
                <a:extLst>
                  <a:ext uri="{FF2B5EF4-FFF2-40B4-BE49-F238E27FC236}">
                    <a16:creationId xmlns:a16="http://schemas.microsoft.com/office/drawing/2014/main" id="{27778CA6-4BED-4FC1-8EEE-CBDEA8C8168F}"/>
                  </a:ext>
                </a:extLst>
              </p:cNvPr>
              <p:cNvSpPr>
                <a:spLocks/>
              </p:cNvSpPr>
              <p:nvPr/>
            </p:nvSpPr>
            <p:spPr bwMode="auto">
              <a:xfrm>
                <a:off x="5600700" y="3248026"/>
                <a:ext cx="638175" cy="358775"/>
              </a:xfrm>
              <a:custGeom>
                <a:avLst/>
                <a:gdLst>
                  <a:gd name="T0" fmla="*/ 0 w 402"/>
                  <a:gd name="T1" fmla="*/ 0 h 226"/>
                  <a:gd name="T2" fmla="*/ 2147483647 w 402"/>
                  <a:gd name="T3" fmla="*/ 2147483647 h 226"/>
                  <a:gd name="T4" fmla="*/ 0 w 402"/>
                  <a:gd name="T5" fmla="*/ 2147483647 h 226"/>
                  <a:gd name="T6" fmla="*/ 2147483647 w 402"/>
                  <a:gd name="T7" fmla="*/ 2147483647 h 226"/>
                  <a:gd name="T8" fmla="*/ 0 w 402"/>
                  <a:gd name="T9" fmla="*/ 2147483647 h 226"/>
                  <a:gd name="T10" fmla="*/ 2147483647 w 402"/>
                  <a:gd name="T11" fmla="*/ 2147483647 h 226"/>
                  <a:gd name="T12" fmla="*/ 0 w 402"/>
                  <a:gd name="T13" fmla="*/ 2147483647 h 226"/>
                  <a:gd name="T14" fmla="*/ 2147483647 w 402"/>
                  <a:gd name="T15" fmla="*/ 2147483647 h 226"/>
                  <a:gd name="T16" fmla="*/ 0 w 402"/>
                  <a:gd name="T17" fmla="*/ 2147483647 h 226"/>
                  <a:gd name="T18" fmla="*/ 2147483647 w 402"/>
                  <a:gd name="T19" fmla="*/ 2147483647 h 226"/>
                  <a:gd name="T20" fmla="*/ 2147483647 w 402"/>
                  <a:gd name="T21" fmla="*/ 0 h 226"/>
                  <a:gd name="T22" fmla="*/ 0 w 402"/>
                  <a:gd name="T23" fmla="*/ 0 h 2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2" h="226">
                    <a:moveTo>
                      <a:pt x="0" y="0"/>
                    </a:moveTo>
                    <a:lnTo>
                      <a:pt x="31" y="28"/>
                    </a:lnTo>
                    <a:lnTo>
                      <a:pt x="0" y="57"/>
                    </a:lnTo>
                    <a:lnTo>
                      <a:pt x="31" y="85"/>
                    </a:lnTo>
                    <a:lnTo>
                      <a:pt x="0" y="112"/>
                    </a:lnTo>
                    <a:lnTo>
                      <a:pt x="31" y="140"/>
                    </a:lnTo>
                    <a:lnTo>
                      <a:pt x="0" y="169"/>
                    </a:lnTo>
                    <a:lnTo>
                      <a:pt x="31" y="197"/>
                    </a:lnTo>
                    <a:lnTo>
                      <a:pt x="0" y="226"/>
                    </a:lnTo>
                    <a:lnTo>
                      <a:pt x="402" y="226"/>
                    </a:lnTo>
                    <a:lnTo>
                      <a:pt x="402" y="0"/>
                    </a:lnTo>
                    <a:lnTo>
                      <a:pt x="0" y="0"/>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Freeform 10">
                <a:extLst>
                  <a:ext uri="{FF2B5EF4-FFF2-40B4-BE49-F238E27FC236}">
                    <a16:creationId xmlns:a16="http://schemas.microsoft.com/office/drawing/2014/main" id="{361230F4-D999-4C69-9E57-FAD42C3CB327}"/>
                  </a:ext>
                </a:extLst>
              </p:cNvPr>
              <p:cNvSpPr>
                <a:spLocks/>
              </p:cNvSpPr>
              <p:nvPr/>
            </p:nvSpPr>
            <p:spPr bwMode="auto">
              <a:xfrm>
                <a:off x="5600700" y="3883026"/>
                <a:ext cx="638175" cy="354013"/>
              </a:xfrm>
              <a:custGeom>
                <a:avLst/>
                <a:gdLst>
                  <a:gd name="T0" fmla="*/ 0 w 402"/>
                  <a:gd name="T1" fmla="*/ 0 h 223"/>
                  <a:gd name="T2" fmla="*/ 2147483647 w 402"/>
                  <a:gd name="T3" fmla="*/ 2147483647 h 223"/>
                  <a:gd name="T4" fmla="*/ 0 w 402"/>
                  <a:gd name="T5" fmla="*/ 2147483647 h 223"/>
                  <a:gd name="T6" fmla="*/ 2147483647 w 402"/>
                  <a:gd name="T7" fmla="*/ 2147483647 h 223"/>
                  <a:gd name="T8" fmla="*/ 0 w 402"/>
                  <a:gd name="T9" fmla="*/ 2147483647 h 223"/>
                  <a:gd name="T10" fmla="*/ 2147483647 w 402"/>
                  <a:gd name="T11" fmla="*/ 2147483647 h 223"/>
                  <a:gd name="T12" fmla="*/ 0 w 402"/>
                  <a:gd name="T13" fmla="*/ 2147483647 h 223"/>
                  <a:gd name="T14" fmla="*/ 2147483647 w 402"/>
                  <a:gd name="T15" fmla="*/ 2147483647 h 223"/>
                  <a:gd name="T16" fmla="*/ 0 w 402"/>
                  <a:gd name="T17" fmla="*/ 2147483647 h 223"/>
                  <a:gd name="T18" fmla="*/ 2147483647 w 402"/>
                  <a:gd name="T19" fmla="*/ 2147483647 h 223"/>
                  <a:gd name="T20" fmla="*/ 2147483647 w 402"/>
                  <a:gd name="T21" fmla="*/ 0 h 223"/>
                  <a:gd name="T22" fmla="*/ 0 w 402"/>
                  <a:gd name="T23" fmla="*/ 0 h 2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2" h="223">
                    <a:moveTo>
                      <a:pt x="0" y="0"/>
                    </a:moveTo>
                    <a:lnTo>
                      <a:pt x="31" y="28"/>
                    </a:lnTo>
                    <a:lnTo>
                      <a:pt x="0" y="57"/>
                    </a:lnTo>
                    <a:lnTo>
                      <a:pt x="31" y="83"/>
                    </a:lnTo>
                    <a:lnTo>
                      <a:pt x="0" y="112"/>
                    </a:lnTo>
                    <a:lnTo>
                      <a:pt x="31" y="140"/>
                    </a:lnTo>
                    <a:lnTo>
                      <a:pt x="0" y="169"/>
                    </a:lnTo>
                    <a:lnTo>
                      <a:pt x="31" y="197"/>
                    </a:lnTo>
                    <a:lnTo>
                      <a:pt x="0" y="223"/>
                    </a:lnTo>
                    <a:lnTo>
                      <a:pt x="402" y="223"/>
                    </a:lnTo>
                    <a:lnTo>
                      <a:pt x="402" y="0"/>
                    </a:lnTo>
                    <a:lnTo>
                      <a:pt x="0" y="0"/>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pic>
        <p:nvPicPr>
          <p:cNvPr id="21" name="图片 20">
            <a:extLst>
              <a:ext uri="{FF2B5EF4-FFF2-40B4-BE49-F238E27FC236}">
                <a16:creationId xmlns:a16="http://schemas.microsoft.com/office/drawing/2014/main" id="{ACC0DE78-D9F8-467A-A412-03BFD6129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050" y="1020356"/>
            <a:ext cx="2893804" cy="3705669"/>
          </a:xfrm>
          <a:prstGeom prst="rect">
            <a:avLst/>
          </a:prstGeom>
        </p:spPr>
      </p:pic>
      <p:sp>
        <p:nvSpPr>
          <p:cNvPr id="25" name="文本框 24">
            <a:extLst>
              <a:ext uri="{FF2B5EF4-FFF2-40B4-BE49-F238E27FC236}">
                <a16:creationId xmlns:a16="http://schemas.microsoft.com/office/drawing/2014/main" id="{8ED691E2-6C8A-4B2D-AC42-6BE3C7530139}"/>
              </a:ext>
            </a:extLst>
          </p:cNvPr>
          <p:cNvSpPr txBox="1"/>
          <p:nvPr/>
        </p:nvSpPr>
        <p:spPr>
          <a:xfrm>
            <a:off x="4156557" y="1020356"/>
            <a:ext cx="4268830" cy="3554819"/>
          </a:xfrm>
          <a:prstGeom prst="rect">
            <a:avLst/>
          </a:prstGeom>
          <a:noFill/>
        </p:spPr>
        <p:txBody>
          <a:bodyPr wrap="square" rtlCol="0">
            <a:spAutoFit/>
          </a:bodyPr>
          <a:lstStyle/>
          <a:p>
            <a:r>
              <a:rPr lang="zh-CN" altLang="zh-CN" sz="1500" dirty="0">
                <a:solidFill>
                  <a:schemeClr val="bg1"/>
                </a:solidFill>
                <a:latin typeface="微软雅黑" pitchFamily="34" charset="-122"/>
                <a:ea typeface="微软雅黑" pitchFamily="34" charset="-122"/>
              </a:rPr>
              <a:t>在步骤1中调用过程Pop_Init。步骤2然后将迭代次数初始化为1.在步骤3中，将所有HUIs SHUI的集合初始化为空集合。主循环（步骤4-16）按人口发现HUIs种群。在步骤5-10的循环中检查群体的每个染色体。步骤6确定对应于枚举染色体的项目集。这里，函数IS（）给出了itemsetX 通过统一中的项目 C</a:t>
            </a:r>
            <a:r>
              <a:rPr lang="zh-CN" altLang="en-US" sz="1500" dirty="0">
                <a:solidFill>
                  <a:schemeClr val="bg1"/>
                </a:solidFill>
                <a:latin typeface="微软雅黑" pitchFamily="34" charset="-122"/>
                <a:ea typeface="微软雅黑" pitchFamily="34" charset="-122"/>
              </a:rPr>
              <a:t>（</a:t>
            </a:r>
            <a:r>
              <a:rPr lang="en-US" altLang="zh-CN" sz="1500" dirty="0">
                <a:solidFill>
                  <a:schemeClr val="bg1"/>
                </a:solidFill>
                <a:latin typeface="微软雅黑" pitchFamily="34" charset="-122"/>
                <a:ea typeface="微软雅黑" pitchFamily="34" charset="-122"/>
              </a:rPr>
              <a:t>t</a:t>
            </a:r>
            <a:r>
              <a:rPr lang="zh-CN" altLang="zh-CN" sz="1500">
                <a:solidFill>
                  <a:schemeClr val="bg1"/>
                </a:solidFill>
                <a:latin typeface="微软雅黑" pitchFamily="34" charset="-122"/>
                <a:ea typeface="微软雅黑" pitchFamily="34" charset="-122"/>
              </a:rPr>
              <a:t> </a:t>
            </a:r>
            <a:r>
              <a:rPr lang="zh-CN" altLang="en-US" sz="1500">
                <a:solidFill>
                  <a:schemeClr val="bg1"/>
                </a:solidFill>
                <a:latin typeface="微软雅黑" pitchFamily="34" charset="-122"/>
                <a:ea typeface="微软雅黑" pitchFamily="34" charset="-122"/>
              </a:rPr>
              <a:t>）</a:t>
            </a:r>
            <a:r>
              <a:rPr lang="zh-CN" altLang="zh-CN" sz="1500">
                <a:solidFill>
                  <a:schemeClr val="bg1"/>
                </a:solidFill>
                <a:latin typeface="微软雅黑" pitchFamily="34" charset="-122"/>
                <a:ea typeface="微软雅黑" pitchFamily="34" charset="-122"/>
              </a:rPr>
              <a:t>如果</a:t>
            </a:r>
            <a:r>
              <a:rPr lang="zh-CN" altLang="zh-CN" sz="1500" dirty="0">
                <a:solidFill>
                  <a:schemeClr val="bg1"/>
                </a:solidFill>
                <a:latin typeface="微软雅黑" pitchFamily="34" charset="-122"/>
                <a:ea typeface="微软雅黑" pitchFamily="34" charset="-122"/>
              </a:rPr>
              <a:t>它的值是1.如果当前染色体可以产生HUI X 尚未发现（步骤7），步骤8记录此项目集。步骤11调用Next_Gen_GA过程以生成下一个群（在算法4中描述）。在步骤12-14中，使用</a:t>
            </a:r>
            <a:r>
              <a:rPr lang="en-US" altLang="zh-CN" sz="1500" dirty="0">
                <a:solidFill>
                  <a:schemeClr val="bg1"/>
                </a:solidFill>
                <a:latin typeface="微软雅黑" pitchFamily="34" charset="-122"/>
                <a:ea typeface="微软雅黑" pitchFamily="34" charset="-122"/>
              </a:rPr>
              <a:t>7</a:t>
            </a:r>
            <a:r>
              <a:rPr lang="zh-CN" altLang="zh-CN" sz="1500" dirty="0">
                <a:solidFill>
                  <a:schemeClr val="bg1"/>
                </a:solidFill>
                <a:latin typeface="微软雅黑" pitchFamily="34" charset="-122"/>
                <a:ea typeface="微软雅黑" pitchFamily="34" charset="-122"/>
              </a:rPr>
              <a:t>选择两个发现的HUI 并表示为位向量。然后使用两个选择的位向量来替换新群体中的两个随机选择的染色体。因此，新人口的多样性得到改善。步骤15更新迭代次数。最后，在步骤17中输出所有发现的HUI。</a:t>
            </a:r>
            <a:endParaRPr lang="zh-CN" altLang="en-US" sz="15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143138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22" presetClass="entr" presetSubtype="4"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down)">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p:cTn id="15" dur="500" fill="hold"/>
                                        <p:tgtEl>
                                          <p:spTgt spid="75"/>
                                        </p:tgtEl>
                                        <p:attrNameLst>
                                          <p:attrName>ppt_w</p:attrName>
                                        </p:attrNameLst>
                                      </p:cBhvr>
                                      <p:tavLst>
                                        <p:tav tm="0">
                                          <p:val>
                                            <p:fltVal val="0"/>
                                          </p:val>
                                        </p:tav>
                                        <p:tav tm="100000">
                                          <p:val>
                                            <p:strVal val="#ppt_w"/>
                                          </p:val>
                                        </p:tav>
                                      </p:tavLst>
                                    </p:anim>
                                    <p:anim calcmode="lin" valueType="num">
                                      <p:cBhvr>
                                        <p:cTn id="16" dur="500" fill="hold"/>
                                        <p:tgtEl>
                                          <p:spTgt spid="75"/>
                                        </p:tgtEl>
                                        <p:attrNameLst>
                                          <p:attrName>ppt_h</p:attrName>
                                        </p:attrNameLst>
                                      </p:cBhvr>
                                      <p:tavLst>
                                        <p:tav tm="0">
                                          <p:val>
                                            <p:fltVal val="0"/>
                                          </p:val>
                                        </p:tav>
                                        <p:tav tm="100000">
                                          <p:val>
                                            <p:strVal val="#ppt_h"/>
                                          </p:val>
                                        </p:tav>
                                      </p:tavLst>
                                    </p:anim>
                                    <p:animEffect transition="in" filter="fade">
                                      <p:cBhvr>
                                        <p:cTn id="1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TotalTime>
  <Words>630</Words>
  <Application>Microsoft Office PowerPoint</Application>
  <PresentationFormat>全屏显示(16:9)</PresentationFormat>
  <Paragraphs>17</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微软雅黑</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多边形</dc:title>
  <dc:creator>第一PPT</dc:creator>
  <cp:keywords>www.1ppt.com</cp:keywords>
  <cp:lastModifiedBy>2861991491@qq.com</cp:lastModifiedBy>
  <cp:revision>21</cp:revision>
  <dcterms:created xsi:type="dcterms:W3CDTF">2016-12-18T07:24:13Z</dcterms:created>
  <dcterms:modified xsi:type="dcterms:W3CDTF">2018-12-26T00:19:54Z</dcterms:modified>
</cp:coreProperties>
</file>