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91" r:id="rId5"/>
    <p:sldId id="294" r:id="rId6"/>
    <p:sldId id="295" r:id="rId7"/>
    <p:sldId id="265" r:id="rId8"/>
    <p:sldId id="297" r:id="rId9"/>
    <p:sldId id="306" r:id="rId10"/>
    <p:sldId id="299" r:id="rId11"/>
    <p:sldId id="300" r:id="rId12"/>
    <p:sldId id="301" r:id="rId13"/>
    <p:sldId id="304" r:id="rId14"/>
    <p:sldId id="298" r:id="rId15"/>
    <p:sldId id="286" r:id="rId16"/>
    <p:sldId id="305" r:id="rId17"/>
    <p:sldId id="272" r:id="rId18"/>
    <p:sldId id="287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068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3025" cy="737330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76786-29C4-49C3-AE45-BA6CF32FBC0B}" type="datetime1">
              <a:rPr lang="zh-CN" altLang="en-US"/>
              <a:pPr>
                <a:defRPr/>
              </a:pPr>
              <a:t>2018/12/25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24E9F-C7F6-4FBE-84F7-623EAFA02F3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018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88B79-5F13-437F-B8C4-14BE5FF9E802}" type="datetime1">
              <a:rPr lang="zh-CN" altLang="en-US"/>
              <a:pPr>
                <a:defRPr/>
              </a:pPr>
              <a:t>2018/12/25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691BD-43CB-4585-A368-3F95C04E9AB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1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2CEB3-4B28-4911-983C-65800B4E26F7}" type="datetime1">
              <a:rPr lang="zh-CN" altLang="en-US"/>
              <a:pPr>
                <a:defRPr/>
              </a:pPr>
              <a:t>2018/12/25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3E5CB-2D7C-4370-9D50-06B458AF341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511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9A3E5-53CB-4013-8D7B-0CEF800E3D62}" type="datetime1">
              <a:rPr lang="zh-CN" altLang="en-US"/>
              <a:pPr>
                <a:defRPr/>
              </a:pPr>
              <a:t>2018/12/25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FAF4F-848B-478C-9063-E1D3DB4BDA9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920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EAC8A-77E5-4BC9-B76F-9656987C5FC8}" type="datetime1">
              <a:rPr lang="zh-CN" altLang="en-US"/>
              <a:pPr>
                <a:defRPr/>
              </a:pPr>
              <a:t>2018/12/25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28A69-F5F3-4410-AC66-10133C4A2C0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041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21E71-49F3-4F94-938A-5A7A70A048BF}" type="datetime1">
              <a:rPr lang="zh-CN" altLang="en-US"/>
              <a:pPr>
                <a:defRPr/>
              </a:pPr>
              <a:t>2018/12/25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3F2D1-1B14-4787-B9C7-2378E48A0E2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900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A7DE8-0E52-4218-95B9-15A6BEA77E2D}" type="datetime1">
              <a:rPr lang="zh-CN" altLang="en-US"/>
              <a:pPr>
                <a:defRPr/>
              </a:pPr>
              <a:t>2018/12/25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E332D-E015-4215-8578-92FBF2D0380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917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0D37B-9FBC-4DF7-B332-995868D4E95C}" type="datetime1">
              <a:rPr lang="zh-CN" altLang="en-US"/>
              <a:pPr>
                <a:defRPr/>
              </a:pPr>
              <a:t>2018/12/25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44783-7730-4BAA-A6BA-CD45E7AB773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24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299C7-9E87-49BE-81C6-52100F1B356E}" type="datetime1">
              <a:rPr lang="zh-CN" altLang="en-US"/>
              <a:pPr>
                <a:defRPr/>
              </a:pPr>
              <a:t>2018/12/25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7D3BF-732E-416A-8B4E-4BB157C7E5C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209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AB1A8-4B1F-460D-9C04-0994D4CBE197}" type="datetime1">
              <a:rPr lang="zh-CN" altLang="en-US"/>
              <a:pPr>
                <a:defRPr/>
              </a:pPr>
              <a:t>2018/12/25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D1771-93E5-41A7-B94C-E5E5CC25DFD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401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506C4-EF63-43AC-8413-98DC2A42EE05}" type="datetime1">
              <a:rPr lang="zh-CN" altLang="en-US"/>
              <a:pPr>
                <a:defRPr/>
              </a:pPr>
              <a:t>2018/12/25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055A6-AD7F-4773-96BB-09C89234647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927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 smtClean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E2F40C7-E373-4D85-A762-101497C2B0B8}" type="datetime1">
              <a:rPr lang="zh-CN" altLang="en-US"/>
              <a:pPr>
                <a:defRPr/>
              </a:pPr>
              <a:t>2018/12/25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 smtClean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 smtClean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F423E8C-CC8B-44D9-B11C-E0E004B54A5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椭圆 1"/>
          <p:cNvSpPr>
            <a:spLocks noChangeArrowheads="1"/>
          </p:cNvSpPr>
          <p:nvPr/>
        </p:nvSpPr>
        <p:spPr bwMode="auto">
          <a:xfrm>
            <a:off x="3221039" y="590554"/>
            <a:ext cx="5726112" cy="5726113"/>
          </a:xfrm>
          <a:prstGeom prst="ellipse">
            <a:avLst/>
          </a:prstGeom>
          <a:solidFill>
            <a:srgbClr val="263346">
              <a:alpha val="6901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1" name="椭圆 10"/>
          <p:cNvSpPr>
            <a:spLocks noChangeArrowheads="1"/>
          </p:cNvSpPr>
          <p:nvPr/>
        </p:nvSpPr>
        <p:spPr bwMode="auto">
          <a:xfrm>
            <a:off x="3360739" y="730254"/>
            <a:ext cx="5446712" cy="5446713"/>
          </a:xfrm>
          <a:prstGeom prst="ellipse">
            <a:avLst/>
          </a:prstGeom>
          <a:noFill/>
          <a:ln w="88900">
            <a:solidFill>
              <a:srgbClr val="D0EAEB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2" name="文本框 12"/>
          <p:cNvSpPr>
            <a:spLocks noChangeArrowheads="1"/>
          </p:cNvSpPr>
          <p:nvPr/>
        </p:nvSpPr>
        <p:spPr bwMode="auto">
          <a:xfrm>
            <a:off x="6048479" y="4553719"/>
            <a:ext cx="21691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 ——</a:t>
            </a:r>
            <a:r>
              <a:rPr lang="zh-CN" altLang="en-US" sz="2800" b="1" dirty="0" smtClean="0">
                <a:solidFill>
                  <a:schemeClr val="bg1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郭兴旺</a:t>
            </a:r>
            <a:endParaRPr lang="zh-CN" altLang="en-US" sz="2800" b="1" dirty="0">
              <a:solidFill>
                <a:schemeClr val="bg1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2053" name="直接连接符 21"/>
          <p:cNvSpPr>
            <a:spLocks noChangeShapeType="1"/>
          </p:cNvSpPr>
          <p:nvPr/>
        </p:nvSpPr>
        <p:spPr bwMode="auto">
          <a:xfrm>
            <a:off x="3924302" y="3425825"/>
            <a:ext cx="4319588" cy="0"/>
          </a:xfrm>
          <a:prstGeom prst="line">
            <a:avLst/>
          </a:prstGeom>
          <a:noFill/>
          <a:ln w="6350">
            <a:solidFill>
              <a:srgbClr val="FFFFFF">
                <a:alpha val="58823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文本框 23"/>
          <p:cNvSpPr>
            <a:spLocks noChangeArrowheads="1"/>
          </p:cNvSpPr>
          <p:nvPr/>
        </p:nvSpPr>
        <p:spPr bwMode="auto">
          <a:xfrm>
            <a:off x="4567241" y="1514475"/>
            <a:ext cx="18473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12000" dirty="0">
              <a:solidFill>
                <a:schemeClr val="bg1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2055" name="文本框 24"/>
          <p:cNvSpPr>
            <a:spLocks noChangeArrowheads="1"/>
          </p:cNvSpPr>
          <p:nvPr/>
        </p:nvSpPr>
        <p:spPr bwMode="auto">
          <a:xfrm>
            <a:off x="4030663" y="3749163"/>
            <a:ext cx="341632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1400" dirty="0" smtClean="0">
                <a:solidFill>
                  <a:schemeClr val="bg1"/>
                </a:solidFill>
              </a:rPr>
              <a:t>提出一种从高分辨率激光扫描数据中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zh-CN" sz="1400" dirty="0" smtClean="0">
                <a:solidFill>
                  <a:schemeClr val="bg1"/>
                </a:solidFill>
              </a:rPr>
              <a:t>精确提取道路几何特征的简化方法，以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zh-CN" sz="1400" dirty="0" smtClean="0">
                <a:solidFill>
                  <a:schemeClr val="bg1"/>
                </a:solidFill>
              </a:rPr>
              <a:t>分析马来西亚南北高速公路的事故频率。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56" name="椭圆 25"/>
          <p:cNvSpPr>
            <a:spLocks noChangeArrowheads="1"/>
          </p:cNvSpPr>
          <p:nvPr/>
        </p:nvSpPr>
        <p:spPr bwMode="auto">
          <a:xfrm>
            <a:off x="2946402" y="298454"/>
            <a:ext cx="6311900" cy="6310313"/>
          </a:xfrm>
          <a:prstGeom prst="ellipse">
            <a:avLst/>
          </a:prstGeom>
          <a:noFill/>
          <a:ln w="6350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7" name="椭圆 26"/>
          <p:cNvSpPr>
            <a:spLocks noChangeArrowheads="1"/>
          </p:cNvSpPr>
          <p:nvPr/>
        </p:nvSpPr>
        <p:spPr bwMode="auto">
          <a:xfrm>
            <a:off x="2676525" y="4"/>
            <a:ext cx="6837363" cy="6837363"/>
          </a:xfrm>
          <a:prstGeom prst="ellipse">
            <a:avLst/>
          </a:prstGeom>
          <a:noFill/>
          <a:ln w="6350">
            <a:solidFill>
              <a:srgbClr val="FFFFFF">
                <a:alpha val="38823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8" name="椭圆 27"/>
          <p:cNvSpPr>
            <a:spLocks noChangeArrowheads="1"/>
          </p:cNvSpPr>
          <p:nvPr/>
        </p:nvSpPr>
        <p:spPr bwMode="auto">
          <a:xfrm>
            <a:off x="1773240" y="-906463"/>
            <a:ext cx="8637587" cy="8637588"/>
          </a:xfrm>
          <a:prstGeom prst="ellipse">
            <a:avLst/>
          </a:prstGeom>
          <a:noFill/>
          <a:ln w="6350">
            <a:solidFill>
              <a:srgbClr val="FFFFFF">
                <a:alpha val="29019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9" name="矩形 29"/>
          <p:cNvSpPr>
            <a:spLocks noChangeAspect="1" noChangeArrowheads="1"/>
          </p:cNvSpPr>
          <p:nvPr/>
        </p:nvSpPr>
        <p:spPr bwMode="auto">
          <a:xfrm rot="5400000">
            <a:off x="2379663" y="-1117600"/>
            <a:ext cx="1028700" cy="1028700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60" name="矩形 30"/>
          <p:cNvSpPr>
            <a:spLocks noChangeAspect="1" noChangeArrowheads="1"/>
          </p:cNvSpPr>
          <p:nvPr/>
        </p:nvSpPr>
        <p:spPr bwMode="auto">
          <a:xfrm rot="5400000">
            <a:off x="1212850" y="-1117600"/>
            <a:ext cx="1028700" cy="1028700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908322" y="2109019"/>
            <a:ext cx="4041058" cy="1283110"/>
          </a:xfrm>
          <a:prstGeom prst="rect">
            <a:avLst/>
          </a:prstGeom>
          <a:noFill/>
          <a:ln w="9525" cap="flat" cmpd="sng" algn="ctr">
            <a:solidFill>
              <a:schemeClr val="tx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ea typeface="华文宋体"/>
              </a:rPr>
              <a:t>基于几何回归和</a:t>
            </a:r>
            <a:r>
              <a:rPr lang="en-US" altLang="zh-CN" sz="3200" dirty="0" smtClean="0">
                <a:solidFill>
                  <a:schemeClr val="bg1"/>
                </a:solidFill>
                <a:ea typeface="华文宋体"/>
              </a:rPr>
              <a:t>GIS</a:t>
            </a:r>
            <a:r>
              <a:rPr lang="zh-CN" altLang="en-US" sz="3200" dirty="0" smtClean="0">
                <a:solidFill>
                  <a:schemeClr val="bg1"/>
                </a:solidFill>
                <a:ea typeface="华文宋体"/>
              </a:rPr>
              <a:t>的</a:t>
            </a:r>
            <a:r>
              <a:rPr lang="zh-CN" altLang="en-US" sz="3200" dirty="0" smtClean="0">
                <a:solidFill>
                  <a:schemeClr val="bg1"/>
                </a:solidFill>
                <a:latin typeface="Arial" pitchFamily="34" charset="0"/>
                <a:ea typeface="华文宋体"/>
              </a:rPr>
              <a:t>一种</a:t>
            </a:r>
            <a:r>
              <a:rPr lang="zh-CN" altLang="zh-CN" sz="3200" dirty="0" smtClean="0">
                <a:solidFill>
                  <a:schemeClr val="bg1"/>
                </a:solidFill>
                <a:ea typeface="华文宋体"/>
              </a:rPr>
              <a:t>事故预测模型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华文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9"/>
          <p:cNvSpPr>
            <a:spLocks noChangeAspect="1" noChangeArrowheads="1"/>
          </p:cNvSpPr>
          <p:nvPr/>
        </p:nvSpPr>
        <p:spPr bwMode="auto">
          <a:xfrm rot="5400000">
            <a:off x="2379663" y="-1117600"/>
            <a:ext cx="1028700" cy="1028700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1507" name="矩形 30"/>
          <p:cNvSpPr>
            <a:spLocks noChangeAspect="1" noChangeArrowheads="1"/>
          </p:cNvSpPr>
          <p:nvPr/>
        </p:nvSpPr>
        <p:spPr bwMode="auto">
          <a:xfrm rot="5400000">
            <a:off x="1212850" y="-1117600"/>
            <a:ext cx="1028700" cy="1028700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1508" name="椭圆 51"/>
          <p:cNvSpPr>
            <a:spLocks noChangeArrowheads="1"/>
          </p:cNvSpPr>
          <p:nvPr/>
        </p:nvSpPr>
        <p:spPr bwMode="auto">
          <a:xfrm>
            <a:off x="1057278" y="1954217"/>
            <a:ext cx="3635375" cy="3635375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1509" name="椭圆 52"/>
          <p:cNvSpPr>
            <a:spLocks noChangeArrowheads="1"/>
          </p:cNvSpPr>
          <p:nvPr/>
        </p:nvSpPr>
        <p:spPr bwMode="auto">
          <a:xfrm>
            <a:off x="3870327" y="5586417"/>
            <a:ext cx="923925" cy="923925"/>
          </a:xfrm>
          <a:prstGeom prst="ellipse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1510" name="椭圆 53"/>
          <p:cNvSpPr>
            <a:spLocks noChangeArrowheads="1"/>
          </p:cNvSpPr>
          <p:nvPr/>
        </p:nvSpPr>
        <p:spPr bwMode="auto">
          <a:xfrm>
            <a:off x="3432178" y="1146179"/>
            <a:ext cx="631825" cy="631825"/>
          </a:xfrm>
          <a:prstGeom prst="ellipse">
            <a:avLst/>
          </a:prstGeom>
          <a:solidFill>
            <a:srgbClr val="D0EAEB"/>
          </a:solidFill>
          <a:ln w="6350">
            <a:solidFill>
              <a:srgbClr val="2F2637">
                <a:alpha val="50195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1511" name="文本框 54"/>
          <p:cNvSpPr>
            <a:spLocks noChangeArrowheads="1"/>
          </p:cNvSpPr>
          <p:nvPr/>
        </p:nvSpPr>
        <p:spPr bwMode="auto">
          <a:xfrm>
            <a:off x="7769993" y="3479363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262626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方法论述</a:t>
            </a:r>
            <a:endParaRPr lang="en-US" altLang="zh-CN" sz="3200" b="1" dirty="0">
              <a:solidFill>
                <a:srgbClr val="262626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21512" name="文本框 55"/>
          <p:cNvSpPr>
            <a:spLocks noChangeArrowheads="1"/>
          </p:cNvSpPr>
          <p:nvPr/>
        </p:nvSpPr>
        <p:spPr bwMode="auto">
          <a:xfrm>
            <a:off x="6860850" y="4361137"/>
            <a:ext cx="422743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、</a:t>
            </a:r>
            <a:r>
              <a:rPr lang="zh-CN" altLang="zh-CN" sz="1600" b="1" dirty="0" smtClean="0"/>
              <a:t>从</a:t>
            </a:r>
            <a:r>
              <a:rPr lang="zh-CN" altLang="zh-CN" sz="1600" b="1" dirty="0" smtClean="0"/>
              <a:t>激光雷达数据和正射影像提取道路边</a:t>
            </a:r>
            <a:r>
              <a:rPr lang="zh-CN" altLang="zh-CN" sz="1600" b="1" dirty="0" smtClean="0"/>
              <a:t>界</a:t>
            </a:r>
            <a:endParaRPr lang="en-US" altLang="zh-CN" sz="1600" b="1" dirty="0" smtClean="0"/>
          </a:p>
          <a:p>
            <a:r>
              <a:rPr lang="en-US" altLang="zh-CN" sz="1600" b="1" dirty="0" smtClean="0">
                <a:solidFill>
                  <a:srgbClr val="262626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2</a:t>
            </a:r>
            <a:r>
              <a:rPr lang="zh-CN" altLang="en-US" sz="1600" b="1" dirty="0" smtClean="0">
                <a:solidFill>
                  <a:srgbClr val="262626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、</a:t>
            </a:r>
            <a:r>
              <a:rPr lang="zh-CN" altLang="zh-CN" sz="1600" b="1" dirty="0" smtClean="0"/>
              <a:t>提取道路几何设计参</a:t>
            </a:r>
            <a:r>
              <a:rPr lang="zh-CN" altLang="zh-CN" sz="1600" b="1" dirty="0" smtClean="0"/>
              <a:t>数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3</a:t>
            </a:r>
            <a:r>
              <a:rPr lang="zh-CN" altLang="en-US" sz="1600" b="1" dirty="0" smtClean="0"/>
              <a:t>、</a:t>
            </a:r>
            <a:r>
              <a:rPr lang="zh-CN" altLang="zh-CN" sz="1600" b="1" dirty="0" smtClean="0"/>
              <a:t>道</a:t>
            </a:r>
            <a:r>
              <a:rPr lang="zh-CN" altLang="zh-CN" sz="1600" b="1" dirty="0" smtClean="0"/>
              <a:t>路分</a:t>
            </a:r>
            <a:r>
              <a:rPr lang="zh-CN" altLang="zh-CN" sz="1600" b="1" dirty="0" smtClean="0"/>
              <a:t>割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4</a:t>
            </a:r>
            <a:r>
              <a:rPr lang="zh-CN" altLang="en-US" sz="1600" b="1" dirty="0" smtClean="0"/>
              <a:t>、</a:t>
            </a:r>
            <a:r>
              <a:rPr lang="zh-CN" altLang="zh-CN" sz="1600" b="1" dirty="0" smtClean="0"/>
              <a:t>使</a:t>
            </a:r>
            <a:r>
              <a:rPr lang="zh-CN" altLang="zh-CN" sz="1600" b="1" dirty="0" smtClean="0"/>
              <a:t>用道路几何建模事故频率</a:t>
            </a:r>
            <a:endParaRPr lang="en-US" altLang="zh-CN" sz="1600" dirty="0" smtClean="0">
              <a:solidFill>
                <a:srgbClr val="262626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endParaRPr lang="en-US" altLang="zh-CN" sz="1600" dirty="0" smtClean="0">
              <a:solidFill>
                <a:srgbClr val="262626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endParaRPr lang="en-US" altLang="zh-CN" sz="1600" dirty="0" smtClean="0">
              <a:solidFill>
                <a:srgbClr val="262626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endParaRPr lang="en-US" altLang="zh-CN" sz="1600" dirty="0" smtClean="0">
              <a:solidFill>
                <a:srgbClr val="262626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endParaRPr lang="en-US" altLang="zh-CN" sz="3200" b="1" dirty="0">
              <a:solidFill>
                <a:schemeClr val="bg1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21513" name="直接连接符 56"/>
          <p:cNvSpPr>
            <a:spLocks noChangeShapeType="1"/>
          </p:cNvSpPr>
          <p:nvPr/>
        </p:nvSpPr>
        <p:spPr bwMode="auto">
          <a:xfrm rot="5400000">
            <a:off x="8612984" y="2478883"/>
            <a:ext cx="1587" cy="3600451"/>
          </a:xfrm>
          <a:prstGeom prst="line">
            <a:avLst/>
          </a:prstGeom>
          <a:noFill/>
          <a:ln w="1270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椭圆 58"/>
          <p:cNvSpPr>
            <a:spLocks noChangeArrowheads="1"/>
          </p:cNvSpPr>
          <p:nvPr/>
        </p:nvSpPr>
        <p:spPr bwMode="auto">
          <a:xfrm>
            <a:off x="5873753" y="1954217"/>
            <a:ext cx="1012825" cy="1012825"/>
          </a:xfrm>
          <a:prstGeom prst="ellipse">
            <a:avLst/>
          </a:prstGeom>
          <a:solidFill>
            <a:srgbClr val="D0EAEB"/>
          </a:solidFill>
          <a:ln w="6350">
            <a:solidFill>
              <a:srgbClr val="2F2637">
                <a:alpha val="50195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2" name="组合 59"/>
          <p:cNvGrpSpPr>
            <a:grpSpLocks/>
          </p:cNvGrpSpPr>
          <p:nvPr/>
        </p:nvGrpSpPr>
        <p:grpSpPr bwMode="auto">
          <a:xfrm>
            <a:off x="6149977" y="2284417"/>
            <a:ext cx="498475" cy="477837"/>
            <a:chOff x="0" y="0"/>
            <a:chExt cx="2438400" cy="2332038"/>
          </a:xfrm>
        </p:grpSpPr>
        <p:sp>
          <p:nvSpPr>
            <p:cNvPr id="21519" name="Freeform 25"/>
            <p:cNvSpPr>
              <a:spLocks noChangeArrowheads="1"/>
            </p:cNvSpPr>
            <p:nvPr/>
          </p:nvSpPr>
          <p:spPr bwMode="auto">
            <a:xfrm>
              <a:off x="893763" y="1676400"/>
              <a:ext cx="655638" cy="655638"/>
            </a:xfrm>
            <a:custGeom>
              <a:avLst/>
              <a:gdLst>
                <a:gd name="T0" fmla="*/ 327025 w 413"/>
                <a:gd name="T1" fmla="*/ 655638 h 413"/>
                <a:gd name="T2" fmla="*/ 0 w 413"/>
                <a:gd name="T3" fmla="*/ 0 h 413"/>
                <a:gd name="T4" fmla="*/ 655638 w 413"/>
                <a:gd name="T5" fmla="*/ 0 h 413"/>
                <a:gd name="T6" fmla="*/ 327025 w 413"/>
                <a:gd name="T7" fmla="*/ 655638 h 4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"/>
                <a:gd name="T13" fmla="*/ 0 h 413"/>
                <a:gd name="T14" fmla="*/ 413 w 413"/>
                <a:gd name="T15" fmla="*/ 413 h 4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" name="任意多边形 61"/>
            <p:cNvSpPr>
              <a:spLocks noChangeArrowheads="1"/>
            </p:cNvSpPr>
            <p:nvPr/>
          </p:nvSpPr>
          <p:spPr bwMode="auto">
            <a:xfrm>
              <a:off x="0" y="0"/>
              <a:ext cx="2438400" cy="1774825"/>
            </a:xfrm>
            <a:custGeom>
              <a:avLst/>
              <a:gdLst>
                <a:gd name="T0" fmla="*/ 290196 w 2438400"/>
                <a:gd name="T1" fmla="*/ 0 h 1774825"/>
                <a:gd name="T2" fmla="*/ 2151973 w 2438400"/>
                <a:gd name="T3" fmla="*/ 0 h 1774825"/>
                <a:gd name="T4" fmla="*/ 2438400 w 2438400"/>
                <a:gd name="T5" fmla="*/ 286384 h 1774825"/>
                <a:gd name="T6" fmla="*/ 2438400 w 2438400"/>
                <a:gd name="T7" fmla="*/ 1484673 h 1774825"/>
                <a:gd name="T8" fmla="*/ 2151973 w 2438400"/>
                <a:gd name="T9" fmla="*/ 1774825 h 1774825"/>
                <a:gd name="T10" fmla="*/ 290196 w 2438400"/>
                <a:gd name="T11" fmla="*/ 1774825 h 1774825"/>
                <a:gd name="T12" fmla="*/ 0 w 2438400"/>
                <a:gd name="T13" fmla="*/ 1484673 h 1774825"/>
                <a:gd name="T14" fmla="*/ 0 w 2438400"/>
                <a:gd name="T15" fmla="*/ 286384 h 1774825"/>
                <a:gd name="T16" fmla="*/ 290196 w 2438400"/>
                <a:gd name="T17" fmla="*/ 0 h 1774825"/>
                <a:gd name="T18" fmla="*/ 471488 w 2438400"/>
                <a:gd name="T19" fmla="*/ 425450 h 1774825"/>
                <a:gd name="T20" fmla="*/ 471488 w 2438400"/>
                <a:gd name="T21" fmla="*/ 598488 h 1774825"/>
                <a:gd name="T22" fmla="*/ 1971676 w 2438400"/>
                <a:gd name="T23" fmla="*/ 598488 h 1774825"/>
                <a:gd name="T24" fmla="*/ 1971676 w 2438400"/>
                <a:gd name="T25" fmla="*/ 425450 h 1774825"/>
                <a:gd name="T26" fmla="*/ 471488 w 2438400"/>
                <a:gd name="T27" fmla="*/ 425450 h 1774825"/>
                <a:gd name="T28" fmla="*/ 471488 w 2438400"/>
                <a:gd name="T29" fmla="*/ 801688 h 1774825"/>
                <a:gd name="T30" fmla="*/ 471488 w 2438400"/>
                <a:gd name="T31" fmla="*/ 971551 h 1774825"/>
                <a:gd name="T32" fmla="*/ 1971676 w 2438400"/>
                <a:gd name="T33" fmla="*/ 971551 h 1774825"/>
                <a:gd name="T34" fmla="*/ 1971676 w 2438400"/>
                <a:gd name="T35" fmla="*/ 801688 h 1774825"/>
                <a:gd name="T36" fmla="*/ 471488 w 2438400"/>
                <a:gd name="T37" fmla="*/ 801688 h 1774825"/>
                <a:gd name="T38" fmla="*/ 471488 w 2438400"/>
                <a:gd name="T39" fmla="*/ 1174750 h 1774825"/>
                <a:gd name="T40" fmla="*/ 471488 w 2438400"/>
                <a:gd name="T41" fmla="*/ 1347788 h 1774825"/>
                <a:gd name="T42" fmla="*/ 1971676 w 2438400"/>
                <a:gd name="T43" fmla="*/ 1347788 h 1774825"/>
                <a:gd name="T44" fmla="*/ 1971676 w 2438400"/>
                <a:gd name="T45" fmla="*/ 1174750 h 1774825"/>
                <a:gd name="T46" fmla="*/ 471488 w 2438400"/>
                <a:gd name="T47" fmla="*/ 1174750 h 17748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38400"/>
                <a:gd name="T73" fmla="*/ 0 h 1774825"/>
                <a:gd name="T74" fmla="*/ 2438400 w 2438400"/>
                <a:gd name="T75" fmla="*/ 1774825 h 17748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16" name="椭圆 14"/>
          <p:cNvSpPr>
            <a:spLocks noChangeArrowheads="1"/>
          </p:cNvSpPr>
          <p:nvPr/>
        </p:nvSpPr>
        <p:spPr bwMode="auto">
          <a:xfrm>
            <a:off x="1057278" y="1954217"/>
            <a:ext cx="3635375" cy="3635375"/>
          </a:xfrm>
          <a:prstGeom prst="ellipse">
            <a:avLst/>
          </a:prstGeom>
          <a:solidFill>
            <a:srgbClr val="2F2637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1517" name="椭圆 15"/>
          <p:cNvSpPr>
            <a:spLocks noChangeArrowheads="1"/>
          </p:cNvSpPr>
          <p:nvPr/>
        </p:nvSpPr>
        <p:spPr bwMode="auto">
          <a:xfrm>
            <a:off x="1233490" y="2127250"/>
            <a:ext cx="3282951" cy="3282950"/>
          </a:xfrm>
          <a:prstGeom prst="ellipse">
            <a:avLst/>
          </a:prstGeom>
          <a:noFill/>
          <a:ln w="63500">
            <a:solidFill>
              <a:srgbClr val="D0EAEB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1518" name="文本框 57"/>
          <p:cNvSpPr>
            <a:spLocks noChangeArrowheads="1"/>
          </p:cNvSpPr>
          <p:nvPr/>
        </p:nvSpPr>
        <p:spPr bwMode="auto">
          <a:xfrm>
            <a:off x="1971677" y="2668591"/>
            <a:ext cx="196720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3800" b="1">
                <a:solidFill>
                  <a:srgbClr val="FDFDFD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04</a:t>
            </a:r>
            <a:endParaRPr lang="zh-CN" altLang="en-US" sz="13800" b="1">
              <a:solidFill>
                <a:srgbClr val="FDFDFD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29"/>
          <p:cNvSpPr>
            <a:spLocks noChangeAspect="1" noChangeArrowheads="1"/>
          </p:cNvSpPr>
          <p:nvPr/>
        </p:nvSpPr>
        <p:spPr bwMode="auto">
          <a:xfrm rot="5400000">
            <a:off x="2379663" y="-1117600"/>
            <a:ext cx="1028700" cy="1028700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147" name="矩形 30"/>
          <p:cNvSpPr>
            <a:spLocks noChangeAspect="1" noChangeArrowheads="1"/>
          </p:cNvSpPr>
          <p:nvPr/>
        </p:nvSpPr>
        <p:spPr bwMode="auto">
          <a:xfrm rot="5400000">
            <a:off x="1212850" y="-1117600"/>
            <a:ext cx="1028700" cy="1028700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148" name="直接连接符 8"/>
          <p:cNvSpPr>
            <a:spLocks noChangeShapeType="1"/>
          </p:cNvSpPr>
          <p:nvPr/>
        </p:nvSpPr>
        <p:spPr bwMode="auto">
          <a:xfrm flipV="1">
            <a:off x="7204077" y="1154117"/>
            <a:ext cx="4679951" cy="1587"/>
          </a:xfrm>
          <a:prstGeom prst="line">
            <a:avLst/>
          </a:prstGeom>
          <a:noFill/>
          <a:ln w="635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直接连接符 10"/>
          <p:cNvSpPr>
            <a:spLocks noChangeShapeType="1"/>
          </p:cNvSpPr>
          <p:nvPr/>
        </p:nvSpPr>
        <p:spPr bwMode="auto">
          <a:xfrm flipV="1">
            <a:off x="342902" y="1154117"/>
            <a:ext cx="4679951" cy="1587"/>
          </a:xfrm>
          <a:prstGeom prst="line">
            <a:avLst/>
          </a:prstGeom>
          <a:noFill/>
          <a:ln w="635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文本框 12"/>
          <p:cNvSpPr>
            <a:spLocks noChangeArrowheads="1"/>
          </p:cNvSpPr>
          <p:nvPr/>
        </p:nvSpPr>
        <p:spPr bwMode="auto">
          <a:xfrm>
            <a:off x="3257989" y="465305"/>
            <a:ext cx="575349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从激光雷达数据和正射影像提取道路边界</a:t>
            </a:r>
            <a:endParaRPr lang="en-US" altLang="zh-CN" sz="2400" dirty="0" smtClean="0">
              <a:solidFill>
                <a:srgbClr val="262626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endParaRPr lang="en-US" altLang="zh-CN" sz="2000" dirty="0">
              <a:solidFill>
                <a:srgbClr val="262626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367340" y="1000129"/>
            <a:ext cx="1468437" cy="307975"/>
            <a:chOff x="0" y="0"/>
            <a:chExt cx="1541192" cy="321992"/>
          </a:xfrm>
        </p:grpSpPr>
        <p:sp>
          <p:nvSpPr>
            <p:cNvPr id="6172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173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174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175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6152" name="任意多边形 11"/>
          <p:cNvSpPr>
            <a:spLocks noChangeArrowheads="1"/>
          </p:cNvSpPr>
          <p:nvPr/>
        </p:nvSpPr>
        <p:spPr bwMode="auto">
          <a:xfrm>
            <a:off x="1762125" y="2962277"/>
            <a:ext cx="2243139" cy="1698625"/>
          </a:xfrm>
          <a:custGeom>
            <a:avLst/>
            <a:gdLst>
              <a:gd name="T0" fmla="*/ 2243138 w 1552486"/>
              <a:gd name="T1" fmla="*/ 1698625 h 1174802"/>
              <a:gd name="T2" fmla="*/ 2243138 w 1552486"/>
              <a:gd name="T3" fmla="*/ 792502 h 1174802"/>
              <a:gd name="T4" fmla="*/ 2094968 w 1552486"/>
              <a:gd name="T5" fmla="*/ 792502 h 1174802"/>
              <a:gd name="T6" fmla="*/ 2094968 w 1552486"/>
              <a:gd name="T7" fmla="*/ 854283 h 1174802"/>
              <a:gd name="T8" fmla="*/ 1465244 w 1552486"/>
              <a:gd name="T9" fmla="*/ 224117 h 1174802"/>
              <a:gd name="T10" fmla="*/ 0 w 1552486"/>
              <a:gd name="T11" fmla="*/ 401222 h 1174802"/>
              <a:gd name="T12" fmla="*/ 436281 w 1552486"/>
              <a:gd name="T13" fmla="*/ 582448 h 1174802"/>
              <a:gd name="T14" fmla="*/ 1411738 w 1552486"/>
              <a:gd name="T15" fmla="*/ 1546232 h 1174802"/>
              <a:gd name="T16" fmla="*/ 1341767 w 1552486"/>
              <a:gd name="T17" fmla="*/ 1546232 h 1174802"/>
              <a:gd name="T18" fmla="*/ 1341767 w 1552486"/>
              <a:gd name="T19" fmla="*/ 1698625 h 1174802"/>
              <a:gd name="T20" fmla="*/ 2243138 w 1552486"/>
              <a:gd name="T21" fmla="*/ 1698625 h 11748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52486"/>
              <a:gd name="T34" fmla="*/ 0 h 1174802"/>
              <a:gd name="T35" fmla="*/ 1552486 w 1552486"/>
              <a:gd name="T36" fmla="*/ 1174802 h 117480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52486" h="1174802">
                <a:moveTo>
                  <a:pt x="1552486" y="1174802"/>
                </a:moveTo>
                <a:lnTo>
                  <a:pt x="1552486" y="548110"/>
                </a:lnTo>
                <a:lnTo>
                  <a:pt x="1449937" y="548110"/>
                </a:lnTo>
                <a:lnTo>
                  <a:pt x="1449937" y="590839"/>
                </a:lnTo>
                <a:lnTo>
                  <a:pt x="1014102" y="155004"/>
                </a:lnTo>
                <a:cubicBezTo>
                  <a:pt x="764374" y="-89025"/>
                  <a:pt x="312397" y="-42499"/>
                  <a:pt x="0" y="277493"/>
                </a:cubicBezTo>
                <a:cubicBezTo>
                  <a:pt x="126288" y="250906"/>
                  <a:pt x="258273" y="363901"/>
                  <a:pt x="301952" y="402832"/>
                </a:cubicBezTo>
                <a:lnTo>
                  <a:pt x="977070" y="1069404"/>
                </a:lnTo>
                <a:lnTo>
                  <a:pt x="928643" y="1069404"/>
                </a:lnTo>
                <a:lnTo>
                  <a:pt x="928643" y="1174802"/>
                </a:lnTo>
                <a:lnTo>
                  <a:pt x="1552486" y="1174802"/>
                </a:lnTo>
                <a:close/>
              </a:path>
            </a:pathLst>
          </a:custGeom>
          <a:solidFill>
            <a:srgbClr val="D0EAEB"/>
          </a:solidFill>
          <a:ln w="12700" cap="flat" cmpd="sng">
            <a:solidFill>
              <a:srgbClr val="2F2637">
                <a:alpha val="50195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153" name="任意多边形 14"/>
          <p:cNvSpPr>
            <a:spLocks noChangeArrowheads="1"/>
          </p:cNvSpPr>
          <p:nvPr/>
        </p:nvSpPr>
        <p:spPr bwMode="auto">
          <a:xfrm flipV="1">
            <a:off x="4963021" y="3102144"/>
            <a:ext cx="2243137" cy="1698625"/>
          </a:xfrm>
          <a:custGeom>
            <a:avLst/>
            <a:gdLst>
              <a:gd name="T0" fmla="*/ 2243137 w 1552486"/>
              <a:gd name="T1" fmla="*/ 1698625 h 1174802"/>
              <a:gd name="T2" fmla="*/ 2243137 w 1552486"/>
              <a:gd name="T3" fmla="*/ 792502 h 1174802"/>
              <a:gd name="T4" fmla="*/ 2094967 w 1552486"/>
              <a:gd name="T5" fmla="*/ 792502 h 1174802"/>
              <a:gd name="T6" fmla="*/ 2094967 w 1552486"/>
              <a:gd name="T7" fmla="*/ 854283 h 1174802"/>
              <a:gd name="T8" fmla="*/ 1465243 w 1552486"/>
              <a:gd name="T9" fmla="*/ 224117 h 1174802"/>
              <a:gd name="T10" fmla="*/ 0 w 1552486"/>
              <a:gd name="T11" fmla="*/ 401222 h 1174802"/>
              <a:gd name="T12" fmla="*/ 436281 w 1552486"/>
              <a:gd name="T13" fmla="*/ 582448 h 1174802"/>
              <a:gd name="T14" fmla="*/ 1411737 w 1552486"/>
              <a:gd name="T15" fmla="*/ 1546232 h 1174802"/>
              <a:gd name="T16" fmla="*/ 1341766 w 1552486"/>
              <a:gd name="T17" fmla="*/ 1546232 h 1174802"/>
              <a:gd name="T18" fmla="*/ 1341766 w 1552486"/>
              <a:gd name="T19" fmla="*/ 1698625 h 1174802"/>
              <a:gd name="T20" fmla="*/ 2243137 w 1552486"/>
              <a:gd name="T21" fmla="*/ 1698625 h 11748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52486"/>
              <a:gd name="T34" fmla="*/ 0 h 1174802"/>
              <a:gd name="T35" fmla="*/ 1552486 w 1552486"/>
              <a:gd name="T36" fmla="*/ 1174802 h 117480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52486" h="1174802">
                <a:moveTo>
                  <a:pt x="1552486" y="1174802"/>
                </a:moveTo>
                <a:lnTo>
                  <a:pt x="1552486" y="548110"/>
                </a:lnTo>
                <a:lnTo>
                  <a:pt x="1449937" y="548110"/>
                </a:lnTo>
                <a:lnTo>
                  <a:pt x="1449937" y="590839"/>
                </a:lnTo>
                <a:lnTo>
                  <a:pt x="1014102" y="155004"/>
                </a:lnTo>
                <a:cubicBezTo>
                  <a:pt x="764374" y="-89025"/>
                  <a:pt x="312397" y="-42499"/>
                  <a:pt x="0" y="277493"/>
                </a:cubicBezTo>
                <a:cubicBezTo>
                  <a:pt x="126288" y="250906"/>
                  <a:pt x="258273" y="363901"/>
                  <a:pt x="301952" y="402832"/>
                </a:cubicBezTo>
                <a:lnTo>
                  <a:pt x="977070" y="1069404"/>
                </a:lnTo>
                <a:lnTo>
                  <a:pt x="928643" y="1069404"/>
                </a:lnTo>
                <a:lnTo>
                  <a:pt x="928643" y="1174802"/>
                </a:lnTo>
                <a:lnTo>
                  <a:pt x="1552486" y="1174802"/>
                </a:lnTo>
                <a:close/>
              </a:path>
            </a:pathLst>
          </a:cu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54" name="任意多边形 18"/>
          <p:cNvSpPr>
            <a:spLocks noChangeArrowheads="1"/>
          </p:cNvSpPr>
          <p:nvPr/>
        </p:nvSpPr>
        <p:spPr bwMode="auto">
          <a:xfrm>
            <a:off x="8102439" y="3088401"/>
            <a:ext cx="2243137" cy="1698625"/>
          </a:xfrm>
          <a:custGeom>
            <a:avLst/>
            <a:gdLst>
              <a:gd name="T0" fmla="*/ 2243137 w 1552486"/>
              <a:gd name="T1" fmla="*/ 1698625 h 1174802"/>
              <a:gd name="T2" fmla="*/ 2243137 w 1552486"/>
              <a:gd name="T3" fmla="*/ 792502 h 1174802"/>
              <a:gd name="T4" fmla="*/ 2094967 w 1552486"/>
              <a:gd name="T5" fmla="*/ 792502 h 1174802"/>
              <a:gd name="T6" fmla="*/ 2094967 w 1552486"/>
              <a:gd name="T7" fmla="*/ 854283 h 1174802"/>
              <a:gd name="T8" fmla="*/ 1465243 w 1552486"/>
              <a:gd name="T9" fmla="*/ 224117 h 1174802"/>
              <a:gd name="T10" fmla="*/ 0 w 1552486"/>
              <a:gd name="T11" fmla="*/ 401222 h 1174802"/>
              <a:gd name="T12" fmla="*/ 436281 w 1552486"/>
              <a:gd name="T13" fmla="*/ 582448 h 1174802"/>
              <a:gd name="T14" fmla="*/ 1411737 w 1552486"/>
              <a:gd name="T15" fmla="*/ 1546232 h 1174802"/>
              <a:gd name="T16" fmla="*/ 1341766 w 1552486"/>
              <a:gd name="T17" fmla="*/ 1546232 h 1174802"/>
              <a:gd name="T18" fmla="*/ 1341766 w 1552486"/>
              <a:gd name="T19" fmla="*/ 1698625 h 1174802"/>
              <a:gd name="T20" fmla="*/ 2243137 w 1552486"/>
              <a:gd name="T21" fmla="*/ 1698625 h 11748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52486"/>
              <a:gd name="T34" fmla="*/ 0 h 1174802"/>
              <a:gd name="T35" fmla="*/ 1552486 w 1552486"/>
              <a:gd name="T36" fmla="*/ 1174802 h 117480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52486" h="1174802">
                <a:moveTo>
                  <a:pt x="1552486" y="1174802"/>
                </a:moveTo>
                <a:lnTo>
                  <a:pt x="1552486" y="548110"/>
                </a:lnTo>
                <a:lnTo>
                  <a:pt x="1449937" y="548110"/>
                </a:lnTo>
                <a:lnTo>
                  <a:pt x="1449937" y="590839"/>
                </a:lnTo>
                <a:lnTo>
                  <a:pt x="1014102" y="155004"/>
                </a:lnTo>
                <a:cubicBezTo>
                  <a:pt x="764374" y="-89025"/>
                  <a:pt x="312397" y="-42499"/>
                  <a:pt x="0" y="277493"/>
                </a:cubicBezTo>
                <a:cubicBezTo>
                  <a:pt x="126288" y="250906"/>
                  <a:pt x="258273" y="363901"/>
                  <a:pt x="301952" y="402832"/>
                </a:cubicBezTo>
                <a:lnTo>
                  <a:pt x="977070" y="1069404"/>
                </a:lnTo>
                <a:lnTo>
                  <a:pt x="928643" y="1069404"/>
                </a:lnTo>
                <a:lnTo>
                  <a:pt x="928643" y="1174802"/>
                </a:lnTo>
                <a:lnTo>
                  <a:pt x="1552486" y="1174802"/>
                </a:lnTo>
                <a:close/>
              </a:path>
            </a:pathLst>
          </a:custGeom>
          <a:solidFill>
            <a:srgbClr val="D0EAEB"/>
          </a:solidFill>
          <a:ln w="12700" cap="flat" cmpd="sng">
            <a:solidFill>
              <a:srgbClr val="2F2637">
                <a:alpha val="50195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156" name="矩形 20"/>
          <p:cNvSpPr>
            <a:spLocks noChangeArrowheads="1"/>
          </p:cNvSpPr>
          <p:nvPr/>
        </p:nvSpPr>
        <p:spPr bwMode="auto">
          <a:xfrm>
            <a:off x="3392490" y="4060828"/>
            <a:ext cx="5982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262626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01</a:t>
            </a:r>
            <a:endParaRPr lang="zh-CN" altLang="en-US" sz="3200" b="1">
              <a:solidFill>
                <a:srgbClr val="262626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6157" name="矩形 21"/>
          <p:cNvSpPr>
            <a:spLocks noChangeArrowheads="1"/>
          </p:cNvSpPr>
          <p:nvPr/>
        </p:nvSpPr>
        <p:spPr bwMode="auto">
          <a:xfrm>
            <a:off x="6566504" y="3081833"/>
            <a:ext cx="5982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FFFF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02</a:t>
            </a:r>
            <a:endParaRPr lang="zh-CN" altLang="en-US" sz="3200" b="1" dirty="0">
              <a:solidFill>
                <a:srgbClr val="FFFFFF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6158" name="矩形 22"/>
          <p:cNvSpPr>
            <a:spLocks noChangeArrowheads="1"/>
          </p:cNvSpPr>
          <p:nvPr/>
        </p:nvSpPr>
        <p:spPr bwMode="auto">
          <a:xfrm>
            <a:off x="9682220" y="4155420"/>
            <a:ext cx="5982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262626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03</a:t>
            </a:r>
            <a:endParaRPr lang="zh-CN" altLang="en-US" sz="3200" b="1" dirty="0">
              <a:solidFill>
                <a:srgbClr val="262626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6160" name="矩形 24"/>
          <p:cNvSpPr>
            <a:spLocks noChangeArrowheads="1"/>
          </p:cNvSpPr>
          <p:nvPr/>
        </p:nvSpPr>
        <p:spPr bwMode="auto">
          <a:xfrm rot="2700000">
            <a:off x="2618791" y="3515054"/>
            <a:ext cx="9092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262626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STEP</a:t>
            </a:r>
            <a:endParaRPr lang="zh-CN" altLang="en-US" sz="2800">
              <a:solidFill>
                <a:srgbClr val="262626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6161" name="矩形 25"/>
          <p:cNvSpPr>
            <a:spLocks noChangeArrowheads="1"/>
          </p:cNvSpPr>
          <p:nvPr/>
        </p:nvSpPr>
        <p:spPr bwMode="auto">
          <a:xfrm rot="2700000">
            <a:off x="8976918" y="3630748"/>
            <a:ext cx="9092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262626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STEP</a:t>
            </a:r>
            <a:endParaRPr lang="zh-CN" altLang="en-US" sz="2800" dirty="0">
              <a:solidFill>
                <a:srgbClr val="262626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6162" name="矩形 26"/>
          <p:cNvSpPr>
            <a:spLocks noChangeArrowheads="1"/>
          </p:cNvSpPr>
          <p:nvPr/>
        </p:nvSpPr>
        <p:spPr bwMode="auto">
          <a:xfrm rot="-2700000">
            <a:off x="5881022" y="3658747"/>
            <a:ext cx="9092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STEP</a:t>
            </a:r>
            <a:endParaRPr lang="zh-CN" altLang="en-US" sz="2800" dirty="0">
              <a:solidFill>
                <a:srgbClr val="FFFFFF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6164" name="Freeform 46"/>
          <p:cNvSpPr>
            <a:spLocks noEditPoints="1" noChangeArrowheads="1"/>
          </p:cNvSpPr>
          <p:nvPr/>
        </p:nvSpPr>
        <p:spPr bwMode="auto">
          <a:xfrm>
            <a:off x="2395541" y="3135317"/>
            <a:ext cx="358775" cy="358775"/>
          </a:xfrm>
          <a:custGeom>
            <a:avLst/>
            <a:gdLst>
              <a:gd name="T0" fmla="*/ 179388 w 144"/>
              <a:gd name="T1" fmla="*/ 0 h 144"/>
              <a:gd name="T2" fmla="*/ 0 w 144"/>
              <a:gd name="T3" fmla="*/ 179388 h 144"/>
              <a:gd name="T4" fmla="*/ 179388 w 144"/>
              <a:gd name="T5" fmla="*/ 358775 h 144"/>
              <a:gd name="T6" fmla="*/ 358775 w 144"/>
              <a:gd name="T7" fmla="*/ 179388 h 144"/>
              <a:gd name="T8" fmla="*/ 179388 w 144"/>
              <a:gd name="T9" fmla="*/ 0 h 144"/>
              <a:gd name="T10" fmla="*/ 274064 w 144"/>
              <a:gd name="T11" fmla="*/ 226726 h 144"/>
              <a:gd name="T12" fmla="*/ 269081 w 144"/>
              <a:gd name="T13" fmla="*/ 231709 h 144"/>
              <a:gd name="T14" fmla="*/ 209285 w 144"/>
              <a:gd name="T15" fmla="*/ 231709 h 144"/>
              <a:gd name="T16" fmla="*/ 209285 w 144"/>
              <a:gd name="T17" fmla="*/ 249149 h 144"/>
              <a:gd name="T18" fmla="*/ 251641 w 144"/>
              <a:gd name="T19" fmla="*/ 249149 h 144"/>
              <a:gd name="T20" fmla="*/ 256624 w 144"/>
              <a:gd name="T21" fmla="*/ 254132 h 144"/>
              <a:gd name="T22" fmla="*/ 256624 w 144"/>
              <a:gd name="T23" fmla="*/ 269081 h 144"/>
              <a:gd name="T24" fmla="*/ 251641 w 144"/>
              <a:gd name="T25" fmla="*/ 274064 h 144"/>
              <a:gd name="T26" fmla="*/ 107134 w 144"/>
              <a:gd name="T27" fmla="*/ 274064 h 144"/>
              <a:gd name="T28" fmla="*/ 102151 w 144"/>
              <a:gd name="T29" fmla="*/ 269081 h 144"/>
              <a:gd name="T30" fmla="*/ 102151 w 144"/>
              <a:gd name="T31" fmla="*/ 254132 h 144"/>
              <a:gd name="T32" fmla="*/ 107134 w 144"/>
              <a:gd name="T33" fmla="*/ 249149 h 144"/>
              <a:gd name="T34" fmla="*/ 149490 w 144"/>
              <a:gd name="T35" fmla="*/ 249149 h 144"/>
              <a:gd name="T36" fmla="*/ 149490 w 144"/>
              <a:gd name="T37" fmla="*/ 231709 h 144"/>
              <a:gd name="T38" fmla="*/ 89694 w 144"/>
              <a:gd name="T39" fmla="*/ 231709 h 144"/>
              <a:gd name="T40" fmla="*/ 84711 w 144"/>
              <a:gd name="T41" fmla="*/ 226726 h 144"/>
              <a:gd name="T42" fmla="*/ 84711 w 144"/>
              <a:gd name="T43" fmla="*/ 92185 h 144"/>
              <a:gd name="T44" fmla="*/ 89694 w 144"/>
              <a:gd name="T45" fmla="*/ 87202 h 144"/>
              <a:gd name="T46" fmla="*/ 269081 w 144"/>
              <a:gd name="T47" fmla="*/ 87202 h 144"/>
              <a:gd name="T48" fmla="*/ 274064 w 144"/>
              <a:gd name="T49" fmla="*/ 92185 h 144"/>
              <a:gd name="T50" fmla="*/ 274064 w 144"/>
              <a:gd name="T51" fmla="*/ 226726 h 14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44"/>
              <a:gd name="T79" fmla="*/ 0 h 144"/>
              <a:gd name="T80" fmla="*/ 144 w 144"/>
              <a:gd name="T81" fmla="*/ 144 h 14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110" y="91"/>
                </a:moveTo>
                <a:cubicBezTo>
                  <a:pt x="110" y="92"/>
                  <a:pt x="109" y="93"/>
                  <a:pt x="108" y="93"/>
                </a:cubicBezTo>
                <a:cubicBezTo>
                  <a:pt x="84" y="93"/>
                  <a:pt x="84" y="93"/>
                  <a:pt x="84" y="93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101" y="100"/>
                  <a:pt x="101" y="100"/>
                  <a:pt x="101" y="100"/>
                </a:cubicBezTo>
                <a:cubicBezTo>
                  <a:pt x="102" y="100"/>
                  <a:pt x="103" y="101"/>
                  <a:pt x="103" y="102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03" y="109"/>
                  <a:pt x="102" y="110"/>
                  <a:pt x="101" y="110"/>
                </a:cubicBezTo>
                <a:cubicBezTo>
                  <a:pt x="43" y="110"/>
                  <a:pt x="43" y="110"/>
                  <a:pt x="43" y="110"/>
                </a:cubicBezTo>
                <a:cubicBezTo>
                  <a:pt x="42" y="110"/>
                  <a:pt x="41" y="109"/>
                  <a:pt x="41" y="108"/>
                </a:cubicBezTo>
                <a:cubicBezTo>
                  <a:pt x="41" y="102"/>
                  <a:pt x="41" y="102"/>
                  <a:pt x="41" y="102"/>
                </a:cubicBezTo>
                <a:cubicBezTo>
                  <a:pt x="41" y="101"/>
                  <a:pt x="42" y="100"/>
                  <a:pt x="43" y="10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0" y="93"/>
                  <a:pt x="60" y="93"/>
                  <a:pt x="60" y="93"/>
                </a:cubicBezTo>
                <a:cubicBezTo>
                  <a:pt x="36" y="93"/>
                  <a:pt x="36" y="93"/>
                  <a:pt x="36" y="93"/>
                </a:cubicBezTo>
                <a:cubicBezTo>
                  <a:pt x="35" y="93"/>
                  <a:pt x="34" y="92"/>
                  <a:pt x="34" y="91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36"/>
                  <a:pt x="35" y="35"/>
                  <a:pt x="36" y="35"/>
                </a:cubicBezTo>
                <a:cubicBezTo>
                  <a:pt x="108" y="35"/>
                  <a:pt x="108" y="35"/>
                  <a:pt x="108" y="35"/>
                </a:cubicBezTo>
                <a:cubicBezTo>
                  <a:pt x="109" y="35"/>
                  <a:pt x="110" y="36"/>
                  <a:pt x="110" y="37"/>
                </a:cubicBezTo>
                <a:lnTo>
                  <a:pt x="110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5" name="Freeform 52"/>
          <p:cNvSpPr>
            <a:spLocks noEditPoints="1" noChangeArrowheads="1"/>
          </p:cNvSpPr>
          <p:nvPr/>
        </p:nvSpPr>
        <p:spPr bwMode="auto">
          <a:xfrm>
            <a:off x="5536436" y="4339846"/>
            <a:ext cx="358775" cy="358775"/>
          </a:xfrm>
          <a:custGeom>
            <a:avLst/>
            <a:gdLst>
              <a:gd name="T0" fmla="*/ 179388 w 144"/>
              <a:gd name="T1" fmla="*/ 0 h 144"/>
              <a:gd name="T2" fmla="*/ 0 w 144"/>
              <a:gd name="T3" fmla="*/ 179388 h 144"/>
              <a:gd name="T4" fmla="*/ 179388 w 144"/>
              <a:gd name="T5" fmla="*/ 358775 h 144"/>
              <a:gd name="T6" fmla="*/ 358775 w 144"/>
              <a:gd name="T7" fmla="*/ 179388 h 144"/>
              <a:gd name="T8" fmla="*/ 179388 w 144"/>
              <a:gd name="T9" fmla="*/ 0 h 144"/>
              <a:gd name="T10" fmla="*/ 274064 w 144"/>
              <a:gd name="T11" fmla="*/ 189353 h 144"/>
              <a:gd name="T12" fmla="*/ 261607 w 144"/>
              <a:gd name="T13" fmla="*/ 226726 h 144"/>
              <a:gd name="T14" fmla="*/ 271573 w 144"/>
              <a:gd name="T15" fmla="*/ 259115 h 144"/>
              <a:gd name="T16" fmla="*/ 226726 w 144"/>
              <a:gd name="T17" fmla="*/ 291505 h 144"/>
              <a:gd name="T18" fmla="*/ 199319 w 144"/>
              <a:gd name="T19" fmla="*/ 274064 h 144"/>
              <a:gd name="T20" fmla="*/ 179388 w 144"/>
              <a:gd name="T21" fmla="*/ 276556 h 144"/>
              <a:gd name="T22" fmla="*/ 159456 w 144"/>
              <a:gd name="T23" fmla="*/ 274064 h 144"/>
              <a:gd name="T24" fmla="*/ 132049 w 144"/>
              <a:gd name="T25" fmla="*/ 291505 h 144"/>
              <a:gd name="T26" fmla="*/ 87202 w 144"/>
              <a:gd name="T27" fmla="*/ 259115 h 144"/>
              <a:gd name="T28" fmla="*/ 97168 w 144"/>
              <a:gd name="T29" fmla="*/ 226726 h 144"/>
              <a:gd name="T30" fmla="*/ 84711 w 144"/>
              <a:gd name="T31" fmla="*/ 189353 h 144"/>
              <a:gd name="T32" fmla="*/ 57304 w 144"/>
              <a:gd name="T33" fmla="*/ 169422 h 144"/>
              <a:gd name="T34" fmla="*/ 74745 w 144"/>
              <a:gd name="T35" fmla="*/ 114609 h 144"/>
              <a:gd name="T36" fmla="*/ 107134 w 144"/>
              <a:gd name="T37" fmla="*/ 114609 h 144"/>
              <a:gd name="T38" fmla="*/ 139524 w 144"/>
              <a:gd name="T39" fmla="*/ 92185 h 144"/>
              <a:gd name="T40" fmla="*/ 149490 w 144"/>
              <a:gd name="T41" fmla="*/ 59796 h 144"/>
              <a:gd name="T42" fmla="*/ 209285 w 144"/>
              <a:gd name="T43" fmla="*/ 59796 h 144"/>
              <a:gd name="T44" fmla="*/ 219251 w 144"/>
              <a:gd name="T45" fmla="*/ 92185 h 144"/>
              <a:gd name="T46" fmla="*/ 251641 w 144"/>
              <a:gd name="T47" fmla="*/ 114609 h 144"/>
              <a:gd name="T48" fmla="*/ 284030 w 144"/>
              <a:gd name="T49" fmla="*/ 114609 h 144"/>
              <a:gd name="T50" fmla="*/ 301471 w 144"/>
              <a:gd name="T51" fmla="*/ 169422 h 144"/>
              <a:gd name="T52" fmla="*/ 274064 w 144"/>
              <a:gd name="T53" fmla="*/ 189353 h 14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4"/>
              <a:gd name="T82" fmla="*/ 0 h 144"/>
              <a:gd name="T83" fmla="*/ 144 w 144"/>
              <a:gd name="T84" fmla="*/ 144 h 144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110" y="76"/>
                </a:moveTo>
                <a:cubicBezTo>
                  <a:pt x="110" y="81"/>
                  <a:pt x="108" y="87"/>
                  <a:pt x="105" y="91"/>
                </a:cubicBezTo>
                <a:cubicBezTo>
                  <a:pt x="109" y="104"/>
                  <a:pt x="109" y="104"/>
                  <a:pt x="109" y="104"/>
                </a:cubicBezTo>
                <a:cubicBezTo>
                  <a:pt x="91" y="117"/>
                  <a:pt x="91" y="117"/>
                  <a:pt x="91" y="117"/>
                </a:cubicBezTo>
                <a:cubicBezTo>
                  <a:pt x="80" y="110"/>
                  <a:pt x="80" y="110"/>
                  <a:pt x="80" y="110"/>
                </a:cubicBezTo>
                <a:cubicBezTo>
                  <a:pt x="78" y="110"/>
                  <a:pt x="75" y="111"/>
                  <a:pt x="72" y="111"/>
                </a:cubicBezTo>
                <a:cubicBezTo>
                  <a:pt x="69" y="111"/>
                  <a:pt x="66" y="110"/>
                  <a:pt x="64" y="110"/>
                </a:cubicBezTo>
                <a:cubicBezTo>
                  <a:pt x="53" y="117"/>
                  <a:pt x="53" y="117"/>
                  <a:pt x="53" y="117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9" y="91"/>
                  <a:pt x="39" y="91"/>
                  <a:pt x="39" y="91"/>
                </a:cubicBezTo>
                <a:cubicBezTo>
                  <a:pt x="36" y="87"/>
                  <a:pt x="34" y="81"/>
                  <a:pt x="34" y="76"/>
                </a:cubicBezTo>
                <a:cubicBezTo>
                  <a:pt x="23" y="68"/>
                  <a:pt x="23" y="68"/>
                  <a:pt x="23" y="68"/>
                </a:cubicBezTo>
                <a:cubicBezTo>
                  <a:pt x="30" y="46"/>
                  <a:pt x="30" y="46"/>
                  <a:pt x="30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7" y="42"/>
                  <a:pt x="51" y="39"/>
                  <a:pt x="56" y="37"/>
                </a:cubicBezTo>
                <a:cubicBezTo>
                  <a:pt x="60" y="24"/>
                  <a:pt x="60" y="24"/>
                  <a:pt x="60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8" y="37"/>
                  <a:pt x="88" y="37"/>
                  <a:pt x="88" y="37"/>
                </a:cubicBezTo>
                <a:cubicBezTo>
                  <a:pt x="93" y="39"/>
                  <a:pt x="97" y="42"/>
                  <a:pt x="101" y="46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121" y="68"/>
                  <a:pt x="121" y="68"/>
                  <a:pt x="121" y="68"/>
                </a:cubicBezTo>
                <a:lnTo>
                  <a:pt x="110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6" name="Freeform 62"/>
          <p:cNvSpPr>
            <a:spLocks noEditPoints="1" noChangeArrowheads="1"/>
          </p:cNvSpPr>
          <p:nvPr/>
        </p:nvSpPr>
        <p:spPr bwMode="auto">
          <a:xfrm>
            <a:off x="8737603" y="4970467"/>
            <a:ext cx="358775" cy="358775"/>
          </a:xfrm>
          <a:custGeom>
            <a:avLst/>
            <a:gdLst>
              <a:gd name="T0" fmla="*/ 179388 w 144"/>
              <a:gd name="T1" fmla="*/ 0 h 144"/>
              <a:gd name="T2" fmla="*/ 0 w 144"/>
              <a:gd name="T3" fmla="*/ 179388 h 144"/>
              <a:gd name="T4" fmla="*/ 179388 w 144"/>
              <a:gd name="T5" fmla="*/ 358775 h 144"/>
              <a:gd name="T6" fmla="*/ 358775 w 144"/>
              <a:gd name="T7" fmla="*/ 179388 h 144"/>
              <a:gd name="T8" fmla="*/ 179388 w 144"/>
              <a:gd name="T9" fmla="*/ 0 h 144"/>
              <a:gd name="T10" fmla="*/ 124575 w 144"/>
              <a:gd name="T11" fmla="*/ 266590 h 144"/>
              <a:gd name="T12" fmla="*/ 119592 w 144"/>
              <a:gd name="T13" fmla="*/ 274064 h 144"/>
              <a:gd name="T14" fmla="*/ 82219 w 144"/>
              <a:gd name="T15" fmla="*/ 274064 h 144"/>
              <a:gd name="T16" fmla="*/ 74745 w 144"/>
              <a:gd name="T17" fmla="*/ 266590 h 144"/>
              <a:gd name="T18" fmla="*/ 74745 w 144"/>
              <a:gd name="T19" fmla="*/ 189353 h 144"/>
              <a:gd name="T20" fmla="*/ 82219 w 144"/>
              <a:gd name="T21" fmla="*/ 184370 h 144"/>
              <a:gd name="T22" fmla="*/ 119592 w 144"/>
              <a:gd name="T23" fmla="*/ 184370 h 144"/>
              <a:gd name="T24" fmla="*/ 124575 w 144"/>
              <a:gd name="T25" fmla="*/ 189353 h 144"/>
              <a:gd name="T26" fmla="*/ 124575 w 144"/>
              <a:gd name="T27" fmla="*/ 266590 h 144"/>
              <a:gd name="T28" fmla="*/ 199319 w 144"/>
              <a:gd name="T29" fmla="*/ 266590 h 144"/>
              <a:gd name="T30" fmla="*/ 191845 w 144"/>
              <a:gd name="T31" fmla="*/ 274064 h 144"/>
              <a:gd name="T32" fmla="*/ 156964 w 144"/>
              <a:gd name="T33" fmla="*/ 274064 h 144"/>
              <a:gd name="T34" fmla="*/ 149490 w 144"/>
              <a:gd name="T35" fmla="*/ 266590 h 144"/>
              <a:gd name="T36" fmla="*/ 149490 w 144"/>
              <a:gd name="T37" fmla="*/ 137032 h 144"/>
              <a:gd name="T38" fmla="*/ 156964 w 144"/>
              <a:gd name="T39" fmla="*/ 129558 h 144"/>
              <a:gd name="T40" fmla="*/ 191845 w 144"/>
              <a:gd name="T41" fmla="*/ 129558 h 144"/>
              <a:gd name="T42" fmla="*/ 199319 w 144"/>
              <a:gd name="T43" fmla="*/ 137032 h 144"/>
              <a:gd name="T44" fmla="*/ 199319 w 144"/>
              <a:gd name="T45" fmla="*/ 266590 h 144"/>
              <a:gd name="T46" fmla="*/ 274064 w 144"/>
              <a:gd name="T47" fmla="*/ 266590 h 144"/>
              <a:gd name="T48" fmla="*/ 266590 w 144"/>
              <a:gd name="T49" fmla="*/ 274064 h 144"/>
              <a:gd name="T50" fmla="*/ 229217 w 144"/>
              <a:gd name="T51" fmla="*/ 274064 h 144"/>
              <a:gd name="T52" fmla="*/ 221743 w 144"/>
              <a:gd name="T53" fmla="*/ 266590 h 144"/>
              <a:gd name="T54" fmla="*/ 221743 w 144"/>
              <a:gd name="T55" fmla="*/ 79728 h 144"/>
              <a:gd name="T56" fmla="*/ 229217 w 144"/>
              <a:gd name="T57" fmla="*/ 72253 h 144"/>
              <a:gd name="T58" fmla="*/ 266590 w 144"/>
              <a:gd name="T59" fmla="*/ 72253 h 144"/>
              <a:gd name="T60" fmla="*/ 274064 w 144"/>
              <a:gd name="T61" fmla="*/ 79728 h 144"/>
              <a:gd name="T62" fmla="*/ 274064 w 144"/>
              <a:gd name="T63" fmla="*/ 266590 h 14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44"/>
              <a:gd name="T97" fmla="*/ 0 h 144"/>
              <a:gd name="T98" fmla="*/ 144 w 144"/>
              <a:gd name="T99" fmla="*/ 144 h 14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50" y="107"/>
                </a:moveTo>
                <a:cubicBezTo>
                  <a:pt x="50" y="109"/>
                  <a:pt x="49" y="110"/>
                  <a:pt x="48" y="110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1" y="110"/>
                  <a:pt x="30" y="109"/>
                  <a:pt x="30" y="107"/>
                </a:cubicBezTo>
                <a:cubicBezTo>
                  <a:pt x="30" y="76"/>
                  <a:pt x="30" y="76"/>
                  <a:pt x="30" y="76"/>
                </a:cubicBezTo>
                <a:cubicBezTo>
                  <a:pt x="30" y="75"/>
                  <a:pt x="31" y="74"/>
                  <a:pt x="33" y="74"/>
                </a:cubicBezTo>
                <a:cubicBezTo>
                  <a:pt x="48" y="74"/>
                  <a:pt x="48" y="74"/>
                  <a:pt x="48" y="74"/>
                </a:cubicBezTo>
                <a:cubicBezTo>
                  <a:pt x="49" y="74"/>
                  <a:pt x="50" y="75"/>
                  <a:pt x="50" y="76"/>
                </a:cubicBezTo>
                <a:lnTo>
                  <a:pt x="50" y="107"/>
                </a:lnTo>
                <a:close/>
                <a:moveTo>
                  <a:pt x="80" y="107"/>
                </a:moveTo>
                <a:cubicBezTo>
                  <a:pt x="80" y="109"/>
                  <a:pt x="79" y="110"/>
                  <a:pt x="77" y="110"/>
                </a:cubicBezTo>
                <a:cubicBezTo>
                  <a:pt x="63" y="110"/>
                  <a:pt x="63" y="110"/>
                  <a:pt x="63" y="110"/>
                </a:cubicBezTo>
                <a:cubicBezTo>
                  <a:pt x="61" y="110"/>
                  <a:pt x="60" y="109"/>
                  <a:pt x="60" y="107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3"/>
                  <a:pt x="61" y="52"/>
                  <a:pt x="63" y="52"/>
                </a:cubicBezTo>
                <a:cubicBezTo>
                  <a:pt x="77" y="52"/>
                  <a:pt x="77" y="52"/>
                  <a:pt x="77" y="52"/>
                </a:cubicBezTo>
                <a:cubicBezTo>
                  <a:pt x="79" y="52"/>
                  <a:pt x="80" y="53"/>
                  <a:pt x="80" y="55"/>
                </a:cubicBezTo>
                <a:lnTo>
                  <a:pt x="80" y="107"/>
                </a:lnTo>
                <a:close/>
                <a:moveTo>
                  <a:pt x="110" y="107"/>
                </a:moveTo>
                <a:cubicBezTo>
                  <a:pt x="110" y="109"/>
                  <a:pt x="108" y="110"/>
                  <a:pt x="107" y="110"/>
                </a:cubicBezTo>
                <a:cubicBezTo>
                  <a:pt x="92" y="110"/>
                  <a:pt x="92" y="110"/>
                  <a:pt x="92" y="110"/>
                </a:cubicBezTo>
                <a:cubicBezTo>
                  <a:pt x="91" y="110"/>
                  <a:pt x="89" y="109"/>
                  <a:pt x="89" y="107"/>
                </a:cubicBezTo>
                <a:cubicBezTo>
                  <a:pt x="89" y="32"/>
                  <a:pt x="89" y="32"/>
                  <a:pt x="89" y="32"/>
                </a:cubicBezTo>
                <a:cubicBezTo>
                  <a:pt x="89" y="30"/>
                  <a:pt x="91" y="29"/>
                  <a:pt x="92" y="29"/>
                </a:cubicBezTo>
                <a:cubicBezTo>
                  <a:pt x="107" y="29"/>
                  <a:pt x="107" y="29"/>
                  <a:pt x="107" y="29"/>
                </a:cubicBezTo>
                <a:cubicBezTo>
                  <a:pt x="108" y="29"/>
                  <a:pt x="110" y="30"/>
                  <a:pt x="110" y="32"/>
                </a:cubicBezTo>
                <a:lnTo>
                  <a:pt x="110" y="1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7" name="Freeform 76"/>
          <p:cNvSpPr>
            <a:spLocks noEditPoints="1" noChangeArrowheads="1"/>
          </p:cNvSpPr>
          <p:nvPr/>
        </p:nvSpPr>
        <p:spPr bwMode="auto">
          <a:xfrm>
            <a:off x="8670874" y="3198379"/>
            <a:ext cx="358775" cy="358775"/>
          </a:xfrm>
          <a:custGeom>
            <a:avLst/>
            <a:gdLst>
              <a:gd name="T0" fmla="*/ 179388 w 144"/>
              <a:gd name="T1" fmla="*/ 0 h 144"/>
              <a:gd name="T2" fmla="*/ 0 w 144"/>
              <a:gd name="T3" fmla="*/ 179388 h 144"/>
              <a:gd name="T4" fmla="*/ 179388 w 144"/>
              <a:gd name="T5" fmla="*/ 358775 h 144"/>
              <a:gd name="T6" fmla="*/ 358775 w 144"/>
              <a:gd name="T7" fmla="*/ 179388 h 144"/>
              <a:gd name="T8" fmla="*/ 179388 w 144"/>
              <a:gd name="T9" fmla="*/ 0 h 144"/>
              <a:gd name="T10" fmla="*/ 129558 w 144"/>
              <a:gd name="T11" fmla="*/ 84711 h 144"/>
              <a:gd name="T12" fmla="*/ 154473 w 144"/>
              <a:gd name="T13" fmla="*/ 109626 h 144"/>
              <a:gd name="T14" fmla="*/ 129558 w 144"/>
              <a:gd name="T15" fmla="*/ 134541 h 144"/>
              <a:gd name="T16" fmla="*/ 104643 w 144"/>
              <a:gd name="T17" fmla="*/ 109626 h 144"/>
              <a:gd name="T18" fmla="*/ 129558 w 144"/>
              <a:gd name="T19" fmla="*/ 84711 h 144"/>
              <a:gd name="T20" fmla="*/ 219251 w 144"/>
              <a:gd name="T21" fmla="*/ 234200 h 144"/>
              <a:gd name="T22" fmla="*/ 137032 w 144"/>
              <a:gd name="T23" fmla="*/ 301471 h 144"/>
              <a:gd name="T24" fmla="*/ 72253 w 144"/>
              <a:gd name="T25" fmla="*/ 219251 h 144"/>
              <a:gd name="T26" fmla="*/ 154473 w 144"/>
              <a:gd name="T27" fmla="*/ 154473 h 144"/>
              <a:gd name="T28" fmla="*/ 219251 w 144"/>
              <a:gd name="T29" fmla="*/ 234200 h 144"/>
              <a:gd name="T30" fmla="*/ 221743 w 144"/>
              <a:gd name="T31" fmla="*/ 146998 h 144"/>
              <a:gd name="T32" fmla="*/ 181879 w 144"/>
              <a:gd name="T33" fmla="*/ 99660 h 144"/>
              <a:gd name="T34" fmla="*/ 229217 w 144"/>
              <a:gd name="T35" fmla="*/ 59796 h 144"/>
              <a:gd name="T36" fmla="*/ 269081 w 144"/>
              <a:gd name="T37" fmla="*/ 109626 h 144"/>
              <a:gd name="T38" fmla="*/ 221743 w 144"/>
              <a:gd name="T39" fmla="*/ 146998 h 144"/>
              <a:gd name="T40" fmla="*/ 269081 w 144"/>
              <a:gd name="T41" fmla="*/ 234200 h 144"/>
              <a:gd name="T42" fmla="*/ 239183 w 144"/>
              <a:gd name="T43" fmla="*/ 196828 h 144"/>
              <a:gd name="T44" fmla="*/ 276556 w 144"/>
              <a:gd name="T45" fmla="*/ 166930 h 144"/>
              <a:gd name="T46" fmla="*/ 306454 w 144"/>
              <a:gd name="T47" fmla="*/ 204302 h 144"/>
              <a:gd name="T48" fmla="*/ 269081 w 144"/>
              <a:gd name="T49" fmla="*/ 234200 h 14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44"/>
              <a:gd name="T76" fmla="*/ 0 h 144"/>
              <a:gd name="T77" fmla="*/ 144 w 144"/>
              <a:gd name="T78" fmla="*/ 144 h 14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52" y="34"/>
                </a:moveTo>
                <a:cubicBezTo>
                  <a:pt x="58" y="34"/>
                  <a:pt x="62" y="38"/>
                  <a:pt x="62" y="44"/>
                </a:cubicBezTo>
                <a:cubicBezTo>
                  <a:pt x="62" y="49"/>
                  <a:pt x="58" y="54"/>
                  <a:pt x="52" y="54"/>
                </a:cubicBezTo>
                <a:cubicBezTo>
                  <a:pt x="47" y="54"/>
                  <a:pt x="42" y="49"/>
                  <a:pt x="42" y="44"/>
                </a:cubicBezTo>
                <a:cubicBezTo>
                  <a:pt x="42" y="38"/>
                  <a:pt x="47" y="34"/>
                  <a:pt x="52" y="34"/>
                </a:cubicBezTo>
                <a:close/>
                <a:moveTo>
                  <a:pt x="88" y="94"/>
                </a:moveTo>
                <a:cubicBezTo>
                  <a:pt x="86" y="111"/>
                  <a:pt x="72" y="122"/>
                  <a:pt x="55" y="121"/>
                </a:cubicBezTo>
                <a:cubicBezTo>
                  <a:pt x="39" y="119"/>
                  <a:pt x="27" y="104"/>
                  <a:pt x="29" y="88"/>
                </a:cubicBezTo>
                <a:cubicBezTo>
                  <a:pt x="31" y="72"/>
                  <a:pt x="45" y="60"/>
                  <a:pt x="62" y="62"/>
                </a:cubicBezTo>
                <a:cubicBezTo>
                  <a:pt x="78" y="64"/>
                  <a:pt x="90" y="78"/>
                  <a:pt x="88" y="94"/>
                </a:cubicBezTo>
                <a:close/>
                <a:moveTo>
                  <a:pt x="89" y="59"/>
                </a:moveTo>
                <a:cubicBezTo>
                  <a:pt x="79" y="58"/>
                  <a:pt x="72" y="50"/>
                  <a:pt x="73" y="40"/>
                </a:cubicBezTo>
                <a:cubicBezTo>
                  <a:pt x="74" y="30"/>
                  <a:pt x="83" y="23"/>
                  <a:pt x="92" y="24"/>
                </a:cubicBezTo>
                <a:cubicBezTo>
                  <a:pt x="102" y="25"/>
                  <a:pt x="109" y="34"/>
                  <a:pt x="108" y="44"/>
                </a:cubicBezTo>
                <a:cubicBezTo>
                  <a:pt x="107" y="53"/>
                  <a:pt x="98" y="60"/>
                  <a:pt x="89" y="59"/>
                </a:cubicBezTo>
                <a:close/>
                <a:moveTo>
                  <a:pt x="108" y="94"/>
                </a:moveTo>
                <a:cubicBezTo>
                  <a:pt x="101" y="93"/>
                  <a:pt x="95" y="86"/>
                  <a:pt x="96" y="79"/>
                </a:cubicBezTo>
                <a:cubicBezTo>
                  <a:pt x="97" y="71"/>
                  <a:pt x="104" y="66"/>
                  <a:pt x="111" y="67"/>
                </a:cubicBezTo>
                <a:cubicBezTo>
                  <a:pt x="119" y="68"/>
                  <a:pt x="124" y="74"/>
                  <a:pt x="123" y="82"/>
                </a:cubicBezTo>
                <a:cubicBezTo>
                  <a:pt x="123" y="89"/>
                  <a:pt x="116" y="95"/>
                  <a:pt x="108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8" name="文本框 34"/>
          <p:cNvSpPr>
            <a:spLocks noChangeArrowheads="1"/>
          </p:cNvSpPr>
          <p:nvPr/>
        </p:nvSpPr>
        <p:spPr bwMode="auto">
          <a:xfrm>
            <a:off x="960659" y="1535774"/>
            <a:ext cx="3954929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 smtClean="0"/>
              <a:t>对原始数据进行预处理</a:t>
            </a:r>
            <a:endParaRPr lang="en-US" altLang="zh-CN" dirty="0" smtClean="0"/>
          </a:p>
          <a:p>
            <a:r>
              <a:rPr lang="zh-CN" altLang="zh-CN" sz="1400" dirty="0" smtClean="0"/>
              <a:t>几何校正方法的步骤包括识别激光雷达中的联络</a:t>
            </a:r>
            <a:endParaRPr lang="en-US" altLang="zh-CN" sz="1400" dirty="0" smtClean="0"/>
          </a:p>
          <a:p>
            <a:r>
              <a:rPr lang="zh-CN" altLang="zh-CN" sz="1400" dirty="0" smtClean="0"/>
              <a:t>点强度图像和正射影像。这些点在</a:t>
            </a:r>
            <a:r>
              <a:rPr lang="zh-CN" altLang="zh-CN" sz="1400" u="sng" dirty="0" smtClean="0"/>
              <a:t>数据集</a:t>
            </a:r>
            <a:r>
              <a:rPr lang="zh-CN" altLang="zh-CN" sz="1400" dirty="0" smtClean="0"/>
              <a:t>中均匀</a:t>
            </a:r>
            <a:endParaRPr lang="en-US" altLang="zh-CN" sz="1400" dirty="0" smtClean="0"/>
          </a:p>
          <a:p>
            <a:r>
              <a:rPr lang="zh-CN" altLang="zh-CN" sz="1400" dirty="0" smtClean="0"/>
              <a:t>分布，采用最小二乘法对其中的系数进行预测。</a:t>
            </a:r>
            <a:endParaRPr lang="en-US" altLang="zh-CN" sz="1400" dirty="0" smtClean="0"/>
          </a:p>
          <a:p>
            <a:r>
              <a:rPr lang="zh-CN" altLang="zh-CN" sz="1400" dirty="0" smtClean="0"/>
              <a:t>多项式利用方程求解</a:t>
            </a:r>
            <a:r>
              <a:rPr lang="en-US" altLang="zh-CN" sz="1400" dirty="0" smtClean="0"/>
              <a:t>GCPS</a:t>
            </a:r>
            <a:r>
              <a:rPr lang="zh-CN" altLang="zh-CN" sz="1400" dirty="0" smtClean="0"/>
              <a:t>的</a:t>
            </a:r>
            <a:r>
              <a:rPr lang="en-US" altLang="zh-CN" sz="1400" dirty="0" smtClean="0"/>
              <a:t>X</a:t>
            </a:r>
            <a:r>
              <a:rPr lang="zh-CN" altLang="zh-CN" sz="1400" dirty="0" smtClean="0"/>
              <a:t>、</a:t>
            </a:r>
            <a:r>
              <a:rPr lang="en-US" altLang="zh-CN" sz="1400" dirty="0" smtClean="0"/>
              <a:t>Y</a:t>
            </a:r>
            <a:r>
              <a:rPr lang="zh-CN" altLang="zh-CN" sz="1400" dirty="0" smtClean="0"/>
              <a:t>坐标</a:t>
            </a:r>
            <a:r>
              <a:rPr lang="zh-CN" altLang="en-US" sz="1400" dirty="0" smtClean="0"/>
              <a:t>等值。</a:t>
            </a:r>
            <a:endParaRPr lang="zh-CN" altLang="en-US" sz="1400" dirty="0">
              <a:solidFill>
                <a:srgbClr val="3F3E40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endParaRPr lang="zh-CN" altLang="en-US" sz="1400" dirty="0">
              <a:solidFill>
                <a:srgbClr val="3F3E40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6169" name="文本框 35"/>
          <p:cNvSpPr>
            <a:spLocks noChangeArrowheads="1"/>
          </p:cNvSpPr>
          <p:nvPr/>
        </p:nvSpPr>
        <p:spPr bwMode="auto">
          <a:xfrm>
            <a:off x="4314226" y="5214611"/>
            <a:ext cx="49023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 smtClean="0"/>
              <a:t>对增强数据进行处理</a:t>
            </a:r>
            <a:endParaRPr lang="en-US" altLang="zh-CN" dirty="0" smtClean="0"/>
          </a:p>
          <a:p>
            <a:r>
              <a:rPr lang="zh-CN" altLang="zh-CN" sz="1400" dirty="0" smtClean="0"/>
              <a:t>激光雷达</a:t>
            </a:r>
            <a:r>
              <a:rPr lang="zh-CN" altLang="en-US" sz="1400" dirty="0" smtClean="0"/>
              <a:t>数据</a:t>
            </a:r>
            <a:r>
              <a:rPr lang="zh-CN" altLang="zh-CN" sz="1400" dirty="0" smtClean="0"/>
              <a:t>使用阈值</a:t>
            </a:r>
            <a:r>
              <a:rPr lang="zh-CN" altLang="en-US" sz="1400" dirty="0" smtClean="0"/>
              <a:t>滤波</a:t>
            </a:r>
            <a:r>
              <a:rPr lang="zh-CN" altLang="zh-CN" sz="1400" dirty="0" smtClean="0"/>
              <a:t>消除数据中的离群值，</a:t>
            </a:r>
            <a:endParaRPr lang="en-US" altLang="zh-CN" sz="1400" dirty="0" smtClean="0"/>
          </a:p>
          <a:p>
            <a:r>
              <a:rPr lang="zh-CN" altLang="zh-CN" sz="1400" dirty="0" smtClean="0"/>
              <a:t>阈值</a:t>
            </a:r>
            <a:r>
              <a:rPr lang="zh-CN" altLang="en-US" sz="1400" dirty="0" smtClean="0"/>
              <a:t>滤波</a:t>
            </a:r>
            <a:r>
              <a:rPr lang="zh-CN" altLang="zh-CN" sz="1400" dirty="0" smtClean="0"/>
              <a:t>是通过检查地面高程与表面高程差额</a:t>
            </a:r>
            <a:endParaRPr lang="en-US" altLang="zh-CN" sz="1400" dirty="0" smtClean="0"/>
          </a:p>
          <a:p>
            <a:r>
              <a:rPr lang="zh-CN" altLang="zh-CN" sz="1400" dirty="0" smtClean="0"/>
              <a:t>是否小于某一值来判断其差额</a:t>
            </a:r>
            <a:r>
              <a:rPr lang="en-US" altLang="zh-CN" sz="1400" dirty="0" smtClean="0"/>
              <a:t>;</a:t>
            </a:r>
            <a:r>
              <a:rPr lang="zh-CN" altLang="zh-CN" sz="1400" dirty="0" smtClean="0"/>
              <a:t>否则，该点被认为是离群值。</a:t>
            </a:r>
            <a:endParaRPr lang="zh-CN" altLang="en-US" sz="1400" dirty="0">
              <a:solidFill>
                <a:srgbClr val="3F3E40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endParaRPr lang="zh-CN" altLang="en-US" sz="1200" dirty="0">
              <a:solidFill>
                <a:srgbClr val="3F3E40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6170" name="文本框 36"/>
          <p:cNvSpPr>
            <a:spLocks noChangeArrowheads="1"/>
          </p:cNvSpPr>
          <p:nvPr/>
        </p:nvSpPr>
        <p:spPr bwMode="auto">
          <a:xfrm>
            <a:off x="7289422" y="1479058"/>
            <a:ext cx="44726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 smtClean="0"/>
              <a:t>对增强数据进行道路边界提取</a:t>
            </a:r>
            <a:endParaRPr lang="zh-CN" altLang="en-US" b="1" dirty="0">
              <a:solidFill>
                <a:srgbClr val="3F3E40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r>
              <a:rPr lang="zh-CN" altLang="zh-CN" sz="1400" dirty="0" smtClean="0"/>
              <a:t>利用</a:t>
            </a:r>
            <a:r>
              <a:rPr lang="en-US" altLang="zh-CN" sz="1400" dirty="0" smtClean="0"/>
              <a:t>Canny</a:t>
            </a:r>
            <a:r>
              <a:rPr lang="zh-CN" altLang="zh-CN" sz="1400" dirty="0" smtClean="0"/>
              <a:t>边缘检测对航拍图像进行滤波，增强图像的</a:t>
            </a:r>
            <a:endParaRPr lang="en-US" altLang="zh-CN" sz="1400" dirty="0" smtClean="0"/>
          </a:p>
          <a:p>
            <a:r>
              <a:rPr lang="zh-CN" altLang="zh-CN" sz="1400" dirty="0" smtClean="0"/>
              <a:t>边缘。然后，对增强后的航拍照片进行人工数字化，</a:t>
            </a:r>
            <a:endParaRPr lang="en-US" altLang="zh-CN" sz="1400" dirty="0" smtClean="0"/>
          </a:p>
          <a:p>
            <a:r>
              <a:rPr lang="zh-CN" altLang="zh-CN" sz="1400" dirty="0" smtClean="0"/>
              <a:t>提取作为矢量特征的道路边界。</a:t>
            </a:r>
          </a:p>
          <a:p>
            <a:endParaRPr lang="zh-CN" altLang="en-US" sz="1200" dirty="0">
              <a:solidFill>
                <a:srgbClr val="3F3E40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矩形 29"/>
          <p:cNvSpPr>
            <a:spLocks noChangeArrowheads="1"/>
          </p:cNvSpPr>
          <p:nvPr/>
        </p:nvSpPr>
        <p:spPr bwMode="auto">
          <a:xfrm rot="5400000">
            <a:off x="2379663" y="-1117600"/>
            <a:ext cx="1028700" cy="1028700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270" name="矩形 30"/>
          <p:cNvSpPr>
            <a:spLocks noChangeAspect="1" noChangeArrowheads="1"/>
          </p:cNvSpPr>
          <p:nvPr/>
        </p:nvSpPr>
        <p:spPr bwMode="auto">
          <a:xfrm rot="5400000">
            <a:off x="1212850" y="-1117600"/>
            <a:ext cx="1028700" cy="1028700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271" name="直接连接符 8"/>
          <p:cNvSpPr>
            <a:spLocks noChangeShapeType="1"/>
          </p:cNvSpPr>
          <p:nvPr/>
        </p:nvSpPr>
        <p:spPr bwMode="auto">
          <a:xfrm flipV="1">
            <a:off x="7204077" y="1154117"/>
            <a:ext cx="4679951" cy="1587"/>
          </a:xfrm>
          <a:prstGeom prst="line">
            <a:avLst/>
          </a:prstGeom>
          <a:noFill/>
          <a:ln w="635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2" name="直接连接符 10"/>
          <p:cNvSpPr>
            <a:spLocks noChangeShapeType="1"/>
          </p:cNvSpPr>
          <p:nvPr/>
        </p:nvSpPr>
        <p:spPr bwMode="auto">
          <a:xfrm flipV="1">
            <a:off x="342902" y="1154117"/>
            <a:ext cx="4679951" cy="1587"/>
          </a:xfrm>
          <a:prstGeom prst="line">
            <a:avLst/>
          </a:prstGeom>
          <a:noFill/>
          <a:ln w="635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文本框 12"/>
          <p:cNvSpPr>
            <a:spLocks noChangeArrowheads="1"/>
          </p:cNvSpPr>
          <p:nvPr/>
        </p:nvSpPr>
        <p:spPr bwMode="auto">
          <a:xfrm>
            <a:off x="4456169" y="370711"/>
            <a:ext cx="32784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提取道路几何设计参数</a:t>
            </a:r>
            <a:endParaRPr lang="en-US" altLang="zh-CN" sz="2400" dirty="0">
              <a:solidFill>
                <a:srgbClr val="262626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367340" y="1000129"/>
            <a:ext cx="1468437" cy="307975"/>
            <a:chOff x="0" y="0"/>
            <a:chExt cx="1541192" cy="321992"/>
          </a:xfrm>
        </p:grpSpPr>
        <p:sp>
          <p:nvSpPr>
            <p:cNvPr id="11290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1291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1292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1293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1275" name="矩形 14"/>
          <p:cNvSpPr>
            <a:spLocks noChangeArrowheads="1"/>
          </p:cNvSpPr>
          <p:nvPr/>
        </p:nvSpPr>
        <p:spPr bwMode="auto">
          <a:xfrm>
            <a:off x="4386646" y="2348405"/>
            <a:ext cx="2870200" cy="1443038"/>
          </a:xfrm>
          <a:prstGeom prst="rect">
            <a:avLst/>
          </a:prstGeom>
          <a:noFill/>
          <a:ln w="2540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276" name="矩形 18"/>
          <p:cNvSpPr>
            <a:spLocks noChangeArrowheads="1"/>
          </p:cNvSpPr>
          <p:nvPr/>
        </p:nvSpPr>
        <p:spPr bwMode="auto">
          <a:xfrm>
            <a:off x="1190571" y="4376792"/>
            <a:ext cx="2870200" cy="1443038"/>
          </a:xfrm>
          <a:prstGeom prst="rect">
            <a:avLst/>
          </a:prstGeom>
          <a:noFill/>
          <a:ln w="2540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277" name="矩形 20"/>
          <p:cNvSpPr>
            <a:spLocks noChangeArrowheads="1"/>
          </p:cNvSpPr>
          <p:nvPr/>
        </p:nvSpPr>
        <p:spPr bwMode="auto">
          <a:xfrm>
            <a:off x="1181922" y="2374572"/>
            <a:ext cx="2868612" cy="1443038"/>
          </a:xfrm>
          <a:prstGeom prst="rect">
            <a:avLst/>
          </a:prstGeom>
          <a:noFill/>
          <a:ln w="2540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" name="文本框 24"/>
          <p:cNvSpPr>
            <a:spLocks noChangeArrowheads="1"/>
          </p:cNvSpPr>
          <p:nvPr/>
        </p:nvSpPr>
        <p:spPr bwMode="auto">
          <a:xfrm>
            <a:off x="1315844" y="2411377"/>
            <a:ext cx="2594005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、</a:t>
            </a:r>
            <a:r>
              <a:rPr lang="zh-CN" altLang="zh-CN" sz="1600" b="1" dirty="0" smtClean="0"/>
              <a:t>水平曲线的半径</a:t>
            </a:r>
            <a:endParaRPr lang="zh-CN" altLang="en-US" sz="1600" b="1" dirty="0">
              <a:solidFill>
                <a:srgbClr val="2F2637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r>
              <a:rPr lang="zh-CN" altLang="zh-CN" sz="1400" dirty="0" smtClean="0"/>
              <a:t>利用最小二乘法拟合曲线，求出路段的水平曲率，在这一步中，通过对道路边界的偏移来生成道路的中心线。</a:t>
            </a:r>
            <a:endParaRPr lang="zh-CN" altLang="en-US" sz="1100" dirty="0">
              <a:solidFill>
                <a:srgbClr val="2F263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1400" dirty="0">
              <a:solidFill>
                <a:srgbClr val="2F263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1576552" y="1412894"/>
            <a:ext cx="837148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ym typeface="Calibri" pitchFamily="34" charset="0"/>
              </a:rPr>
              <a:t>使用工具：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ArcGIS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 AutoCAD Civil 3D</a:t>
            </a:r>
            <a:r>
              <a:rPr lang="zh-CN" altLang="en-US" sz="1600" dirty="0" smtClean="0"/>
              <a:t>、</a:t>
            </a:r>
            <a:endParaRPr lang="zh-CN" altLang="en-US" sz="1600" dirty="0">
              <a:solidFill>
                <a:srgbClr val="2F263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1400" dirty="0">
              <a:solidFill>
                <a:srgbClr val="2F263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3" name="文本框 24"/>
          <p:cNvSpPr>
            <a:spLocks noChangeArrowheads="1"/>
          </p:cNvSpPr>
          <p:nvPr/>
        </p:nvSpPr>
        <p:spPr bwMode="auto">
          <a:xfrm>
            <a:off x="4447928" y="2453418"/>
            <a:ext cx="259400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、</a:t>
            </a:r>
            <a:r>
              <a:rPr lang="zh-CN" altLang="zh-CN" sz="1600" b="1" dirty="0" smtClean="0"/>
              <a:t>竖曲线的</a:t>
            </a:r>
            <a:r>
              <a:rPr lang="en-US" altLang="zh-CN" sz="1600" b="1" dirty="0" smtClean="0"/>
              <a:t>K</a:t>
            </a:r>
            <a:r>
              <a:rPr lang="zh-CN" altLang="zh-CN" sz="1600" b="1" dirty="0" smtClean="0"/>
              <a:t>值</a:t>
            </a:r>
            <a:endParaRPr lang="en-US" altLang="zh-CN" sz="1600" b="1" dirty="0" smtClean="0"/>
          </a:p>
          <a:p>
            <a:r>
              <a:rPr lang="en-US" altLang="zh-CN" sz="1400" dirty="0" smtClean="0"/>
              <a:t>K</a:t>
            </a:r>
            <a:r>
              <a:rPr lang="zh-CN" altLang="zh-CN" sz="1400" dirty="0" smtClean="0"/>
              <a:t>值是另一个用来预测事故频率的因素。这个值表示在垂直曲线上发生</a:t>
            </a:r>
            <a:r>
              <a:rPr lang="en-US" altLang="zh-CN" sz="1400" dirty="0" smtClean="0"/>
              <a:t>1%</a:t>
            </a:r>
            <a:r>
              <a:rPr lang="zh-CN" altLang="zh-CN" sz="1400" dirty="0" smtClean="0"/>
              <a:t>品位变化的水平距离。</a:t>
            </a:r>
            <a:endParaRPr lang="zh-CN" altLang="en-US" sz="1400" dirty="0">
              <a:solidFill>
                <a:srgbClr val="2F263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4" name="文本框 24"/>
          <p:cNvSpPr>
            <a:spLocks noChangeArrowheads="1"/>
          </p:cNvSpPr>
          <p:nvPr/>
        </p:nvSpPr>
        <p:spPr bwMode="auto">
          <a:xfrm>
            <a:off x="1321097" y="5427845"/>
            <a:ext cx="259400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5</a:t>
            </a:r>
            <a:r>
              <a:rPr lang="zh-CN" altLang="en-US" sz="1600" b="1" dirty="0" smtClean="0"/>
              <a:t>、</a:t>
            </a:r>
            <a:r>
              <a:rPr lang="zh-CN" altLang="zh-CN" sz="1600" b="1" dirty="0" smtClean="0"/>
              <a:t>竖曲线的长度</a:t>
            </a:r>
            <a:endParaRPr lang="en-US" altLang="zh-CN" sz="1600" b="1" dirty="0" smtClean="0"/>
          </a:p>
          <a:p>
            <a:endParaRPr lang="zh-CN" altLang="en-US" sz="1400" dirty="0">
              <a:solidFill>
                <a:srgbClr val="2F263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5" name="文本框 24"/>
          <p:cNvSpPr>
            <a:spLocks noChangeArrowheads="1"/>
          </p:cNvSpPr>
          <p:nvPr/>
        </p:nvSpPr>
        <p:spPr bwMode="auto">
          <a:xfrm>
            <a:off x="1294823" y="4471403"/>
            <a:ext cx="259400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/>
              <a:t>3</a:t>
            </a:r>
            <a:r>
              <a:rPr lang="zh-CN" altLang="en-US" sz="1600" b="1" dirty="0" smtClean="0"/>
              <a:t>、</a:t>
            </a:r>
            <a:r>
              <a:rPr lang="zh-CN" altLang="zh-CN" sz="1600" b="1" dirty="0" smtClean="0"/>
              <a:t>某一段中竖曲线的数量</a:t>
            </a:r>
            <a:endParaRPr lang="en-US" altLang="zh-CN" sz="1600" b="1" dirty="0" smtClean="0"/>
          </a:p>
          <a:p>
            <a:endParaRPr lang="zh-CN" altLang="en-US" sz="1400" dirty="0">
              <a:solidFill>
                <a:srgbClr val="2F263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6" name="文本框 24"/>
          <p:cNvSpPr>
            <a:spLocks noChangeArrowheads="1"/>
          </p:cNvSpPr>
          <p:nvPr/>
        </p:nvSpPr>
        <p:spPr bwMode="auto">
          <a:xfrm>
            <a:off x="4479457" y="4550232"/>
            <a:ext cx="274114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/>
              <a:t>6</a:t>
            </a:r>
            <a:r>
              <a:rPr lang="zh-CN" altLang="en-US" sz="1600" b="1" dirty="0" smtClean="0"/>
              <a:t>、</a:t>
            </a:r>
            <a:r>
              <a:rPr lang="zh-CN" altLang="zh-CN" sz="1600" b="1" dirty="0" smtClean="0"/>
              <a:t>到最近的访问点的距离</a:t>
            </a:r>
            <a:endParaRPr lang="en-US" altLang="zh-CN" sz="1600" b="1" dirty="0" smtClean="0"/>
          </a:p>
          <a:p>
            <a:r>
              <a:rPr lang="zh-CN" altLang="zh-CN" sz="1400" dirty="0" smtClean="0"/>
              <a:t>使用</a:t>
            </a:r>
            <a:r>
              <a:rPr lang="en-US" altLang="zh-CN" sz="1400" dirty="0" err="1" smtClean="0"/>
              <a:t>ArcGIS</a:t>
            </a:r>
            <a:r>
              <a:rPr lang="zh-CN" altLang="zh-CN" sz="1400" dirty="0" smtClean="0"/>
              <a:t>中的“欧几里得距离”工具计算路段中心到最近的接入点的距离。</a:t>
            </a:r>
            <a:endParaRPr lang="zh-CN" altLang="en-US" sz="1400" dirty="0">
              <a:solidFill>
                <a:srgbClr val="2F263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7" name="文本框 24"/>
          <p:cNvSpPr>
            <a:spLocks noChangeArrowheads="1"/>
          </p:cNvSpPr>
          <p:nvPr/>
        </p:nvSpPr>
        <p:spPr bwMode="auto">
          <a:xfrm>
            <a:off x="1292774" y="4876052"/>
            <a:ext cx="2685394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4</a:t>
            </a:r>
            <a:r>
              <a:rPr lang="zh-CN" altLang="en-US" sz="1600" b="1" dirty="0" smtClean="0"/>
              <a:t>、</a:t>
            </a:r>
            <a:r>
              <a:rPr lang="zh-CN" altLang="zh-CN" sz="1600" b="1" dirty="0" smtClean="0"/>
              <a:t>某一段中是否存在水平曲线</a:t>
            </a:r>
            <a:endParaRPr lang="zh-CN" altLang="en-US" sz="1100" dirty="0">
              <a:solidFill>
                <a:srgbClr val="2F263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1400" dirty="0">
              <a:solidFill>
                <a:srgbClr val="2F263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8" name="矩形 14"/>
          <p:cNvSpPr>
            <a:spLocks noChangeArrowheads="1"/>
          </p:cNvSpPr>
          <p:nvPr/>
        </p:nvSpPr>
        <p:spPr bwMode="auto">
          <a:xfrm>
            <a:off x="4428687" y="4329605"/>
            <a:ext cx="2870200" cy="1443038"/>
          </a:xfrm>
          <a:prstGeom prst="rect">
            <a:avLst/>
          </a:prstGeom>
          <a:noFill/>
          <a:ln w="2540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39" name="图片 38" descr="_8P{]Y198%Q_GUM{Y0~ZP(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8889" y="2725113"/>
            <a:ext cx="4468671" cy="2335617"/>
          </a:xfrm>
          <a:prstGeom prst="rect">
            <a:avLst/>
          </a:prstGeom>
        </p:spPr>
      </p:pic>
      <p:sp>
        <p:nvSpPr>
          <p:cNvPr id="40" name="文本框 24"/>
          <p:cNvSpPr>
            <a:spLocks noChangeArrowheads="1"/>
          </p:cNvSpPr>
          <p:nvPr/>
        </p:nvSpPr>
        <p:spPr bwMode="auto">
          <a:xfrm>
            <a:off x="7583214" y="5249917"/>
            <a:ext cx="42566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1100" dirty="0" smtClean="0"/>
              <a:t>道路几何特征估计，</a:t>
            </a:r>
            <a:r>
              <a:rPr lang="en-US" altLang="zh-CN" sz="1100" dirty="0" smtClean="0"/>
              <a:t>(a)</a:t>
            </a:r>
            <a:r>
              <a:rPr lang="zh-CN" altLang="zh-CN" sz="1100" dirty="0" smtClean="0"/>
              <a:t>曲线拟合过程，</a:t>
            </a:r>
            <a:r>
              <a:rPr lang="en-US" altLang="zh-CN" sz="1100" dirty="0" smtClean="0"/>
              <a:t>(b)</a:t>
            </a:r>
            <a:r>
              <a:rPr lang="zh-CN" altLang="zh-CN" sz="1100" dirty="0" smtClean="0"/>
              <a:t>路段及其设计参数的</a:t>
            </a:r>
            <a:endParaRPr lang="en-US" altLang="zh-CN" sz="1100" dirty="0" smtClean="0"/>
          </a:p>
          <a:p>
            <a:r>
              <a:rPr lang="zh-CN" altLang="zh-CN" sz="1100" dirty="0" smtClean="0"/>
              <a:t>属性信息示例，</a:t>
            </a:r>
            <a:r>
              <a:rPr lang="en-US" altLang="zh-CN" sz="1100" dirty="0" smtClean="0"/>
              <a:t>(c)</a:t>
            </a:r>
            <a:r>
              <a:rPr lang="zh-CN" altLang="zh-CN" sz="1100" dirty="0" smtClean="0"/>
              <a:t>垂直曲线的基本示意图。</a:t>
            </a:r>
            <a:endParaRPr lang="zh-CN" altLang="en-US" sz="1100" dirty="0">
              <a:solidFill>
                <a:srgbClr val="2F263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1400" dirty="0">
              <a:solidFill>
                <a:srgbClr val="2F263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9434" y="1540793"/>
            <a:ext cx="4020207" cy="129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矩形 26"/>
          <p:cNvSpPr/>
          <p:nvPr/>
        </p:nvSpPr>
        <p:spPr bwMode="auto">
          <a:xfrm>
            <a:off x="7662042" y="1592317"/>
            <a:ext cx="851338" cy="2995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竖曲线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29"/>
          <p:cNvSpPr>
            <a:spLocks noChangeAspect="1" noChangeArrowheads="1"/>
          </p:cNvSpPr>
          <p:nvPr/>
        </p:nvSpPr>
        <p:spPr bwMode="auto">
          <a:xfrm rot="5400000">
            <a:off x="2379663" y="-1117600"/>
            <a:ext cx="1028700" cy="1028700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6627" name="矩形 30"/>
          <p:cNvSpPr>
            <a:spLocks noChangeAspect="1" noChangeArrowheads="1"/>
          </p:cNvSpPr>
          <p:nvPr/>
        </p:nvSpPr>
        <p:spPr bwMode="auto">
          <a:xfrm rot="5400000">
            <a:off x="1212850" y="-1117600"/>
            <a:ext cx="1028700" cy="1028700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6628" name="直接连接符 8"/>
          <p:cNvSpPr>
            <a:spLocks noChangeShapeType="1"/>
          </p:cNvSpPr>
          <p:nvPr/>
        </p:nvSpPr>
        <p:spPr bwMode="auto">
          <a:xfrm flipV="1">
            <a:off x="7204077" y="1154117"/>
            <a:ext cx="4679951" cy="1587"/>
          </a:xfrm>
          <a:prstGeom prst="line">
            <a:avLst/>
          </a:prstGeom>
          <a:noFill/>
          <a:ln w="635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9" name="直接连接符 10"/>
          <p:cNvSpPr>
            <a:spLocks noChangeShapeType="1"/>
          </p:cNvSpPr>
          <p:nvPr/>
        </p:nvSpPr>
        <p:spPr bwMode="auto">
          <a:xfrm flipV="1">
            <a:off x="342902" y="1154117"/>
            <a:ext cx="4679951" cy="1587"/>
          </a:xfrm>
          <a:prstGeom prst="line">
            <a:avLst/>
          </a:prstGeom>
          <a:noFill/>
          <a:ln w="635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0" name="文本框 12"/>
          <p:cNvSpPr>
            <a:spLocks noChangeArrowheads="1"/>
          </p:cNvSpPr>
          <p:nvPr/>
        </p:nvSpPr>
        <p:spPr bwMode="auto">
          <a:xfrm>
            <a:off x="5260210" y="354946"/>
            <a:ext cx="142218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道路分割</a:t>
            </a:r>
            <a:endParaRPr lang="en-US" altLang="zh-CN" sz="2400" dirty="0" smtClean="0">
              <a:solidFill>
                <a:srgbClr val="262626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endParaRPr lang="en-US" altLang="zh-CN" sz="2000" dirty="0">
              <a:solidFill>
                <a:srgbClr val="262626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367340" y="1000129"/>
            <a:ext cx="1468437" cy="307975"/>
            <a:chOff x="0" y="0"/>
            <a:chExt cx="1541192" cy="321992"/>
          </a:xfrm>
        </p:grpSpPr>
        <p:sp>
          <p:nvSpPr>
            <p:cNvPr id="26642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6643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6644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6645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26632" name="矩形 37"/>
          <p:cNvSpPr>
            <a:spLocks noChangeArrowheads="1"/>
          </p:cNvSpPr>
          <p:nvPr/>
        </p:nvSpPr>
        <p:spPr bwMode="auto">
          <a:xfrm>
            <a:off x="1065213" y="1778004"/>
            <a:ext cx="3532187" cy="1628775"/>
          </a:xfrm>
          <a:prstGeom prst="rect">
            <a:avLst/>
          </a:prstGeom>
          <a:solidFill>
            <a:srgbClr val="D0EAEB"/>
          </a:solidFill>
          <a:ln w="12700">
            <a:solidFill>
              <a:srgbClr val="2F2637">
                <a:alpha val="50195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6633" name="矩形 38"/>
          <p:cNvSpPr>
            <a:spLocks noChangeArrowheads="1"/>
          </p:cNvSpPr>
          <p:nvPr/>
        </p:nvSpPr>
        <p:spPr bwMode="auto">
          <a:xfrm>
            <a:off x="2824165" y="3470279"/>
            <a:ext cx="3532187" cy="1628775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6634" name="矩形 39"/>
          <p:cNvSpPr>
            <a:spLocks noChangeArrowheads="1"/>
          </p:cNvSpPr>
          <p:nvPr/>
        </p:nvSpPr>
        <p:spPr bwMode="auto">
          <a:xfrm>
            <a:off x="1065213" y="5162554"/>
            <a:ext cx="3532187" cy="1628775"/>
          </a:xfrm>
          <a:prstGeom prst="rect">
            <a:avLst/>
          </a:prstGeom>
          <a:solidFill>
            <a:srgbClr val="D0EAEB"/>
          </a:solidFill>
          <a:ln w="12700">
            <a:solidFill>
              <a:srgbClr val="2F2637">
                <a:alpha val="50195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6635" name="矩形 40"/>
          <p:cNvSpPr>
            <a:spLocks noChangeArrowheads="1"/>
          </p:cNvSpPr>
          <p:nvPr/>
        </p:nvSpPr>
        <p:spPr bwMode="auto">
          <a:xfrm>
            <a:off x="4678365" y="1778004"/>
            <a:ext cx="1677987" cy="16287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6636" name="矩形 41"/>
          <p:cNvSpPr>
            <a:spLocks noChangeArrowheads="1"/>
          </p:cNvSpPr>
          <p:nvPr/>
        </p:nvSpPr>
        <p:spPr bwMode="auto">
          <a:xfrm>
            <a:off x="1065213" y="3470279"/>
            <a:ext cx="1677987" cy="162877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6637" name="矩形 42"/>
          <p:cNvSpPr>
            <a:spLocks noChangeArrowheads="1"/>
          </p:cNvSpPr>
          <p:nvPr/>
        </p:nvSpPr>
        <p:spPr bwMode="auto">
          <a:xfrm>
            <a:off x="4678365" y="5162554"/>
            <a:ext cx="1677987" cy="1628775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6639" name="文本框 44"/>
          <p:cNvSpPr>
            <a:spLocks noChangeArrowheads="1"/>
          </p:cNvSpPr>
          <p:nvPr/>
        </p:nvSpPr>
        <p:spPr bwMode="auto">
          <a:xfrm>
            <a:off x="1311603" y="2010652"/>
            <a:ext cx="288202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2F2637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道路分割的方法</a:t>
            </a:r>
            <a:endParaRPr lang="en-US" altLang="zh-CN" b="1" dirty="0" smtClean="0">
              <a:solidFill>
                <a:srgbClr val="2F2637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r>
              <a:rPr lang="en-US" altLang="zh-CN" b="1" dirty="0" smtClean="0">
                <a:solidFill>
                  <a:srgbClr val="2F2637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1</a:t>
            </a:r>
            <a:r>
              <a:rPr lang="zh-CN" altLang="en-US" b="1" dirty="0" smtClean="0">
                <a:solidFill>
                  <a:srgbClr val="2F2637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、</a:t>
            </a:r>
            <a:r>
              <a:rPr lang="zh-CN" altLang="zh-CN" b="1" dirty="0" smtClean="0"/>
              <a:t>定长</a:t>
            </a:r>
            <a:r>
              <a:rPr lang="zh-CN" altLang="en-US" b="1" dirty="0" smtClean="0"/>
              <a:t>分割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、同质分割</a:t>
            </a:r>
            <a:endParaRPr lang="en-US" altLang="zh-CN" b="1" dirty="0">
              <a:solidFill>
                <a:srgbClr val="2F2637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26640" name="文本框 45"/>
          <p:cNvSpPr>
            <a:spLocks noChangeArrowheads="1"/>
          </p:cNvSpPr>
          <p:nvPr/>
        </p:nvSpPr>
        <p:spPr bwMode="auto">
          <a:xfrm>
            <a:off x="2928884" y="3634886"/>
            <a:ext cx="31854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 smtClean="0">
                <a:solidFill>
                  <a:schemeClr val="bg1"/>
                </a:solidFill>
              </a:rPr>
              <a:t>同质段是一个路段，在这个</a:t>
            </a:r>
            <a:r>
              <a:rPr lang="zh-CN" altLang="zh-CN" dirty="0" smtClean="0">
                <a:solidFill>
                  <a:schemeClr val="bg1"/>
                </a:solidFill>
              </a:rPr>
              <a:t>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zh-CN" dirty="0" smtClean="0">
                <a:solidFill>
                  <a:schemeClr val="bg1"/>
                </a:solidFill>
              </a:rPr>
              <a:t>段</a:t>
            </a:r>
            <a:r>
              <a:rPr lang="zh-CN" altLang="zh-CN" dirty="0" smtClean="0">
                <a:solidFill>
                  <a:schemeClr val="bg1"/>
                </a:solidFill>
              </a:rPr>
              <a:t>上，模型中包含的所有解</a:t>
            </a:r>
            <a:r>
              <a:rPr lang="zh-CN" altLang="zh-CN" dirty="0" smtClean="0">
                <a:solidFill>
                  <a:schemeClr val="bg1"/>
                </a:solidFill>
              </a:rPr>
              <a:t>释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zh-CN" dirty="0" smtClean="0">
                <a:solidFill>
                  <a:schemeClr val="bg1"/>
                </a:solidFill>
              </a:rPr>
              <a:t>变</a:t>
            </a:r>
            <a:r>
              <a:rPr lang="zh-CN" altLang="zh-CN" dirty="0" smtClean="0">
                <a:solidFill>
                  <a:schemeClr val="bg1"/>
                </a:solidFill>
              </a:rPr>
              <a:t>量的值可以假设为常数，</a:t>
            </a:r>
            <a:r>
              <a:rPr lang="zh-CN" altLang="zh-CN" dirty="0" smtClean="0">
                <a:solidFill>
                  <a:schemeClr val="bg1"/>
                </a:solidFill>
              </a:rPr>
              <a:t>因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zh-CN" dirty="0" smtClean="0">
                <a:solidFill>
                  <a:schemeClr val="bg1"/>
                </a:solidFill>
              </a:rPr>
              <a:t>此</a:t>
            </a:r>
            <a:r>
              <a:rPr lang="zh-CN" altLang="zh-CN" dirty="0" smtClean="0">
                <a:solidFill>
                  <a:schemeClr val="bg1"/>
                </a:solidFill>
              </a:rPr>
              <a:t>风险是一致</a:t>
            </a:r>
            <a:r>
              <a:rPr lang="zh-CN" altLang="zh-CN" dirty="0" smtClean="0">
                <a:solidFill>
                  <a:schemeClr val="bg1"/>
                </a:solidFill>
              </a:rPr>
              <a:t>的</a:t>
            </a:r>
            <a:endParaRPr lang="en-US" altLang="zh-CN" dirty="0">
              <a:solidFill>
                <a:schemeClr val="bg1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26641" name="文本框 46"/>
          <p:cNvSpPr>
            <a:spLocks noChangeArrowheads="1"/>
          </p:cNvSpPr>
          <p:nvPr/>
        </p:nvSpPr>
        <p:spPr bwMode="auto">
          <a:xfrm>
            <a:off x="1122418" y="5310136"/>
            <a:ext cx="31854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 smtClean="0"/>
              <a:t>在前面讨论的基础上，提出</a:t>
            </a:r>
            <a:r>
              <a:rPr lang="zh-CN" altLang="zh-CN" dirty="0" smtClean="0"/>
              <a:t>了</a:t>
            </a:r>
            <a:endParaRPr lang="en-US" altLang="zh-CN" dirty="0" smtClean="0"/>
          </a:p>
          <a:p>
            <a:r>
              <a:rPr lang="zh-CN" altLang="zh-CN" b="1" dirty="0" smtClean="0"/>
              <a:t>均</a:t>
            </a:r>
            <a:r>
              <a:rPr lang="zh-CN" altLang="zh-CN" b="1" dirty="0" smtClean="0"/>
              <a:t>匀道路分割方法</a:t>
            </a:r>
            <a:r>
              <a:rPr lang="zh-CN" altLang="zh-CN" dirty="0" smtClean="0"/>
              <a:t>，这是因</a:t>
            </a:r>
            <a:r>
              <a:rPr lang="zh-CN" altLang="zh-CN" dirty="0" smtClean="0"/>
              <a:t>为</a:t>
            </a:r>
            <a:endParaRPr lang="en-US" altLang="zh-CN" dirty="0" smtClean="0"/>
          </a:p>
          <a:p>
            <a:r>
              <a:rPr lang="zh-CN" altLang="zh-CN" dirty="0" smtClean="0"/>
              <a:t>激</a:t>
            </a:r>
            <a:r>
              <a:rPr lang="zh-CN" altLang="zh-CN" dirty="0" smtClean="0"/>
              <a:t>光雷</a:t>
            </a:r>
            <a:r>
              <a:rPr lang="zh-CN" altLang="zh-CN" dirty="0" smtClean="0"/>
              <a:t>达</a:t>
            </a:r>
            <a:r>
              <a:rPr lang="zh-CN" altLang="en-US" dirty="0" smtClean="0"/>
              <a:t>数据</a:t>
            </a:r>
            <a:r>
              <a:rPr lang="zh-CN" altLang="zh-CN" dirty="0" smtClean="0"/>
              <a:t>可</a:t>
            </a:r>
            <a:r>
              <a:rPr lang="zh-CN" altLang="zh-CN" dirty="0" smtClean="0"/>
              <a:t>以提取出准</a:t>
            </a:r>
            <a:r>
              <a:rPr lang="zh-CN" altLang="zh-CN" dirty="0" smtClean="0"/>
              <a:t>确</a:t>
            </a:r>
            <a:endParaRPr lang="en-US" altLang="zh-CN" dirty="0" smtClean="0"/>
          </a:p>
          <a:p>
            <a:r>
              <a:rPr lang="zh-CN" altLang="zh-CN" dirty="0" smtClean="0"/>
              <a:t>的</a:t>
            </a:r>
            <a:r>
              <a:rPr lang="zh-CN" altLang="zh-CN" dirty="0" smtClean="0"/>
              <a:t>道路几何参数</a:t>
            </a:r>
            <a:endParaRPr lang="en-US" altLang="zh-CN" dirty="0">
              <a:solidFill>
                <a:srgbClr val="2F2637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pic>
        <p:nvPicPr>
          <p:cNvPr id="23" name="图片 22" descr="]1[(YSGD$RIAIL(@NUX2EKS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42049" y="1786911"/>
            <a:ext cx="4372642" cy="4645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矩形 29"/>
          <p:cNvSpPr>
            <a:spLocks noChangeAspect="1" noChangeArrowheads="1"/>
          </p:cNvSpPr>
          <p:nvPr/>
        </p:nvSpPr>
        <p:spPr bwMode="auto">
          <a:xfrm rot="5400000">
            <a:off x="2379663" y="-1117600"/>
            <a:ext cx="1028700" cy="1028700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4" name="矩形 30"/>
          <p:cNvSpPr>
            <a:spLocks noChangeAspect="1" noChangeArrowheads="1"/>
          </p:cNvSpPr>
          <p:nvPr/>
        </p:nvSpPr>
        <p:spPr bwMode="auto">
          <a:xfrm rot="5400000">
            <a:off x="1212850" y="-1117600"/>
            <a:ext cx="1028700" cy="1028700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5" name="直接连接符 8"/>
          <p:cNvSpPr>
            <a:spLocks noChangeShapeType="1"/>
          </p:cNvSpPr>
          <p:nvPr/>
        </p:nvSpPr>
        <p:spPr bwMode="auto">
          <a:xfrm flipV="1">
            <a:off x="7204077" y="1154117"/>
            <a:ext cx="4679951" cy="1587"/>
          </a:xfrm>
          <a:prstGeom prst="line">
            <a:avLst/>
          </a:prstGeom>
          <a:noFill/>
          <a:ln w="635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直接连接符 10"/>
          <p:cNvSpPr>
            <a:spLocks noChangeShapeType="1"/>
          </p:cNvSpPr>
          <p:nvPr/>
        </p:nvSpPr>
        <p:spPr bwMode="auto">
          <a:xfrm flipV="1">
            <a:off x="342902" y="1154117"/>
            <a:ext cx="4679951" cy="1587"/>
          </a:xfrm>
          <a:prstGeom prst="line">
            <a:avLst/>
          </a:prstGeom>
          <a:noFill/>
          <a:ln w="635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文本框 12"/>
          <p:cNvSpPr>
            <a:spLocks noChangeArrowheads="1"/>
          </p:cNvSpPr>
          <p:nvPr/>
        </p:nvSpPr>
        <p:spPr bwMode="auto">
          <a:xfrm>
            <a:off x="4172389" y="354946"/>
            <a:ext cx="3897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使用道路几何建模事故频率</a:t>
            </a:r>
            <a:endParaRPr lang="en-US" altLang="zh-CN" sz="2400" dirty="0">
              <a:solidFill>
                <a:srgbClr val="262626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367340" y="1000129"/>
            <a:ext cx="1468437" cy="307975"/>
            <a:chOff x="0" y="0"/>
            <a:chExt cx="1541192" cy="321992"/>
          </a:xfrm>
        </p:grpSpPr>
        <p:sp>
          <p:nvSpPr>
            <p:cNvPr id="5137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38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39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40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134" name="文本框 26"/>
          <p:cNvSpPr>
            <a:spLocks noChangeArrowheads="1"/>
          </p:cNvSpPr>
          <p:nvPr/>
        </p:nvSpPr>
        <p:spPr bwMode="auto">
          <a:xfrm>
            <a:off x="767372" y="4726646"/>
            <a:ext cx="74622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将</a:t>
            </a:r>
            <a:r>
              <a:rPr lang="zh-CN" altLang="zh-CN" sz="1600" dirty="0" smtClean="0"/>
              <a:t>三</a:t>
            </a:r>
            <a:r>
              <a:rPr lang="zh-CN" altLang="zh-CN" sz="1600" dirty="0" smtClean="0"/>
              <a:t>维道路几何模型中各几何参</a:t>
            </a:r>
            <a:r>
              <a:rPr lang="zh-CN" altLang="zh-CN" sz="1600" dirty="0" smtClean="0"/>
              <a:t>数的</a:t>
            </a:r>
            <a:r>
              <a:rPr lang="zh-CN" altLang="zh-CN" sz="1600" dirty="0" smtClean="0"/>
              <a:t>描</a:t>
            </a:r>
            <a:r>
              <a:rPr lang="zh-CN" altLang="zh-CN" sz="1600" dirty="0" smtClean="0"/>
              <a:t>述统</a:t>
            </a:r>
            <a:r>
              <a:rPr lang="zh-CN" altLang="zh-CN" sz="1600" dirty="0" smtClean="0"/>
              <a:t>计汇总。这些几何参数</a:t>
            </a:r>
            <a:r>
              <a:rPr lang="zh-CN" altLang="zh-CN" sz="1600" dirty="0" smtClean="0"/>
              <a:t>通过</a:t>
            </a:r>
            <a:r>
              <a:rPr lang="zh-CN" altLang="zh-CN" sz="1600" dirty="0" smtClean="0"/>
              <a:t>代</a:t>
            </a:r>
            <a:r>
              <a:rPr lang="zh-CN" altLang="zh-CN" sz="1600" dirty="0" smtClean="0"/>
              <a:t>入</a:t>
            </a:r>
            <a:endParaRPr lang="en-US" altLang="zh-CN" sz="1600" dirty="0" smtClean="0"/>
          </a:p>
          <a:p>
            <a:r>
              <a:rPr lang="zh-CN" altLang="zh-CN" sz="1600" dirty="0" smtClean="0"/>
              <a:t>几</a:t>
            </a:r>
            <a:r>
              <a:rPr lang="zh-CN" altLang="zh-CN" sz="1600" dirty="0" smtClean="0"/>
              <a:t>何回归模型对各均匀截</a:t>
            </a:r>
            <a:r>
              <a:rPr lang="zh-CN" altLang="zh-CN" sz="1600" dirty="0" smtClean="0"/>
              <a:t>面的</a:t>
            </a:r>
            <a:r>
              <a:rPr lang="zh-CN" altLang="zh-CN" sz="1600" dirty="0" smtClean="0"/>
              <a:t>事故发生情况进行了分析。</a:t>
            </a:r>
          </a:p>
          <a:p>
            <a:endParaRPr lang="zh-CN" altLang="en-US" sz="1400" dirty="0">
              <a:solidFill>
                <a:srgbClr val="3F3E40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dirty="0">
              <a:solidFill>
                <a:srgbClr val="3F3E40"/>
              </a:solidFill>
              <a:latin typeface="Agency FB" pitchFamily="34" charset="0"/>
              <a:ea typeface="华文宋体" pitchFamily="2" charset="-122"/>
              <a:sym typeface="Agency FB" pitchFamily="34" charset="0"/>
            </a:endParaRPr>
          </a:p>
          <a:p>
            <a:endParaRPr lang="zh-CN" altLang="en-US" sz="2000" dirty="0">
              <a:solidFill>
                <a:srgbClr val="3F3E4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CN" altLang="en-US" dirty="0">
              <a:solidFill>
                <a:srgbClr val="FDFDFD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1" name="图片 20" descr="Z7[DD7U(A][DCTP367WE_ZY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819" y="1625927"/>
            <a:ext cx="7100877" cy="2788417"/>
          </a:xfrm>
          <a:prstGeom prst="rect">
            <a:avLst/>
          </a:prstGeom>
        </p:spPr>
      </p:pic>
      <p:sp>
        <p:nvSpPr>
          <p:cNvPr id="22" name="文本框 26"/>
          <p:cNvSpPr>
            <a:spLocks noChangeArrowheads="1"/>
          </p:cNvSpPr>
          <p:nvPr/>
        </p:nvSpPr>
        <p:spPr bwMode="auto">
          <a:xfrm>
            <a:off x="8087710" y="1915129"/>
            <a:ext cx="3400096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dirty="0" smtClean="0"/>
              <a:t>用几何回归模型估计回归系数的极大似然估计。然后将这些系数转换为弹性值，通过几何回归可以提供比估计系数更好的因果关系。弹性是一个参数变化百分比与另一个参数变化百分比之比。回归中的系数是部分弹性，因</a:t>
            </a:r>
            <a:r>
              <a:rPr lang="zh-CN" altLang="zh-CN" dirty="0" smtClean="0"/>
              <a:t>为</a:t>
            </a:r>
            <a:r>
              <a:rPr lang="zh-CN" altLang="en-US" dirty="0" smtClean="0"/>
              <a:t>等式</a:t>
            </a:r>
            <a:r>
              <a:rPr lang="zh-CN" altLang="zh-CN" dirty="0" smtClean="0"/>
              <a:t>中</a:t>
            </a:r>
            <a:r>
              <a:rPr lang="zh-CN" altLang="zh-CN" dirty="0" smtClean="0"/>
              <a:t>的所有其他变量都保持不变。</a:t>
            </a:r>
          </a:p>
          <a:p>
            <a:endParaRPr lang="zh-CN" altLang="en-US" sz="1400" dirty="0">
              <a:solidFill>
                <a:srgbClr val="3F3E40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dirty="0">
              <a:solidFill>
                <a:srgbClr val="3F3E40"/>
              </a:solidFill>
              <a:latin typeface="Agency FB" pitchFamily="34" charset="0"/>
              <a:ea typeface="华文宋体" pitchFamily="2" charset="-122"/>
              <a:sym typeface="Agency FB" pitchFamily="34" charset="0"/>
            </a:endParaRPr>
          </a:p>
          <a:p>
            <a:endParaRPr lang="zh-CN" altLang="en-US" sz="2000" dirty="0">
              <a:solidFill>
                <a:srgbClr val="3F3E4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CN" altLang="en-US" dirty="0">
              <a:solidFill>
                <a:srgbClr val="FDFDFD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7E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9"/>
          <p:cNvSpPr>
            <a:spLocks noChangeAspect="1" noChangeArrowheads="1"/>
          </p:cNvSpPr>
          <p:nvPr/>
        </p:nvSpPr>
        <p:spPr bwMode="auto">
          <a:xfrm rot="5400000">
            <a:off x="2379663" y="-1117600"/>
            <a:ext cx="1028700" cy="1028700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1507" name="矩形 30"/>
          <p:cNvSpPr>
            <a:spLocks noChangeAspect="1" noChangeArrowheads="1"/>
          </p:cNvSpPr>
          <p:nvPr/>
        </p:nvSpPr>
        <p:spPr bwMode="auto">
          <a:xfrm rot="5400000">
            <a:off x="1212850" y="-1117600"/>
            <a:ext cx="1028700" cy="1028700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1508" name="椭圆 51"/>
          <p:cNvSpPr>
            <a:spLocks noChangeArrowheads="1"/>
          </p:cNvSpPr>
          <p:nvPr/>
        </p:nvSpPr>
        <p:spPr bwMode="auto">
          <a:xfrm>
            <a:off x="1057278" y="1954217"/>
            <a:ext cx="3635375" cy="3635375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1509" name="椭圆 52"/>
          <p:cNvSpPr>
            <a:spLocks noChangeArrowheads="1"/>
          </p:cNvSpPr>
          <p:nvPr/>
        </p:nvSpPr>
        <p:spPr bwMode="auto">
          <a:xfrm>
            <a:off x="3870327" y="5586417"/>
            <a:ext cx="923925" cy="923925"/>
          </a:xfrm>
          <a:prstGeom prst="ellipse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1510" name="椭圆 53"/>
          <p:cNvSpPr>
            <a:spLocks noChangeArrowheads="1"/>
          </p:cNvSpPr>
          <p:nvPr/>
        </p:nvSpPr>
        <p:spPr bwMode="auto">
          <a:xfrm>
            <a:off x="3432178" y="1146179"/>
            <a:ext cx="631825" cy="631825"/>
          </a:xfrm>
          <a:prstGeom prst="ellipse">
            <a:avLst/>
          </a:prstGeom>
          <a:solidFill>
            <a:srgbClr val="D0EAEB"/>
          </a:solidFill>
          <a:ln w="6350">
            <a:solidFill>
              <a:srgbClr val="2F2637">
                <a:alpha val="50195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1511" name="文本框 54"/>
          <p:cNvSpPr>
            <a:spLocks noChangeArrowheads="1"/>
          </p:cNvSpPr>
          <p:nvPr/>
        </p:nvSpPr>
        <p:spPr bwMode="auto">
          <a:xfrm>
            <a:off x="7423151" y="3542425"/>
            <a:ext cx="22445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 dirty="0" smtClean="0"/>
              <a:t>结果与讨论</a:t>
            </a:r>
            <a:endParaRPr lang="zh-CN" altLang="zh-CN" sz="3200" dirty="0" smtClean="0"/>
          </a:p>
          <a:p>
            <a:endParaRPr lang="en-US" altLang="zh-CN" sz="2400" dirty="0">
              <a:solidFill>
                <a:srgbClr val="262626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21512" name="文本框 55"/>
          <p:cNvSpPr>
            <a:spLocks noChangeArrowheads="1"/>
          </p:cNvSpPr>
          <p:nvPr/>
        </p:nvSpPr>
        <p:spPr bwMode="auto">
          <a:xfrm>
            <a:off x="6876615" y="4061592"/>
            <a:ext cx="34676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          </a:t>
            </a:r>
            <a:endParaRPr lang="zh-CN" altLang="en-US" sz="3200" b="1" dirty="0">
              <a:solidFill>
                <a:schemeClr val="bg1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r>
              <a:rPr lang="zh-CN" altLang="zh-CN" sz="1600" dirty="0" smtClean="0"/>
              <a:t>本研究的目的不是提出一个可以预</a:t>
            </a:r>
            <a:r>
              <a:rPr lang="zh-CN" altLang="zh-CN" sz="1600" dirty="0" smtClean="0"/>
              <a:t>测</a:t>
            </a:r>
            <a:endParaRPr lang="en-US" altLang="zh-CN" sz="1600" dirty="0" smtClean="0"/>
          </a:p>
          <a:p>
            <a:r>
              <a:rPr lang="zh-CN" altLang="zh-CN" sz="1600" dirty="0" smtClean="0"/>
              <a:t>事</a:t>
            </a:r>
            <a:r>
              <a:rPr lang="zh-CN" altLang="zh-CN" sz="1600" dirty="0" smtClean="0"/>
              <a:t>故</a:t>
            </a:r>
            <a:r>
              <a:rPr lang="zh-CN" altLang="zh-CN" sz="1600" dirty="0" smtClean="0"/>
              <a:t>数量</a:t>
            </a:r>
            <a:r>
              <a:rPr lang="zh-CN" altLang="zh-CN" sz="1600" dirty="0" smtClean="0"/>
              <a:t>的模型，而是提出一个可</a:t>
            </a:r>
            <a:r>
              <a:rPr lang="zh-CN" altLang="zh-CN" sz="1600" dirty="0" smtClean="0"/>
              <a:t>以</a:t>
            </a:r>
            <a:endParaRPr lang="en-US" altLang="zh-CN" sz="1600" dirty="0" smtClean="0"/>
          </a:p>
          <a:p>
            <a:r>
              <a:rPr lang="zh-CN" altLang="zh-CN" sz="1600" dirty="0" smtClean="0"/>
              <a:t>解</a:t>
            </a:r>
            <a:r>
              <a:rPr lang="zh-CN" altLang="zh-CN" sz="1600" dirty="0" smtClean="0"/>
              <a:t>释导致事故的因素的模型。</a:t>
            </a:r>
            <a:endParaRPr lang="en-US" altLang="zh-CN" sz="1600" dirty="0">
              <a:solidFill>
                <a:srgbClr val="262626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21513" name="直接连接符 56"/>
          <p:cNvSpPr>
            <a:spLocks noChangeShapeType="1"/>
          </p:cNvSpPr>
          <p:nvPr/>
        </p:nvSpPr>
        <p:spPr bwMode="auto">
          <a:xfrm rot="5400000">
            <a:off x="8612984" y="2478883"/>
            <a:ext cx="1587" cy="3600451"/>
          </a:xfrm>
          <a:prstGeom prst="line">
            <a:avLst/>
          </a:prstGeom>
          <a:noFill/>
          <a:ln w="1270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椭圆 58"/>
          <p:cNvSpPr>
            <a:spLocks noChangeArrowheads="1"/>
          </p:cNvSpPr>
          <p:nvPr/>
        </p:nvSpPr>
        <p:spPr bwMode="auto">
          <a:xfrm>
            <a:off x="5873753" y="1954217"/>
            <a:ext cx="1012825" cy="1012825"/>
          </a:xfrm>
          <a:prstGeom prst="ellipse">
            <a:avLst/>
          </a:prstGeom>
          <a:solidFill>
            <a:srgbClr val="D0EAEB"/>
          </a:solidFill>
          <a:ln w="6350">
            <a:solidFill>
              <a:srgbClr val="2F2637">
                <a:alpha val="50195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21515" name="组合 59"/>
          <p:cNvGrpSpPr>
            <a:grpSpLocks/>
          </p:cNvGrpSpPr>
          <p:nvPr/>
        </p:nvGrpSpPr>
        <p:grpSpPr bwMode="auto">
          <a:xfrm>
            <a:off x="6149977" y="2284417"/>
            <a:ext cx="498475" cy="477837"/>
            <a:chOff x="0" y="0"/>
            <a:chExt cx="2438400" cy="2332038"/>
          </a:xfrm>
        </p:grpSpPr>
        <p:sp>
          <p:nvSpPr>
            <p:cNvPr id="21519" name="Freeform 25"/>
            <p:cNvSpPr>
              <a:spLocks noChangeArrowheads="1"/>
            </p:cNvSpPr>
            <p:nvPr/>
          </p:nvSpPr>
          <p:spPr bwMode="auto">
            <a:xfrm>
              <a:off x="893763" y="1676400"/>
              <a:ext cx="655638" cy="655638"/>
            </a:xfrm>
            <a:custGeom>
              <a:avLst/>
              <a:gdLst>
                <a:gd name="T0" fmla="*/ 327025 w 413"/>
                <a:gd name="T1" fmla="*/ 655638 h 413"/>
                <a:gd name="T2" fmla="*/ 0 w 413"/>
                <a:gd name="T3" fmla="*/ 0 h 413"/>
                <a:gd name="T4" fmla="*/ 655638 w 413"/>
                <a:gd name="T5" fmla="*/ 0 h 413"/>
                <a:gd name="T6" fmla="*/ 327025 w 413"/>
                <a:gd name="T7" fmla="*/ 655638 h 4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"/>
                <a:gd name="T13" fmla="*/ 0 h 413"/>
                <a:gd name="T14" fmla="*/ 413 w 413"/>
                <a:gd name="T15" fmla="*/ 413 h 4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" name="任意多边形 61"/>
            <p:cNvSpPr>
              <a:spLocks noChangeArrowheads="1"/>
            </p:cNvSpPr>
            <p:nvPr/>
          </p:nvSpPr>
          <p:spPr bwMode="auto">
            <a:xfrm>
              <a:off x="0" y="0"/>
              <a:ext cx="2438400" cy="1774825"/>
            </a:xfrm>
            <a:custGeom>
              <a:avLst/>
              <a:gdLst>
                <a:gd name="T0" fmla="*/ 290196 w 2438400"/>
                <a:gd name="T1" fmla="*/ 0 h 1774825"/>
                <a:gd name="T2" fmla="*/ 2151973 w 2438400"/>
                <a:gd name="T3" fmla="*/ 0 h 1774825"/>
                <a:gd name="T4" fmla="*/ 2438400 w 2438400"/>
                <a:gd name="T5" fmla="*/ 286384 h 1774825"/>
                <a:gd name="T6" fmla="*/ 2438400 w 2438400"/>
                <a:gd name="T7" fmla="*/ 1484673 h 1774825"/>
                <a:gd name="T8" fmla="*/ 2151973 w 2438400"/>
                <a:gd name="T9" fmla="*/ 1774825 h 1774825"/>
                <a:gd name="T10" fmla="*/ 290196 w 2438400"/>
                <a:gd name="T11" fmla="*/ 1774825 h 1774825"/>
                <a:gd name="T12" fmla="*/ 0 w 2438400"/>
                <a:gd name="T13" fmla="*/ 1484673 h 1774825"/>
                <a:gd name="T14" fmla="*/ 0 w 2438400"/>
                <a:gd name="T15" fmla="*/ 286384 h 1774825"/>
                <a:gd name="T16" fmla="*/ 290196 w 2438400"/>
                <a:gd name="T17" fmla="*/ 0 h 1774825"/>
                <a:gd name="T18" fmla="*/ 471488 w 2438400"/>
                <a:gd name="T19" fmla="*/ 425450 h 1774825"/>
                <a:gd name="T20" fmla="*/ 471488 w 2438400"/>
                <a:gd name="T21" fmla="*/ 598488 h 1774825"/>
                <a:gd name="T22" fmla="*/ 1971676 w 2438400"/>
                <a:gd name="T23" fmla="*/ 598488 h 1774825"/>
                <a:gd name="T24" fmla="*/ 1971676 w 2438400"/>
                <a:gd name="T25" fmla="*/ 425450 h 1774825"/>
                <a:gd name="T26" fmla="*/ 471488 w 2438400"/>
                <a:gd name="T27" fmla="*/ 425450 h 1774825"/>
                <a:gd name="T28" fmla="*/ 471488 w 2438400"/>
                <a:gd name="T29" fmla="*/ 801688 h 1774825"/>
                <a:gd name="T30" fmla="*/ 471488 w 2438400"/>
                <a:gd name="T31" fmla="*/ 971551 h 1774825"/>
                <a:gd name="T32" fmla="*/ 1971676 w 2438400"/>
                <a:gd name="T33" fmla="*/ 971551 h 1774825"/>
                <a:gd name="T34" fmla="*/ 1971676 w 2438400"/>
                <a:gd name="T35" fmla="*/ 801688 h 1774825"/>
                <a:gd name="T36" fmla="*/ 471488 w 2438400"/>
                <a:gd name="T37" fmla="*/ 801688 h 1774825"/>
                <a:gd name="T38" fmla="*/ 471488 w 2438400"/>
                <a:gd name="T39" fmla="*/ 1174750 h 1774825"/>
                <a:gd name="T40" fmla="*/ 471488 w 2438400"/>
                <a:gd name="T41" fmla="*/ 1347788 h 1774825"/>
                <a:gd name="T42" fmla="*/ 1971676 w 2438400"/>
                <a:gd name="T43" fmla="*/ 1347788 h 1774825"/>
                <a:gd name="T44" fmla="*/ 1971676 w 2438400"/>
                <a:gd name="T45" fmla="*/ 1174750 h 1774825"/>
                <a:gd name="T46" fmla="*/ 471488 w 2438400"/>
                <a:gd name="T47" fmla="*/ 1174750 h 17748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38400"/>
                <a:gd name="T73" fmla="*/ 0 h 1774825"/>
                <a:gd name="T74" fmla="*/ 2438400 w 2438400"/>
                <a:gd name="T75" fmla="*/ 1774825 h 17748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16" name="椭圆 14"/>
          <p:cNvSpPr>
            <a:spLocks noChangeArrowheads="1"/>
          </p:cNvSpPr>
          <p:nvPr/>
        </p:nvSpPr>
        <p:spPr bwMode="auto">
          <a:xfrm>
            <a:off x="1057278" y="1954217"/>
            <a:ext cx="3635375" cy="3635375"/>
          </a:xfrm>
          <a:prstGeom prst="ellipse">
            <a:avLst/>
          </a:prstGeom>
          <a:solidFill>
            <a:srgbClr val="2F2637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1517" name="椭圆 15"/>
          <p:cNvSpPr>
            <a:spLocks noChangeArrowheads="1"/>
          </p:cNvSpPr>
          <p:nvPr/>
        </p:nvSpPr>
        <p:spPr bwMode="auto">
          <a:xfrm>
            <a:off x="1233490" y="2127250"/>
            <a:ext cx="3282951" cy="3282950"/>
          </a:xfrm>
          <a:prstGeom prst="ellipse">
            <a:avLst/>
          </a:prstGeom>
          <a:noFill/>
          <a:ln w="63500">
            <a:solidFill>
              <a:srgbClr val="D0EAEB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1518" name="文本框 57"/>
          <p:cNvSpPr>
            <a:spLocks noChangeArrowheads="1"/>
          </p:cNvSpPr>
          <p:nvPr/>
        </p:nvSpPr>
        <p:spPr bwMode="auto">
          <a:xfrm>
            <a:off x="1971677" y="2668591"/>
            <a:ext cx="196720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3800" b="1" dirty="0" smtClean="0">
                <a:solidFill>
                  <a:srgbClr val="FDFDFD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05</a:t>
            </a:r>
            <a:endParaRPr lang="zh-CN" altLang="en-US" sz="13800" b="1" dirty="0">
              <a:solidFill>
                <a:srgbClr val="FDFDFD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29"/>
          <p:cNvSpPr>
            <a:spLocks noChangeAspect="1" noChangeArrowheads="1"/>
          </p:cNvSpPr>
          <p:nvPr/>
        </p:nvSpPr>
        <p:spPr bwMode="auto">
          <a:xfrm rot="5400000">
            <a:off x="2379663" y="-1117600"/>
            <a:ext cx="1028700" cy="1028700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435" name="矩形 30"/>
          <p:cNvSpPr>
            <a:spLocks noChangeAspect="1" noChangeArrowheads="1"/>
          </p:cNvSpPr>
          <p:nvPr/>
        </p:nvSpPr>
        <p:spPr bwMode="auto">
          <a:xfrm rot="5400000">
            <a:off x="1212850" y="-1117600"/>
            <a:ext cx="1028700" cy="1028700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436" name="直接连接符 8"/>
          <p:cNvSpPr>
            <a:spLocks noChangeShapeType="1"/>
          </p:cNvSpPr>
          <p:nvPr/>
        </p:nvSpPr>
        <p:spPr bwMode="auto">
          <a:xfrm flipV="1">
            <a:off x="7204077" y="1154117"/>
            <a:ext cx="4679951" cy="1587"/>
          </a:xfrm>
          <a:prstGeom prst="line">
            <a:avLst/>
          </a:prstGeom>
          <a:noFill/>
          <a:ln w="635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7" name="直接连接符 10"/>
          <p:cNvSpPr>
            <a:spLocks noChangeShapeType="1"/>
          </p:cNvSpPr>
          <p:nvPr/>
        </p:nvSpPr>
        <p:spPr bwMode="auto">
          <a:xfrm flipV="1">
            <a:off x="342902" y="1154117"/>
            <a:ext cx="4679951" cy="1587"/>
          </a:xfrm>
          <a:prstGeom prst="line">
            <a:avLst/>
          </a:prstGeom>
          <a:noFill/>
          <a:ln w="635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文本框 12"/>
          <p:cNvSpPr>
            <a:spLocks noChangeArrowheads="1"/>
          </p:cNvSpPr>
          <p:nvPr/>
        </p:nvSpPr>
        <p:spPr bwMode="auto">
          <a:xfrm>
            <a:off x="5165617" y="386477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262626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模型拟合性</a:t>
            </a:r>
            <a:endParaRPr lang="en-US" altLang="zh-CN" sz="2400" b="1" dirty="0">
              <a:solidFill>
                <a:srgbClr val="262626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367340" y="1000129"/>
            <a:ext cx="1468437" cy="307975"/>
            <a:chOff x="0" y="0"/>
            <a:chExt cx="1541192" cy="321992"/>
          </a:xfrm>
        </p:grpSpPr>
        <p:sp>
          <p:nvSpPr>
            <p:cNvPr id="18451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8452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8453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8454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8441" name="矩形 14"/>
          <p:cNvSpPr>
            <a:spLocks noChangeArrowheads="1"/>
          </p:cNvSpPr>
          <p:nvPr/>
        </p:nvSpPr>
        <p:spPr bwMode="auto">
          <a:xfrm>
            <a:off x="7561976" y="1817418"/>
            <a:ext cx="4277927" cy="2149475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444" name="矩形 20"/>
          <p:cNvSpPr>
            <a:spLocks noChangeArrowheads="1"/>
          </p:cNvSpPr>
          <p:nvPr/>
        </p:nvSpPr>
        <p:spPr bwMode="auto">
          <a:xfrm>
            <a:off x="7530446" y="3951128"/>
            <a:ext cx="4277926" cy="2149475"/>
          </a:xfrm>
          <a:prstGeom prst="rect">
            <a:avLst/>
          </a:prstGeom>
          <a:solidFill>
            <a:srgbClr val="D0EAE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447" name="文本框 23"/>
          <p:cNvSpPr>
            <a:spLocks noChangeArrowheads="1"/>
          </p:cNvSpPr>
          <p:nvPr/>
        </p:nvSpPr>
        <p:spPr bwMode="auto">
          <a:xfrm>
            <a:off x="9875183" y="2400247"/>
            <a:ext cx="193193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rgbClr val="2F2637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4,528</a:t>
            </a:r>
            <a:endParaRPr lang="en-US" altLang="zh-CN" sz="3600" b="1" dirty="0">
              <a:solidFill>
                <a:srgbClr val="2F2637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18448" name="文本框 24"/>
          <p:cNvSpPr>
            <a:spLocks noChangeArrowheads="1"/>
          </p:cNvSpPr>
          <p:nvPr/>
        </p:nvSpPr>
        <p:spPr bwMode="auto">
          <a:xfrm>
            <a:off x="7645456" y="2192671"/>
            <a:ext cx="387798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 smtClean="0">
                <a:solidFill>
                  <a:schemeClr val="bg1"/>
                </a:solidFill>
              </a:rPr>
              <a:t>该模型将常见的道路几何</a:t>
            </a:r>
            <a:r>
              <a:rPr lang="zh-CN" altLang="zh-CN" dirty="0" smtClean="0">
                <a:solidFill>
                  <a:schemeClr val="bg1"/>
                </a:solidFill>
              </a:rPr>
              <a:t>设计</a:t>
            </a:r>
            <a:r>
              <a:rPr lang="zh-CN" altLang="zh-CN" dirty="0" smtClean="0">
                <a:solidFill>
                  <a:schemeClr val="bg1"/>
                </a:solidFill>
              </a:rPr>
              <a:t>特征</a:t>
            </a:r>
            <a:r>
              <a:rPr lang="zh-CN" altLang="zh-CN" dirty="0" smtClean="0">
                <a:solidFill>
                  <a:schemeClr val="bg1"/>
                </a:solidFill>
              </a:rPr>
              <a:t>与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zh-CN" dirty="0" smtClean="0">
                <a:solidFill>
                  <a:schemeClr val="bg1"/>
                </a:solidFill>
              </a:rPr>
              <a:t>均</a:t>
            </a:r>
            <a:r>
              <a:rPr lang="zh-CN" altLang="zh-CN" dirty="0" smtClean="0">
                <a:solidFill>
                  <a:schemeClr val="bg1"/>
                </a:solidFill>
              </a:rPr>
              <a:t>匀路段上发生</a:t>
            </a:r>
            <a:r>
              <a:rPr lang="zh-CN" altLang="zh-CN" dirty="0" smtClean="0">
                <a:solidFill>
                  <a:schemeClr val="bg1"/>
                </a:solidFill>
              </a:rPr>
              <a:t>的交</a:t>
            </a:r>
            <a:r>
              <a:rPr lang="zh-CN" altLang="zh-CN" dirty="0" smtClean="0">
                <a:solidFill>
                  <a:schemeClr val="bg1"/>
                </a:solidFill>
              </a:rPr>
              <a:t>通事故数量进</a:t>
            </a:r>
            <a:r>
              <a:rPr lang="zh-CN" altLang="zh-CN" dirty="0" smtClean="0">
                <a:solidFill>
                  <a:schemeClr val="bg1"/>
                </a:solidFill>
              </a:rPr>
              <a:t>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zh-CN" dirty="0" smtClean="0">
                <a:solidFill>
                  <a:schemeClr val="bg1"/>
                </a:solidFill>
              </a:rPr>
              <a:t>拟</a:t>
            </a:r>
            <a:r>
              <a:rPr lang="zh-CN" altLang="zh-CN" dirty="0" smtClean="0">
                <a:solidFill>
                  <a:schemeClr val="bg1"/>
                </a:solidFill>
              </a:rPr>
              <a:t>合，揭示了几何特征的影响</a:t>
            </a:r>
            <a:endParaRPr lang="en-US" altLang="zh-CN" b="1" dirty="0">
              <a:solidFill>
                <a:schemeClr val="bg1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18449" name="文本框 25"/>
          <p:cNvSpPr>
            <a:spLocks noChangeArrowheads="1"/>
          </p:cNvSpPr>
          <p:nvPr/>
        </p:nvSpPr>
        <p:spPr bwMode="auto">
          <a:xfrm>
            <a:off x="5715003" y="4846642"/>
            <a:ext cx="213231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方正姚体" pitchFamily="2" charset="-122"/>
                <a:sym typeface="方正姚体" pitchFamily="2" charset="-122"/>
              </a:rPr>
              <a:t>     </a:t>
            </a:r>
            <a:r>
              <a:rPr lang="en-US" altLang="zh-CN" sz="2000" b="1">
                <a:solidFill>
                  <a:schemeClr val="bg1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CONTNET  </a:t>
            </a:r>
            <a:endParaRPr lang="zh-CN" altLang="en-US" sz="2000" b="1">
              <a:solidFill>
                <a:schemeClr val="bg1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   TITLE   HERE</a:t>
            </a:r>
            <a:endParaRPr lang="en-US" altLang="zh-CN" sz="1600" b="1">
              <a:solidFill>
                <a:schemeClr val="bg1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pic>
        <p:nvPicPr>
          <p:cNvPr id="23" name="图片 22" descr="~7G2~`AA~4QQTQV9)VR85LY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838" y="1404403"/>
            <a:ext cx="6930314" cy="474415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 bwMode="auto">
          <a:xfrm>
            <a:off x="2301766" y="6132786"/>
            <a:ext cx="4493172" cy="4729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 smtClean="0"/>
              <a:t>实际事故数与预测事故数的散点图如图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" name="文本框 26"/>
          <p:cNvSpPr>
            <a:spLocks noChangeArrowheads="1"/>
          </p:cNvSpPr>
          <p:nvPr/>
        </p:nvSpPr>
        <p:spPr bwMode="auto">
          <a:xfrm>
            <a:off x="7752023" y="4089896"/>
            <a:ext cx="387798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1600" dirty="0" smtClean="0"/>
              <a:t>考虑到道路特征不是导致</a:t>
            </a:r>
            <a:r>
              <a:rPr lang="zh-CN" altLang="zh-CN" sz="1600" dirty="0" smtClean="0"/>
              <a:t>事故</a:t>
            </a:r>
            <a:r>
              <a:rPr lang="zh-CN" altLang="zh-CN" sz="1600" dirty="0" smtClean="0"/>
              <a:t>发生的主</a:t>
            </a:r>
            <a:r>
              <a:rPr lang="zh-CN" altLang="zh-CN" sz="1600" dirty="0" smtClean="0"/>
              <a:t>要</a:t>
            </a:r>
            <a:endParaRPr lang="en-US" altLang="zh-CN" sz="1600" dirty="0" smtClean="0"/>
          </a:p>
          <a:p>
            <a:r>
              <a:rPr lang="zh-CN" altLang="zh-CN" sz="1600" dirty="0" smtClean="0"/>
              <a:t>因</a:t>
            </a:r>
            <a:r>
              <a:rPr lang="zh-CN" altLang="zh-CN" sz="1600" dirty="0" smtClean="0"/>
              <a:t>素，本文</a:t>
            </a:r>
            <a:r>
              <a:rPr lang="zh-CN" altLang="zh-CN" sz="1600" dirty="0" smtClean="0"/>
              <a:t>提出</a:t>
            </a:r>
            <a:r>
              <a:rPr lang="zh-CN" altLang="zh-CN" sz="1600" dirty="0" smtClean="0"/>
              <a:t>的模型的整体精度是可</a:t>
            </a:r>
            <a:r>
              <a:rPr lang="zh-CN" altLang="zh-CN" sz="1600" dirty="0" smtClean="0"/>
              <a:t>以</a:t>
            </a:r>
            <a:endParaRPr lang="en-US" altLang="zh-CN" sz="1600" dirty="0" smtClean="0"/>
          </a:p>
          <a:p>
            <a:r>
              <a:rPr lang="zh-CN" altLang="zh-CN" sz="1600" dirty="0" smtClean="0"/>
              <a:t>接受</a:t>
            </a:r>
            <a:r>
              <a:rPr lang="zh-CN" altLang="zh-CN" sz="1600" dirty="0" smtClean="0"/>
              <a:t>的。该模型的输出允许设计者确定</a:t>
            </a:r>
            <a:r>
              <a:rPr lang="zh-CN" altLang="zh-CN" sz="1600" dirty="0" smtClean="0"/>
              <a:t>几</a:t>
            </a:r>
            <a:endParaRPr lang="en-US" altLang="zh-CN" sz="1600" dirty="0" smtClean="0"/>
          </a:p>
          <a:p>
            <a:r>
              <a:rPr lang="zh-CN" altLang="zh-CN" sz="1600" dirty="0" smtClean="0"/>
              <a:t>何变</a:t>
            </a:r>
            <a:r>
              <a:rPr lang="zh-CN" altLang="zh-CN" sz="1600" dirty="0" smtClean="0"/>
              <a:t>量的阈值，如最大坡度、最小水平</a:t>
            </a:r>
            <a:r>
              <a:rPr lang="zh-CN" altLang="zh-CN" sz="1600" dirty="0" smtClean="0"/>
              <a:t>曲</a:t>
            </a:r>
            <a:endParaRPr lang="en-US" altLang="zh-CN" sz="1600" dirty="0" smtClean="0"/>
          </a:p>
          <a:p>
            <a:r>
              <a:rPr lang="zh-CN" altLang="zh-CN" sz="1600" dirty="0" smtClean="0"/>
              <a:t>线半</a:t>
            </a:r>
            <a:r>
              <a:rPr lang="zh-CN" altLang="zh-CN" sz="1600" dirty="0" smtClean="0"/>
              <a:t>径和每一段垂直曲线的数量。该</a:t>
            </a:r>
            <a:r>
              <a:rPr lang="zh-CN" altLang="zh-CN" sz="1600" dirty="0" smtClean="0"/>
              <a:t>模型</a:t>
            </a:r>
            <a:endParaRPr lang="en-US" altLang="zh-CN" sz="1600" dirty="0" smtClean="0"/>
          </a:p>
          <a:p>
            <a:r>
              <a:rPr lang="zh-CN" altLang="zh-CN" sz="1600" dirty="0" smtClean="0"/>
              <a:t>还</a:t>
            </a:r>
            <a:r>
              <a:rPr lang="zh-CN" altLang="zh-CN" sz="1600" dirty="0" smtClean="0"/>
              <a:t>可以作为制定公路设计</a:t>
            </a:r>
            <a:r>
              <a:rPr lang="zh-CN" altLang="zh-CN" sz="1600" dirty="0" smtClean="0"/>
              <a:t>标准</a:t>
            </a:r>
            <a:r>
              <a:rPr lang="zh-CN" altLang="zh-CN" sz="1600" dirty="0" smtClean="0"/>
              <a:t>和制定公</a:t>
            </a:r>
            <a:r>
              <a:rPr lang="zh-CN" altLang="zh-CN" sz="1600" dirty="0" smtClean="0"/>
              <a:t>路</a:t>
            </a:r>
            <a:endParaRPr lang="en-US" altLang="zh-CN" sz="1600" dirty="0" smtClean="0"/>
          </a:p>
          <a:p>
            <a:r>
              <a:rPr lang="zh-CN" altLang="zh-CN" sz="1600" dirty="0" smtClean="0"/>
              <a:t>几</a:t>
            </a:r>
            <a:r>
              <a:rPr lang="zh-CN" altLang="zh-CN" sz="1600" dirty="0" smtClean="0"/>
              <a:t>何设</a:t>
            </a:r>
            <a:r>
              <a:rPr lang="zh-CN" altLang="zh-CN" sz="1600" dirty="0" smtClean="0"/>
              <a:t>计</a:t>
            </a:r>
            <a:r>
              <a:rPr lang="zh-CN" altLang="en-US" sz="1600" dirty="0" smtClean="0"/>
              <a:t>作参考</a:t>
            </a:r>
            <a:r>
              <a:rPr lang="zh-CN" altLang="zh-CN" sz="1600" dirty="0" smtClean="0"/>
              <a:t>。</a:t>
            </a:r>
            <a:endParaRPr lang="zh-CN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7E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29"/>
          <p:cNvSpPr>
            <a:spLocks noChangeAspect="1" noChangeArrowheads="1"/>
          </p:cNvSpPr>
          <p:nvPr/>
        </p:nvSpPr>
        <p:spPr bwMode="auto">
          <a:xfrm rot="5400000">
            <a:off x="2379663" y="-1117600"/>
            <a:ext cx="1028700" cy="1028700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387" name="矩形 30"/>
          <p:cNvSpPr>
            <a:spLocks noChangeAspect="1" noChangeArrowheads="1"/>
          </p:cNvSpPr>
          <p:nvPr/>
        </p:nvSpPr>
        <p:spPr bwMode="auto">
          <a:xfrm rot="5400000">
            <a:off x="1212850" y="-1117600"/>
            <a:ext cx="1028700" cy="1028700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388" name="直接连接符 8"/>
          <p:cNvSpPr>
            <a:spLocks noChangeShapeType="1"/>
          </p:cNvSpPr>
          <p:nvPr/>
        </p:nvSpPr>
        <p:spPr bwMode="auto">
          <a:xfrm flipV="1">
            <a:off x="7204077" y="1154117"/>
            <a:ext cx="4679951" cy="1587"/>
          </a:xfrm>
          <a:prstGeom prst="line">
            <a:avLst/>
          </a:prstGeom>
          <a:noFill/>
          <a:ln w="635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9" name="直接连接符 10"/>
          <p:cNvSpPr>
            <a:spLocks noChangeShapeType="1"/>
          </p:cNvSpPr>
          <p:nvPr/>
        </p:nvSpPr>
        <p:spPr bwMode="auto">
          <a:xfrm flipV="1">
            <a:off x="342902" y="1154117"/>
            <a:ext cx="4679951" cy="1587"/>
          </a:xfrm>
          <a:prstGeom prst="line">
            <a:avLst/>
          </a:prstGeom>
          <a:noFill/>
          <a:ln w="635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" name="文本框 12"/>
          <p:cNvSpPr>
            <a:spLocks noChangeArrowheads="1"/>
          </p:cNvSpPr>
          <p:nvPr/>
        </p:nvSpPr>
        <p:spPr bwMode="auto">
          <a:xfrm>
            <a:off x="5102554" y="339181"/>
            <a:ext cx="204094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事故相关变量</a:t>
            </a:r>
            <a:endParaRPr lang="en-US" altLang="zh-CN" sz="2400" dirty="0" smtClean="0">
              <a:solidFill>
                <a:srgbClr val="262626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endParaRPr lang="en-US" altLang="zh-CN" sz="2000" dirty="0">
              <a:solidFill>
                <a:srgbClr val="262626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grpSp>
        <p:nvGrpSpPr>
          <p:cNvPr id="16391" name="组合 1"/>
          <p:cNvGrpSpPr>
            <a:grpSpLocks/>
          </p:cNvGrpSpPr>
          <p:nvPr/>
        </p:nvGrpSpPr>
        <p:grpSpPr bwMode="auto">
          <a:xfrm>
            <a:off x="5367340" y="1000129"/>
            <a:ext cx="1468437" cy="307975"/>
            <a:chOff x="0" y="0"/>
            <a:chExt cx="1541192" cy="321992"/>
          </a:xfrm>
        </p:grpSpPr>
        <p:sp>
          <p:nvSpPr>
            <p:cNvPr id="16408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6409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6410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6411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6392" name="矩形 11"/>
          <p:cNvSpPr>
            <a:spLocks noChangeArrowheads="1"/>
          </p:cNvSpPr>
          <p:nvPr/>
        </p:nvSpPr>
        <p:spPr bwMode="auto">
          <a:xfrm>
            <a:off x="655637" y="2519363"/>
            <a:ext cx="2184400" cy="3644900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393" name="矩形 14"/>
          <p:cNvSpPr>
            <a:spLocks noChangeArrowheads="1"/>
          </p:cNvSpPr>
          <p:nvPr/>
        </p:nvSpPr>
        <p:spPr bwMode="auto">
          <a:xfrm>
            <a:off x="3556000" y="2519363"/>
            <a:ext cx="2184400" cy="3644900"/>
          </a:xfrm>
          <a:prstGeom prst="rect">
            <a:avLst/>
          </a:prstGeom>
          <a:solidFill>
            <a:srgbClr val="D0EAEB"/>
          </a:solidFill>
          <a:ln w="6350">
            <a:solidFill>
              <a:srgbClr val="2F2637">
                <a:alpha val="38823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394" name="矩形 18"/>
          <p:cNvSpPr>
            <a:spLocks noChangeArrowheads="1"/>
          </p:cNvSpPr>
          <p:nvPr/>
        </p:nvSpPr>
        <p:spPr bwMode="auto">
          <a:xfrm>
            <a:off x="6457951" y="2525713"/>
            <a:ext cx="2184400" cy="3644900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395" name="矩形 19"/>
          <p:cNvSpPr>
            <a:spLocks noChangeArrowheads="1"/>
          </p:cNvSpPr>
          <p:nvPr/>
        </p:nvSpPr>
        <p:spPr bwMode="auto">
          <a:xfrm>
            <a:off x="9405610" y="2519363"/>
            <a:ext cx="2184400" cy="3644900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396" name="文本框 20"/>
          <p:cNvSpPr>
            <a:spLocks noChangeArrowheads="1"/>
          </p:cNvSpPr>
          <p:nvPr/>
        </p:nvSpPr>
        <p:spPr bwMode="auto">
          <a:xfrm>
            <a:off x="3654863" y="3240364"/>
            <a:ext cx="2031325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1600" dirty="0" smtClean="0"/>
              <a:t>路段水平弯道的存</a:t>
            </a:r>
            <a:r>
              <a:rPr lang="zh-CN" altLang="zh-CN" sz="1600" dirty="0" smtClean="0"/>
              <a:t>在</a:t>
            </a:r>
            <a:endParaRPr lang="en-US" altLang="zh-CN" sz="1600" dirty="0" smtClean="0"/>
          </a:p>
          <a:p>
            <a:r>
              <a:rPr lang="zh-CN" altLang="zh-CN" sz="1600" dirty="0" smtClean="0"/>
              <a:t>性</a:t>
            </a:r>
            <a:r>
              <a:rPr lang="zh-CN" altLang="zh-CN" sz="1600" dirty="0" smtClean="0"/>
              <a:t>增加事故的频率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r>
              <a:rPr lang="zh-CN" altLang="zh-CN" sz="1600" dirty="0" smtClean="0"/>
              <a:t>显</a:t>
            </a:r>
            <a:r>
              <a:rPr lang="zh-CN" altLang="zh-CN" sz="1600" dirty="0" smtClean="0"/>
              <a:t>然，在水平弯道</a:t>
            </a:r>
            <a:r>
              <a:rPr lang="zh-CN" altLang="zh-CN" sz="1600" dirty="0" smtClean="0"/>
              <a:t>的</a:t>
            </a:r>
            <a:endParaRPr lang="en-US" altLang="zh-CN" sz="1600" dirty="0" smtClean="0"/>
          </a:p>
          <a:p>
            <a:r>
              <a:rPr lang="zh-CN" altLang="zh-CN" sz="1600" dirty="0" smtClean="0"/>
              <a:t>情</a:t>
            </a:r>
            <a:r>
              <a:rPr lang="zh-CN" altLang="zh-CN" sz="1600" dirty="0" smtClean="0"/>
              <a:t>况下，驾驶员更</a:t>
            </a:r>
            <a:r>
              <a:rPr lang="zh-CN" altLang="zh-CN" sz="1600" dirty="0" smtClean="0"/>
              <a:t>容</a:t>
            </a:r>
            <a:endParaRPr lang="en-US" altLang="zh-CN" sz="1600" dirty="0" smtClean="0"/>
          </a:p>
          <a:p>
            <a:r>
              <a:rPr lang="zh-CN" altLang="zh-CN" sz="1600" dirty="0" smtClean="0"/>
              <a:t>易</a:t>
            </a:r>
            <a:r>
              <a:rPr lang="zh-CN" altLang="zh-CN" sz="1600" dirty="0" smtClean="0"/>
              <a:t>犯错误并失去对</a:t>
            </a:r>
            <a:r>
              <a:rPr lang="zh-CN" altLang="zh-CN" sz="1600" dirty="0" smtClean="0"/>
              <a:t>车</a:t>
            </a:r>
            <a:endParaRPr lang="en-US" altLang="zh-CN" sz="1600" dirty="0" smtClean="0"/>
          </a:p>
          <a:p>
            <a:r>
              <a:rPr lang="zh-CN" altLang="zh-CN" sz="1600" dirty="0" smtClean="0"/>
              <a:t>辆</a:t>
            </a:r>
            <a:r>
              <a:rPr lang="zh-CN" altLang="zh-CN" sz="1600" dirty="0" smtClean="0"/>
              <a:t>的控制。减少这</a:t>
            </a:r>
            <a:r>
              <a:rPr lang="zh-CN" altLang="zh-CN" sz="1600" dirty="0" smtClean="0"/>
              <a:t>个</a:t>
            </a:r>
            <a:endParaRPr lang="en-US" altLang="zh-CN" sz="1600" dirty="0" smtClean="0"/>
          </a:p>
          <a:p>
            <a:r>
              <a:rPr lang="zh-CN" altLang="zh-CN" sz="1600" dirty="0" smtClean="0"/>
              <a:t>变</a:t>
            </a:r>
            <a:r>
              <a:rPr lang="zh-CN" altLang="zh-CN" sz="1600" dirty="0" smtClean="0"/>
              <a:t>量的影响的一个</a:t>
            </a:r>
            <a:r>
              <a:rPr lang="zh-CN" altLang="zh-CN" sz="1600" dirty="0" smtClean="0"/>
              <a:t>可</a:t>
            </a:r>
            <a:endParaRPr lang="en-US" altLang="zh-CN" sz="1600" dirty="0" smtClean="0"/>
          </a:p>
          <a:p>
            <a:r>
              <a:rPr lang="zh-CN" altLang="zh-CN" sz="1600" dirty="0" smtClean="0"/>
              <a:t>能</a:t>
            </a:r>
            <a:r>
              <a:rPr lang="zh-CN" altLang="zh-CN" sz="1600" dirty="0" smtClean="0"/>
              <a:t>的解决方案是利</a:t>
            </a:r>
            <a:r>
              <a:rPr lang="zh-CN" altLang="zh-CN" sz="1600" dirty="0" smtClean="0"/>
              <a:t>用</a:t>
            </a:r>
            <a:endParaRPr lang="en-US" altLang="zh-CN" sz="1600" dirty="0" smtClean="0"/>
          </a:p>
          <a:p>
            <a:r>
              <a:rPr lang="zh-CN" altLang="zh-CN" sz="1600" dirty="0" smtClean="0"/>
              <a:t>半</a:t>
            </a:r>
            <a:r>
              <a:rPr lang="zh-CN" altLang="zh-CN" sz="1600" dirty="0" smtClean="0"/>
              <a:t>径较大的水平曲</a:t>
            </a:r>
            <a:r>
              <a:rPr lang="zh-CN" altLang="zh-CN" sz="1600" dirty="0" smtClean="0"/>
              <a:t>线</a:t>
            </a:r>
            <a:endParaRPr lang="en-US" altLang="zh-CN" sz="1600" dirty="0" smtClean="0"/>
          </a:p>
          <a:p>
            <a:r>
              <a:rPr lang="zh-CN" altLang="zh-CN" sz="1600" dirty="0" smtClean="0"/>
              <a:t>，</a:t>
            </a:r>
            <a:r>
              <a:rPr lang="zh-CN" altLang="zh-CN" sz="1600" dirty="0" smtClean="0"/>
              <a:t>设计水平曲线上</a:t>
            </a:r>
            <a:r>
              <a:rPr lang="zh-CN" altLang="zh-CN" sz="1600" dirty="0" smtClean="0"/>
              <a:t>分</a:t>
            </a:r>
            <a:endParaRPr lang="en-US" altLang="zh-CN" sz="1600" dirty="0" smtClean="0"/>
          </a:p>
          <a:p>
            <a:r>
              <a:rPr lang="zh-CN" altLang="zh-CN" sz="1600" dirty="0" smtClean="0"/>
              <a:t>布的高</a:t>
            </a:r>
            <a:r>
              <a:rPr lang="zh-CN" altLang="zh-CN" sz="1600" dirty="0" smtClean="0"/>
              <a:t>度</a:t>
            </a:r>
            <a:r>
              <a:rPr lang="zh-CN" altLang="zh-CN" sz="1600" dirty="0" smtClean="0"/>
              <a:t>。</a:t>
            </a:r>
            <a:endParaRPr lang="zh-CN" altLang="en-US" sz="1600" dirty="0">
              <a:solidFill>
                <a:srgbClr val="3F3F3F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16397" name="矩形 21"/>
          <p:cNvSpPr>
            <a:spLocks noChangeArrowheads="1"/>
          </p:cNvSpPr>
          <p:nvPr/>
        </p:nvSpPr>
        <p:spPr bwMode="auto">
          <a:xfrm>
            <a:off x="3719513" y="2643192"/>
            <a:ext cx="1870075" cy="522287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398" name="矩形 22"/>
          <p:cNvSpPr>
            <a:spLocks noChangeArrowheads="1"/>
          </p:cNvSpPr>
          <p:nvPr/>
        </p:nvSpPr>
        <p:spPr bwMode="auto">
          <a:xfrm>
            <a:off x="808040" y="2644775"/>
            <a:ext cx="1870075" cy="522288"/>
          </a:xfrm>
          <a:prstGeom prst="rect">
            <a:avLst/>
          </a:prstGeom>
          <a:solidFill>
            <a:srgbClr val="D0EAE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399" name="文本框 23"/>
          <p:cNvSpPr>
            <a:spLocks noChangeArrowheads="1"/>
          </p:cNvSpPr>
          <p:nvPr/>
        </p:nvSpPr>
        <p:spPr bwMode="auto">
          <a:xfrm>
            <a:off x="1362076" y="2490791"/>
            <a:ext cx="8002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>
                <a:solidFill>
                  <a:srgbClr val="2F2637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01</a:t>
            </a:r>
            <a:endParaRPr lang="zh-CN" altLang="en-US" sz="4800">
              <a:solidFill>
                <a:srgbClr val="2F2637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16400" name="文本框 24"/>
          <p:cNvSpPr>
            <a:spLocks noChangeArrowheads="1"/>
          </p:cNvSpPr>
          <p:nvPr/>
        </p:nvSpPr>
        <p:spPr bwMode="auto">
          <a:xfrm>
            <a:off x="762002" y="3256130"/>
            <a:ext cx="2031325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1600" dirty="0" smtClean="0">
                <a:solidFill>
                  <a:schemeClr val="bg1"/>
                </a:solidFill>
              </a:rPr>
              <a:t>垂直曲线的个数最</a:t>
            </a:r>
            <a:r>
              <a:rPr lang="zh-CN" altLang="zh-CN" sz="1600" dirty="0" smtClean="0">
                <a:solidFill>
                  <a:schemeClr val="bg1"/>
                </a:solidFill>
              </a:rPr>
              <a:t>大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zh-CN" sz="1600" dirty="0" smtClean="0">
                <a:solidFill>
                  <a:schemeClr val="bg1"/>
                </a:solidFill>
              </a:rPr>
              <a:t>是</a:t>
            </a:r>
            <a:r>
              <a:rPr lang="zh-CN" altLang="zh-CN" sz="1600" dirty="0" smtClean="0">
                <a:solidFill>
                  <a:schemeClr val="bg1"/>
                </a:solidFill>
              </a:rPr>
              <a:t>导致事故的最危</a:t>
            </a:r>
            <a:r>
              <a:rPr lang="zh-CN" altLang="zh-CN" sz="1600" dirty="0" smtClean="0">
                <a:solidFill>
                  <a:schemeClr val="bg1"/>
                </a:solidFill>
              </a:rPr>
              <a:t>险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zh-CN" sz="1600" dirty="0" smtClean="0">
                <a:solidFill>
                  <a:schemeClr val="bg1"/>
                </a:solidFill>
              </a:rPr>
              <a:t>因</a:t>
            </a:r>
            <a:r>
              <a:rPr lang="zh-CN" altLang="zh-CN" sz="1600" dirty="0" smtClean="0">
                <a:solidFill>
                  <a:schemeClr val="bg1"/>
                </a:solidFill>
              </a:rPr>
              <a:t>素。这一发现的</a:t>
            </a:r>
            <a:r>
              <a:rPr lang="zh-CN" altLang="zh-CN" sz="1600" dirty="0" smtClean="0">
                <a:solidFill>
                  <a:schemeClr val="bg1"/>
                </a:solidFill>
              </a:rPr>
              <a:t>一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zh-CN" sz="1600" dirty="0" smtClean="0">
                <a:solidFill>
                  <a:schemeClr val="bg1"/>
                </a:solidFill>
              </a:rPr>
              <a:t>种可能</a:t>
            </a:r>
            <a:r>
              <a:rPr lang="zh-CN" altLang="zh-CN" sz="1600" dirty="0" smtClean="0">
                <a:solidFill>
                  <a:schemeClr val="bg1"/>
                </a:solidFill>
              </a:rPr>
              <a:t>且合乎逻辑</a:t>
            </a:r>
            <a:r>
              <a:rPr lang="zh-CN" altLang="zh-CN" sz="1600" dirty="0" smtClean="0">
                <a:solidFill>
                  <a:schemeClr val="bg1"/>
                </a:solidFill>
              </a:rPr>
              <a:t>的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zh-CN" sz="1600" dirty="0" smtClean="0">
                <a:solidFill>
                  <a:schemeClr val="bg1"/>
                </a:solidFill>
              </a:rPr>
              <a:t>解</a:t>
            </a:r>
            <a:r>
              <a:rPr lang="zh-CN" altLang="zh-CN" sz="1600" dirty="0" smtClean="0">
                <a:solidFill>
                  <a:schemeClr val="bg1"/>
                </a:solidFill>
              </a:rPr>
              <a:t>释是，大量的</a:t>
            </a:r>
            <a:r>
              <a:rPr lang="zh-CN" altLang="en-US" sz="1600" dirty="0" smtClean="0">
                <a:solidFill>
                  <a:schemeClr val="bg1"/>
                </a:solidFill>
              </a:rPr>
              <a:t>竖</a:t>
            </a:r>
            <a:r>
              <a:rPr lang="zh-CN" altLang="zh-CN" sz="1600" dirty="0" smtClean="0">
                <a:solidFill>
                  <a:schemeClr val="bg1"/>
                </a:solidFill>
              </a:rPr>
              <a:t>曲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zh-CN" sz="1600" dirty="0" smtClean="0">
                <a:solidFill>
                  <a:schemeClr val="bg1"/>
                </a:solidFill>
              </a:rPr>
              <a:t>线</a:t>
            </a:r>
            <a:r>
              <a:rPr lang="zh-CN" altLang="zh-CN" sz="1600" dirty="0" smtClean="0">
                <a:solidFill>
                  <a:schemeClr val="bg1"/>
                </a:solidFill>
              </a:rPr>
              <a:t>减少了</a:t>
            </a:r>
            <a:r>
              <a:rPr lang="zh-CN" altLang="en-US" sz="1600" dirty="0" smtClean="0">
                <a:solidFill>
                  <a:schemeClr val="bg1"/>
                </a:solidFill>
              </a:rPr>
              <a:t>竖</a:t>
            </a:r>
            <a:r>
              <a:rPr lang="zh-CN" altLang="zh-CN" sz="1600" dirty="0" smtClean="0">
                <a:solidFill>
                  <a:schemeClr val="bg1"/>
                </a:solidFill>
              </a:rPr>
              <a:t>曲线所</a:t>
            </a:r>
            <a:r>
              <a:rPr lang="zh-CN" altLang="zh-CN" sz="1600" dirty="0" smtClean="0">
                <a:solidFill>
                  <a:schemeClr val="bg1"/>
                </a:solidFill>
              </a:rPr>
              <a:t>在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zh-CN" sz="1600" dirty="0" smtClean="0">
                <a:solidFill>
                  <a:schemeClr val="bg1"/>
                </a:solidFill>
              </a:rPr>
              <a:t>截</a:t>
            </a:r>
            <a:r>
              <a:rPr lang="zh-CN" altLang="zh-CN" sz="1600" dirty="0" smtClean="0">
                <a:solidFill>
                  <a:schemeClr val="bg1"/>
                </a:solidFill>
              </a:rPr>
              <a:t>面上</a:t>
            </a:r>
            <a:r>
              <a:rPr lang="zh-CN" altLang="zh-CN" sz="1600" dirty="0" smtClean="0">
                <a:solidFill>
                  <a:schemeClr val="bg1"/>
                </a:solidFill>
              </a:rPr>
              <a:t>的视</a:t>
            </a:r>
            <a:r>
              <a:rPr lang="zh-CN" altLang="zh-CN" sz="1600" dirty="0" smtClean="0">
                <a:solidFill>
                  <a:schemeClr val="bg1"/>
                </a:solidFill>
              </a:rPr>
              <a:t>线距离</a:t>
            </a:r>
            <a:r>
              <a:rPr lang="zh-CN" altLang="zh-CN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zh-CN" sz="1600" dirty="0" smtClean="0">
                <a:solidFill>
                  <a:schemeClr val="bg1"/>
                </a:solidFill>
              </a:rPr>
              <a:t>因</a:t>
            </a:r>
            <a:r>
              <a:rPr lang="zh-CN" altLang="zh-CN" sz="1600" dirty="0" smtClean="0">
                <a:solidFill>
                  <a:schemeClr val="bg1"/>
                </a:solidFill>
              </a:rPr>
              <a:t>此，司机更容易</a:t>
            </a:r>
            <a:r>
              <a:rPr lang="zh-CN" altLang="zh-CN" sz="1600" dirty="0" smtClean="0">
                <a:solidFill>
                  <a:schemeClr val="bg1"/>
                </a:solidFill>
              </a:rPr>
              <a:t>发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zh-CN" sz="1600" dirty="0" smtClean="0">
                <a:solidFill>
                  <a:schemeClr val="bg1"/>
                </a:solidFill>
              </a:rPr>
              <a:t>生</a:t>
            </a:r>
            <a:r>
              <a:rPr lang="zh-CN" altLang="zh-CN" sz="1600" dirty="0" smtClean="0">
                <a:solidFill>
                  <a:schemeClr val="bg1"/>
                </a:solidFill>
              </a:rPr>
              <a:t>事故。提高截面</a:t>
            </a:r>
            <a:r>
              <a:rPr lang="zh-CN" altLang="zh-CN" sz="1600" dirty="0" smtClean="0">
                <a:solidFill>
                  <a:schemeClr val="bg1"/>
                </a:solidFill>
              </a:rPr>
              <a:t>的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zh-CN" sz="1600" dirty="0" smtClean="0">
                <a:solidFill>
                  <a:schemeClr val="bg1"/>
                </a:solidFill>
              </a:rPr>
              <a:t>垂</a:t>
            </a:r>
            <a:r>
              <a:rPr lang="zh-CN" altLang="zh-CN" sz="1600" dirty="0" smtClean="0">
                <a:solidFill>
                  <a:schemeClr val="bg1"/>
                </a:solidFill>
              </a:rPr>
              <a:t>直对</a:t>
            </a:r>
            <a:r>
              <a:rPr lang="zh-CN" altLang="en-US" sz="1600" dirty="0" smtClean="0">
                <a:solidFill>
                  <a:schemeClr val="bg1"/>
                </a:solidFill>
              </a:rPr>
              <a:t>种</a:t>
            </a:r>
            <a:r>
              <a:rPr lang="zh-CN" altLang="zh-CN" sz="1600" dirty="0" smtClean="0">
                <a:solidFill>
                  <a:schemeClr val="bg1"/>
                </a:solidFill>
              </a:rPr>
              <a:t>是减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zh-CN" sz="1600" dirty="0" smtClean="0">
                <a:solidFill>
                  <a:schemeClr val="bg1"/>
                </a:solidFill>
              </a:rPr>
              <a:t>少事故的一种方法。</a:t>
            </a:r>
            <a:endParaRPr lang="zh-CN" altLang="en-US" sz="1600" dirty="0" smtClean="0">
              <a:solidFill>
                <a:schemeClr val="bg1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endParaRPr lang="zh-CN" altLang="en-US" dirty="0">
              <a:solidFill>
                <a:srgbClr val="3F3F3F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16401" name="矩形 25"/>
          <p:cNvSpPr>
            <a:spLocks noChangeArrowheads="1"/>
          </p:cNvSpPr>
          <p:nvPr/>
        </p:nvSpPr>
        <p:spPr bwMode="auto">
          <a:xfrm>
            <a:off x="6615113" y="2643192"/>
            <a:ext cx="1870075" cy="522287"/>
          </a:xfrm>
          <a:prstGeom prst="rect">
            <a:avLst/>
          </a:prstGeom>
          <a:solidFill>
            <a:srgbClr val="D0EAE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402" name="文本框 26"/>
          <p:cNvSpPr>
            <a:spLocks noChangeArrowheads="1"/>
          </p:cNvSpPr>
          <p:nvPr/>
        </p:nvSpPr>
        <p:spPr bwMode="auto">
          <a:xfrm>
            <a:off x="6553311" y="3223013"/>
            <a:ext cx="2031325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1600" dirty="0" smtClean="0">
                <a:solidFill>
                  <a:schemeClr val="bg1"/>
                </a:solidFill>
              </a:rPr>
              <a:t>距离最近的接入点</a:t>
            </a:r>
            <a:r>
              <a:rPr lang="zh-CN" altLang="zh-CN" sz="1600" dirty="0" smtClean="0">
                <a:solidFill>
                  <a:schemeClr val="bg1"/>
                </a:solidFill>
              </a:rPr>
              <a:t>越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zh-CN" sz="1600" dirty="0" smtClean="0">
                <a:solidFill>
                  <a:schemeClr val="bg1"/>
                </a:solidFill>
              </a:rPr>
              <a:t>远</a:t>
            </a:r>
            <a:r>
              <a:rPr lang="zh-CN" altLang="zh-CN" sz="1600" dirty="0" smtClean="0">
                <a:solidFill>
                  <a:schemeClr val="bg1"/>
                </a:solidFill>
              </a:rPr>
              <a:t>，事故发生的频</a:t>
            </a:r>
            <a:r>
              <a:rPr lang="zh-CN" altLang="zh-CN" sz="1600" dirty="0" smtClean="0">
                <a:solidFill>
                  <a:schemeClr val="bg1"/>
                </a:solidFill>
              </a:rPr>
              <a:t>率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zh-CN" sz="1600" dirty="0" smtClean="0">
                <a:solidFill>
                  <a:schemeClr val="bg1"/>
                </a:solidFill>
              </a:rPr>
              <a:t>越</a:t>
            </a:r>
            <a:r>
              <a:rPr lang="zh-CN" altLang="zh-CN" sz="1600" dirty="0" smtClean="0">
                <a:solidFill>
                  <a:schemeClr val="bg1"/>
                </a:solidFill>
              </a:rPr>
              <a:t>低</a:t>
            </a:r>
            <a:r>
              <a:rPr lang="zh-CN" altLang="zh-CN" sz="1600" dirty="0" smtClean="0">
                <a:solidFill>
                  <a:schemeClr val="bg1"/>
                </a:solidFill>
              </a:rPr>
              <a:t>。研</a:t>
            </a:r>
            <a:r>
              <a:rPr lang="zh-CN" altLang="zh-CN" sz="1600" dirty="0" smtClean="0">
                <a:solidFill>
                  <a:schemeClr val="bg1"/>
                </a:solidFill>
              </a:rPr>
              <a:t>究发现，</a:t>
            </a:r>
            <a:r>
              <a:rPr lang="zh-CN" altLang="zh-CN" sz="1600" dirty="0" smtClean="0">
                <a:solidFill>
                  <a:schemeClr val="bg1"/>
                </a:solidFill>
              </a:rPr>
              <a:t>接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zh-CN" sz="1600" dirty="0" smtClean="0">
                <a:solidFill>
                  <a:schemeClr val="bg1"/>
                </a:solidFill>
              </a:rPr>
              <a:t>入</a:t>
            </a:r>
            <a:r>
              <a:rPr lang="zh-CN" altLang="zh-CN" sz="1600" dirty="0" smtClean="0">
                <a:solidFill>
                  <a:schemeClr val="bg1"/>
                </a:solidFill>
              </a:rPr>
              <a:t>点对双车道巷道</a:t>
            </a:r>
            <a:r>
              <a:rPr lang="zh-CN" altLang="zh-CN" sz="1600" dirty="0" smtClean="0">
                <a:solidFill>
                  <a:schemeClr val="bg1"/>
                </a:solidFill>
              </a:rPr>
              <a:t>无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zh-CN" sz="1600" dirty="0" smtClean="0">
                <a:solidFill>
                  <a:schemeClr val="bg1"/>
                </a:solidFill>
              </a:rPr>
              <a:t>显</a:t>
            </a:r>
            <a:r>
              <a:rPr lang="zh-CN" altLang="zh-CN" sz="1600" dirty="0" smtClean="0">
                <a:solidFill>
                  <a:schemeClr val="bg1"/>
                </a:solidFill>
              </a:rPr>
              <a:t>著影响，但对多</a:t>
            </a:r>
            <a:r>
              <a:rPr lang="zh-CN" altLang="zh-CN" sz="1600" dirty="0" smtClean="0">
                <a:solidFill>
                  <a:schemeClr val="bg1"/>
                </a:solidFill>
              </a:rPr>
              <a:t>车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zh-CN" sz="1600" dirty="0" smtClean="0">
                <a:solidFill>
                  <a:schemeClr val="bg1"/>
                </a:solidFill>
              </a:rPr>
              <a:t>道</a:t>
            </a:r>
            <a:r>
              <a:rPr lang="zh-CN" altLang="zh-CN" sz="1600" dirty="0" smtClean="0">
                <a:solidFill>
                  <a:schemeClr val="bg1"/>
                </a:solidFill>
              </a:rPr>
              <a:t>巷道有显著影响</a:t>
            </a:r>
            <a:r>
              <a:rPr lang="zh-CN" altLang="zh-CN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zh-CN" sz="1600" dirty="0" smtClean="0">
                <a:solidFill>
                  <a:schemeClr val="bg1"/>
                </a:solidFill>
              </a:rPr>
              <a:t>这</a:t>
            </a:r>
            <a:r>
              <a:rPr lang="zh-CN" altLang="zh-CN" sz="1600" dirty="0" smtClean="0">
                <a:solidFill>
                  <a:schemeClr val="bg1"/>
                </a:solidFill>
              </a:rPr>
              <a:t>说明了一个事实</a:t>
            </a:r>
            <a:r>
              <a:rPr lang="zh-CN" altLang="zh-CN" sz="1600" dirty="0" smtClean="0">
                <a:solidFill>
                  <a:schemeClr val="bg1"/>
                </a:solidFill>
              </a:rPr>
              <a:t>，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zh-CN" sz="1600" dirty="0" smtClean="0">
                <a:solidFill>
                  <a:schemeClr val="bg1"/>
                </a:solidFill>
              </a:rPr>
              <a:t>即</a:t>
            </a:r>
            <a:r>
              <a:rPr lang="zh-CN" altLang="zh-CN" sz="1600" dirty="0" smtClean="0">
                <a:solidFill>
                  <a:schemeClr val="bg1"/>
                </a:solidFill>
              </a:rPr>
              <a:t>接</a:t>
            </a:r>
            <a:r>
              <a:rPr lang="zh-CN" altLang="zh-CN" sz="1600" dirty="0" smtClean="0">
                <a:solidFill>
                  <a:schemeClr val="bg1"/>
                </a:solidFill>
              </a:rPr>
              <a:t>近</a:t>
            </a:r>
            <a:r>
              <a:rPr lang="zh-CN" altLang="en-US" sz="1600" dirty="0" smtClean="0">
                <a:solidFill>
                  <a:schemeClr val="bg1"/>
                </a:solidFill>
              </a:rPr>
              <a:t>切入点</a:t>
            </a:r>
            <a:r>
              <a:rPr lang="zh-CN" altLang="zh-CN" sz="1600" dirty="0" smtClean="0">
                <a:solidFill>
                  <a:schemeClr val="bg1"/>
                </a:solidFill>
              </a:rPr>
              <a:t>的</a:t>
            </a:r>
            <a:r>
              <a:rPr lang="zh-CN" altLang="en-US" sz="1600" dirty="0" smtClean="0">
                <a:solidFill>
                  <a:schemeClr val="bg1"/>
                </a:solidFill>
              </a:rPr>
              <a:t>司机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zh-CN" sz="1600" dirty="0" smtClean="0">
                <a:solidFill>
                  <a:schemeClr val="bg1"/>
                </a:solidFill>
              </a:rPr>
              <a:t>是</a:t>
            </a:r>
            <a:r>
              <a:rPr lang="zh-CN" altLang="zh-CN" sz="1600" dirty="0" smtClean="0">
                <a:solidFill>
                  <a:schemeClr val="bg1"/>
                </a:solidFill>
              </a:rPr>
              <a:t>通常不太注</a:t>
            </a:r>
            <a:r>
              <a:rPr lang="zh-CN" altLang="zh-CN" sz="1600" dirty="0" smtClean="0">
                <a:solidFill>
                  <a:schemeClr val="bg1"/>
                </a:solidFill>
              </a:rPr>
              <a:t>意合并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zh-CN" sz="1600" dirty="0" smtClean="0">
                <a:solidFill>
                  <a:schemeClr val="bg1"/>
                </a:solidFill>
              </a:rPr>
              <a:t>和</a:t>
            </a:r>
            <a:r>
              <a:rPr lang="zh-CN" altLang="zh-CN" sz="1600" dirty="0" smtClean="0">
                <a:solidFill>
                  <a:schemeClr val="bg1"/>
                </a:solidFill>
              </a:rPr>
              <a:t>分离区域，</a:t>
            </a:r>
            <a:r>
              <a:rPr lang="zh-CN" altLang="zh-CN" sz="1600" dirty="0" smtClean="0">
                <a:solidFill>
                  <a:schemeClr val="bg1"/>
                </a:solidFill>
              </a:rPr>
              <a:t>并倾向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zh-CN" sz="1600" dirty="0" smtClean="0">
                <a:solidFill>
                  <a:schemeClr val="bg1"/>
                </a:solidFill>
              </a:rPr>
              <a:t>于</a:t>
            </a:r>
            <a:r>
              <a:rPr lang="zh-CN" altLang="zh-CN" sz="1600" dirty="0" smtClean="0">
                <a:solidFill>
                  <a:schemeClr val="bg1"/>
                </a:solidFill>
              </a:rPr>
              <a:t>改变它们的</a:t>
            </a:r>
            <a:r>
              <a:rPr lang="zh-CN" altLang="zh-CN" sz="1600" dirty="0" smtClean="0">
                <a:solidFill>
                  <a:schemeClr val="bg1"/>
                </a:solidFill>
              </a:rPr>
              <a:t>速度</a:t>
            </a:r>
            <a:r>
              <a:rPr lang="zh-CN" altLang="zh-CN" sz="1600" dirty="0" smtClean="0">
                <a:solidFill>
                  <a:schemeClr val="bg1"/>
                </a:solidFill>
              </a:rPr>
              <a:t>。</a:t>
            </a:r>
            <a:endParaRPr lang="zh-CN" altLang="en-US" sz="1600" dirty="0">
              <a:solidFill>
                <a:schemeClr val="bg1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endParaRPr lang="zh-CN" altLang="en-US" dirty="0">
              <a:solidFill>
                <a:srgbClr val="3F3F3F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16403" name="矩形 27"/>
          <p:cNvSpPr>
            <a:spLocks noChangeArrowheads="1"/>
          </p:cNvSpPr>
          <p:nvPr/>
        </p:nvSpPr>
        <p:spPr bwMode="auto">
          <a:xfrm>
            <a:off x="9526589" y="2643192"/>
            <a:ext cx="1870075" cy="522287"/>
          </a:xfrm>
          <a:prstGeom prst="rect">
            <a:avLst/>
          </a:prstGeom>
          <a:solidFill>
            <a:srgbClr val="D0EAE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404" name="文本框 28"/>
          <p:cNvSpPr>
            <a:spLocks noChangeArrowheads="1"/>
          </p:cNvSpPr>
          <p:nvPr/>
        </p:nvSpPr>
        <p:spPr bwMode="auto">
          <a:xfrm>
            <a:off x="9417489" y="3475261"/>
            <a:ext cx="2339102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1600" dirty="0" smtClean="0">
                <a:solidFill>
                  <a:schemeClr val="bg1"/>
                </a:solidFill>
              </a:rPr>
              <a:t>增加交通量</a:t>
            </a:r>
            <a:r>
              <a:rPr lang="en-US" altLang="zh-CN" sz="1600" dirty="0" smtClean="0">
                <a:solidFill>
                  <a:schemeClr val="bg1"/>
                </a:solidFill>
              </a:rPr>
              <a:t>(AADT)</a:t>
            </a:r>
            <a:r>
              <a:rPr lang="zh-CN" altLang="zh-CN" sz="1600" dirty="0" smtClean="0">
                <a:solidFill>
                  <a:schemeClr val="bg1"/>
                </a:solidFill>
              </a:rPr>
              <a:t>往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zh-CN" sz="1600" dirty="0" smtClean="0">
                <a:solidFill>
                  <a:schemeClr val="bg1"/>
                </a:solidFill>
              </a:rPr>
              <a:t>往会</a:t>
            </a:r>
            <a:r>
              <a:rPr lang="zh-CN" altLang="en-US" sz="1600" dirty="0" smtClean="0">
                <a:solidFill>
                  <a:schemeClr val="bg1"/>
                </a:solidFill>
              </a:rPr>
              <a:t>增加</a:t>
            </a:r>
            <a:r>
              <a:rPr lang="zh-CN" altLang="zh-CN" sz="1600" dirty="0" smtClean="0">
                <a:solidFill>
                  <a:schemeClr val="bg1"/>
                </a:solidFill>
              </a:rPr>
              <a:t>交</a:t>
            </a:r>
            <a:r>
              <a:rPr lang="zh-CN" altLang="zh-CN" sz="1600" dirty="0" smtClean="0">
                <a:solidFill>
                  <a:schemeClr val="bg1"/>
                </a:solidFill>
              </a:rPr>
              <a:t>通事故</a:t>
            </a:r>
            <a:r>
              <a:rPr lang="zh-CN" altLang="zh-CN" sz="1600" dirty="0" smtClean="0">
                <a:solidFill>
                  <a:schemeClr val="bg1"/>
                </a:solidFill>
              </a:rPr>
              <a:t>的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zh-CN" sz="1600" dirty="0" smtClean="0">
                <a:solidFill>
                  <a:schemeClr val="bg1"/>
                </a:solidFill>
              </a:rPr>
              <a:t>发</a:t>
            </a:r>
            <a:r>
              <a:rPr lang="zh-CN" altLang="zh-CN" sz="1600" dirty="0" smtClean="0">
                <a:solidFill>
                  <a:schemeClr val="bg1"/>
                </a:solidFill>
              </a:rPr>
              <a:t>生频率。由于车</a:t>
            </a:r>
            <a:r>
              <a:rPr lang="zh-CN" altLang="zh-CN" sz="1600" dirty="0" smtClean="0">
                <a:solidFill>
                  <a:schemeClr val="bg1"/>
                </a:solidFill>
              </a:rPr>
              <a:t>辆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zh-CN" sz="1600" dirty="0" smtClean="0">
                <a:solidFill>
                  <a:schemeClr val="bg1"/>
                </a:solidFill>
              </a:rPr>
              <a:t>之</a:t>
            </a:r>
            <a:r>
              <a:rPr lang="zh-CN" altLang="zh-CN" sz="1600" dirty="0" smtClean="0">
                <a:solidFill>
                  <a:schemeClr val="bg1"/>
                </a:solidFill>
              </a:rPr>
              <a:t>间相互作用的增</a:t>
            </a:r>
            <a:r>
              <a:rPr lang="zh-CN" altLang="zh-CN" sz="1600" dirty="0" smtClean="0">
                <a:solidFill>
                  <a:schemeClr val="bg1"/>
                </a:solidFill>
              </a:rPr>
              <a:t>加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zh-CN" sz="1600" dirty="0" smtClean="0">
                <a:solidFill>
                  <a:schemeClr val="bg1"/>
                </a:solidFill>
              </a:rPr>
              <a:t>，</a:t>
            </a:r>
            <a:r>
              <a:rPr lang="zh-CN" altLang="zh-CN" sz="1600" dirty="0" smtClean="0">
                <a:solidFill>
                  <a:schemeClr val="bg1"/>
                </a:solidFill>
              </a:rPr>
              <a:t>碰撞频率也会增加</a:t>
            </a:r>
            <a:r>
              <a:rPr lang="zh-CN" altLang="zh-CN" sz="2400" dirty="0" smtClean="0">
                <a:solidFill>
                  <a:schemeClr val="bg1"/>
                </a:solidFill>
              </a:rPr>
              <a:t>。</a:t>
            </a:r>
            <a:endParaRPr lang="zh-CN" altLang="en-US" sz="1600" dirty="0">
              <a:solidFill>
                <a:schemeClr val="bg1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endParaRPr lang="zh-CN" altLang="en-US" dirty="0">
              <a:solidFill>
                <a:schemeClr val="bg1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16405" name="文本框 31"/>
          <p:cNvSpPr>
            <a:spLocks noChangeArrowheads="1"/>
          </p:cNvSpPr>
          <p:nvPr/>
        </p:nvSpPr>
        <p:spPr bwMode="auto">
          <a:xfrm>
            <a:off x="4267202" y="2489203"/>
            <a:ext cx="8002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>
                <a:solidFill>
                  <a:schemeClr val="bg1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02</a:t>
            </a:r>
            <a:endParaRPr lang="zh-CN" altLang="en-US" sz="4800">
              <a:solidFill>
                <a:schemeClr val="bg1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16406" name="文本框 32"/>
          <p:cNvSpPr>
            <a:spLocks noChangeArrowheads="1"/>
          </p:cNvSpPr>
          <p:nvPr/>
        </p:nvSpPr>
        <p:spPr bwMode="auto">
          <a:xfrm>
            <a:off x="7199315" y="2486028"/>
            <a:ext cx="8002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>
                <a:solidFill>
                  <a:srgbClr val="2F2637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03</a:t>
            </a:r>
            <a:endParaRPr lang="zh-CN" altLang="en-US" sz="4800">
              <a:solidFill>
                <a:srgbClr val="2F2637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16407" name="文本框 33"/>
          <p:cNvSpPr>
            <a:spLocks noChangeArrowheads="1"/>
          </p:cNvSpPr>
          <p:nvPr/>
        </p:nvSpPr>
        <p:spPr bwMode="auto">
          <a:xfrm>
            <a:off x="10069515" y="2486028"/>
            <a:ext cx="8002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>
                <a:solidFill>
                  <a:srgbClr val="2F2637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04</a:t>
            </a:r>
            <a:endParaRPr lang="zh-CN" altLang="en-US" sz="4800">
              <a:solidFill>
                <a:srgbClr val="2F2637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椭圆 1"/>
          <p:cNvSpPr>
            <a:spLocks noChangeArrowheads="1"/>
          </p:cNvSpPr>
          <p:nvPr/>
        </p:nvSpPr>
        <p:spPr bwMode="auto">
          <a:xfrm>
            <a:off x="3221039" y="590554"/>
            <a:ext cx="5726112" cy="5726113"/>
          </a:xfrm>
          <a:prstGeom prst="ellipse">
            <a:avLst/>
          </a:prstGeom>
          <a:solidFill>
            <a:srgbClr val="263346">
              <a:alpha val="6901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8675" name="椭圆 10"/>
          <p:cNvSpPr>
            <a:spLocks noChangeArrowheads="1"/>
          </p:cNvSpPr>
          <p:nvPr/>
        </p:nvSpPr>
        <p:spPr bwMode="auto">
          <a:xfrm>
            <a:off x="3360739" y="730254"/>
            <a:ext cx="5446712" cy="5446713"/>
          </a:xfrm>
          <a:prstGeom prst="ellipse">
            <a:avLst/>
          </a:prstGeom>
          <a:noFill/>
          <a:ln w="88900">
            <a:solidFill>
              <a:srgbClr val="D0EAEB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8676" name="椭圆 25"/>
          <p:cNvSpPr>
            <a:spLocks noChangeArrowheads="1"/>
          </p:cNvSpPr>
          <p:nvPr/>
        </p:nvSpPr>
        <p:spPr bwMode="auto">
          <a:xfrm>
            <a:off x="2946402" y="298454"/>
            <a:ext cx="6311900" cy="6310313"/>
          </a:xfrm>
          <a:prstGeom prst="ellipse">
            <a:avLst/>
          </a:prstGeom>
          <a:noFill/>
          <a:ln w="6350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8677" name="椭圆 26"/>
          <p:cNvSpPr>
            <a:spLocks noChangeArrowheads="1"/>
          </p:cNvSpPr>
          <p:nvPr/>
        </p:nvSpPr>
        <p:spPr bwMode="auto">
          <a:xfrm>
            <a:off x="2676525" y="4"/>
            <a:ext cx="6837363" cy="6837363"/>
          </a:xfrm>
          <a:prstGeom prst="ellipse">
            <a:avLst/>
          </a:prstGeom>
          <a:noFill/>
          <a:ln w="6350">
            <a:solidFill>
              <a:srgbClr val="FFFFFF">
                <a:alpha val="38823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8678" name="椭圆 27"/>
          <p:cNvSpPr>
            <a:spLocks noChangeArrowheads="1"/>
          </p:cNvSpPr>
          <p:nvPr/>
        </p:nvSpPr>
        <p:spPr bwMode="auto">
          <a:xfrm>
            <a:off x="1773240" y="-906463"/>
            <a:ext cx="8637587" cy="8637588"/>
          </a:xfrm>
          <a:prstGeom prst="ellipse">
            <a:avLst/>
          </a:prstGeom>
          <a:noFill/>
          <a:ln w="6350">
            <a:solidFill>
              <a:srgbClr val="FFFFFF">
                <a:alpha val="29019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8679" name="矩形 29"/>
          <p:cNvSpPr>
            <a:spLocks noChangeAspect="1" noChangeArrowheads="1"/>
          </p:cNvSpPr>
          <p:nvPr/>
        </p:nvSpPr>
        <p:spPr bwMode="auto">
          <a:xfrm rot="5400000">
            <a:off x="2379663" y="-1117600"/>
            <a:ext cx="1028700" cy="1028700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8680" name="矩形 30"/>
          <p:cNvSpPr>
            <a:spLocks noChangeAspect="1" noChangeArrowheads="1"/>
          </p:cNvSpPr>
          <p:nvPr/>
        </p:nvSpPr>
        <p:spPr bwMode="auto">
          <a:xfrm rot="5400000">
            <a:off x="1212850" y="-1117600"/>
            <a:ext cx="1028700" cy="1028700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8681" name="文本框 13"/>
          <p:cNvSpPr>
            <a:spLocks noChangeArrowheads="1"/>
          </p:cNvSpPr>
          <p:nvPr/>
        </p:nvSpPr>
        <p:spPr bwMode="auto">
          <a:xfrm>
            <a:off x="4032457" y="2622759"/>
            <a:ext cx="394851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rgbClr val="FDFDFD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THANK  </a:t>
            </a:r>
            <a:r>
              <a:rPr lang="en-US" altLang="zh-CN" sz="5400" b="1" dirty="0">
                <a:solidFill>
                  <a:srgbClr val="FDFDFD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YOU</a:t>
            </a:r>
            <a:endParaRPr lang="zh-CN" altLang="en-US" sz="5400" b="1" dirty="0">
              <a:solidFill>
                <a:srgbClr val="FDFDFD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28682" name="直接连接符 14"/>
          <p:cNvSpPr>
            <a:spLocks noChangeShapeType="1"/>
          </p:cNvSpPr>
          <p:nvPr/>
        </p:nvSpPr>
        <p:spPr bwMode="auto">
          <a:xfrm>
            <a:off x="3854451" y="3654425"/>
            <a:ext cx="4319588" cy="0"/>
          </a:xfrm>
          <a:prstGeom prst="line">
            <a:avLst/>
          </a:prstGeom>
          <a:noFill/>
          <a:ln w="6350">
            <a:solidFill>
              <a:srgbClr val="FFFFFF">
                <a:alpha val="58823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5108028" y="4083269"/>
            <a:ext cx="2349062" cy="756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感谢观看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29"/>
          <p:cNvSpPr>
            <a:spLocks noChangeAspect="1" noChangeArrowheads="1"/>
          </p:cNvSpPr>
          <p:nvPr/>
        </p:nvSpPr>
        <p:spPr bwMode="auto">
          <a:xfrm rot="5400000">
            <a:off x="2379663" y="-1117600"/>
            <a:ext cx="1028700" cy="1028700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5" name="矩形 30"/>
          <p:cNvSpPr>
            <a:spLocks noChangeAspect="1" noChangeArrowheads="1"/>
          </p:cNvSpPr>
          <p:nvPr/>
        </p:nvSpPr>
        <p:spPr bwMode="auto">
          <a:xfrm rot="5400000">
            <a:off x="1212850" y="-1117600"/>
            <a:ext cx="1028700" cy="1028700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6" name="矩形 13"/>
          <p:cNvSpPr>
            <a:spLocks noChangeArrowheads="1"/>
          </p:cNvSpPr>
          <p:nvPr/>
        </p:nvSpPr>
        <p:spPr bwMode="auto">
          <a:xfrm>
            <a:off x="-19051" y="0"/>
            <a:ext cx="12211051" cy="6858000"/>
          </a:xfrm>
          <a:prstGeom prst="rect">
            <a:avLst/>
          </a:prstGeom>
          <a:solidFill>
            <a:srgbClr val="263346">
              <a:alpha val="65097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7" name="任意多边形 14"/>
          <p:cNvSpPr>
            <a:spLocks noChangeArrowheads="1"/>
          </p:cNvSpPr>
          <p:nvPr/>
        </p:nvSpPr>
        <p:spPr bwMode="auto">
          <a:xfrm flipH="1">
            <a:off x="8734425" y="2"/>
            <a:ext cx="3459163" cy="6886575"/>
          </a:xfrm>
          <a:custGeom>
            <a:avLst/>
            <a:gdLst>
              <a:gd name="T0" fmla="*/ 16089 w 2891118"/>
              <a:gd name="T1" fmla="*/ 0 h 5755342"/>
              <a:gd name="T2" fmla="*/ 3459163 w 2891118"/>
              <a:gd name="T3" fmla="*/ 3443288 h 5755342"/>
              <a:gd name="T4" fmla="*/ 16089 w 2891118"/>
              <a:gd name="T5" fmla="*/ 6886575 h 5755342"/>
              <a:gd name="T6" fmla="*/ 0 w 2891118"/>
              <a:gd name="T7" fmla="*/ 6886168 h 5755342"/>
              <a:gd name="T8" fmla="*/ 0 w 2891118"/>
              <a:gd name="T9" fmla="*/ 407 h 57553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1118"/>
              <a:gd name="T16" fmla="*/ 0 h 5755342"/>
              <a:gd name="T17" fmla="*/ 2891118 w 2891118"/>
              <a:gd name="T18" fmla="*/ 5755342 h 57553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1118" h="5755342">
                <a:moveTo>
                  <a:pt x="13447" y="0"/>
                </a:moveTo>
                <a:cubicBezTo>
                  <a:pt x="1602741" y="0"/>
                  <a:pt x="2891118" y="1288377"/>
                  <a:pt x="2891118" y="2877671"/>
                </a:cubicBezTo>
                <a:cubicBezTo>
                  <a:pt x="2891118" y="4466965"/>
                  <a:pt x="1602741" y="5755342"/>
                  <a:pt x="13447" y="5755342"/>
                </a:cubicBezTo>
                <a:lnTo>
                  <a:pt x="0" y="5755002"/>
                </a:lnTo>
                <a:lnTo>
                  <a:pt x="0" y="340"/>
                </a:lnTo>
                <a:lnTo>
                  <a:pt x="13447" y="0"/>
                </a:lnTo>
                <a:close/>
              </a:path>
            </a:pathLst>
          </a:custGeom>
          <a:solidFill>
            <a:srgbClr val="D0EAE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078" name="组合 15"/>
          <p:cNvGrpSpPr>
            <a:grpSpLocks/>
          </p:cNvGrpSpPr>
          <p:nvPr/>
        </p:nvGrpSpPr>
        <p:grpSpPr bwMode="auto">
          <a:xfrm flipH="1">
            <a:off x="9680578" y="3892554"/>
            <a:ext cx="536575" cy="608013"/>
            <a:chOff x="0" y="0"/>
            <a:chExt cx="406393" cy="459645"/>
          </a:xfrm>
        </p:grpSpPr>
        <p:sp>
          <p:nvSpPr>
            <p:cNvPr id="3103" name="Freeform 148"/>
            <p:cNvSpPr>
              <a:spLocks noEditPoints="1" noChangeArrowheads="1"/>
            </p:cNvSpPr>
            <p:nvPr/>
          </p:nvSpPr>
          <p:spPr bwMode="auto">
            <a:xfrm>
              <a:off x="55120" y="0"/>
              <a:ext cx="351273" cy="456842"/>
            </a:xfrm>
            <a:custGeom>
              <a:avLst/>
              <a:gdLst>
                <a:gd name="T0" fmla="*/ 346854 w 159"/>
                <a:gd name="T1" fmla="*/ 408289 h 207"/>
                <a:gd name="T2" fmla="*/ 196625 w 159"/>
                <a:gd name="T3" fmla="*/ 174350 h 207"/>
                <a:gd name="T4" fmla="*/ 203252 w 159"/>
                <a:gd name="T5" fmla="*/ 52967 h 207"/>
                <a:gd name="T6" fmla="*/ 92789 w 159"/>
                <a:gd name="T7" fmla="*/ 8828 h 207"/>
                <a:gd name="T8" fmla="*/ 154648 w 159"/>
                <a:gd name="T9" fmla="*/ 105934 h 207"/>
                <a:gd name="T10" fmla="*/ 81743 w 159"/>
                <a:gd name="T11" fmla="*/ 152281 h 207"/>
                <a:gd name="T12" fmla="*/ 22093 w 159"/>
                <a:gd name="T13" fmla="*/ 59588 h 207"/>
                <a:gd name="T14" fmla="*/ 22093 w 159"/>
                <a:gd name="T15" fmla="*/ 169936 h 207"/>
                <a:gd name="T16" fmla="*/ 136974 w 159"/>
                <a:gd name="T17" fmla="*/ 211869 h 207"/>
                <a:gd name="T18" fmla="*/ 287204 w 159"/>
                <a:gd name="T19" fmla="*/ 445807 h 207"/>
                <a:gd name="T20" fmla="*/ 315925 w 159"/>
                <a:gd name="T21" fmla="*/ 452428 h 207"/>
                <a:gd name="T22" fmla="*/ 340227 w 159"/>
                <a:gd name="T23" fmla="*/ 434772 h 207"/>
                <a:gd name="T24" fmla="*/ 346854 w 159"/>
                <a:gd name="T25" fmla="*/ 408289 h 207"/>
                <a:gd name="T26" fmla="*/ 318134 w 159"/>
                <a:gd name="T27" fmla="*/ 425944 h 207"/>
                <a:gd name="T28" fmla="*/ 296041 w 159"/>
                <a:gd name="T29" fmla="*/ 421531 h 207"/>
                <a:gd name="T30" fmla="*/ 302669 w 159"/>
                <a:gd name="T31" fmla="*/ 401668 h 207"/>
                <a:gd name="T32" fmla="*/ 322553 w 159"/>
                <a:gd name="T33" fmla="*/ 406082 h 207"/>
                <a:gd name="T34" fmla="*/ 318134 w 159"/>
                <a:gd name="T35" fmla="*/ 425944 h 20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9"/>
                <a:gd name="T55" fmla="*/ 0 h 207"/>
                <a:gd name="T56" fmla="*/ 159 w 159"/>
                <a:gd name="T57" fmla="*/ 207 h 20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149"/>
            <p:cNvSpPr>
              <a:spLocks noEditPoints="1" noChangeArrowheads="1"/>
            </p:cNvSpPr>
            <p:nvPr/>
          </p:nvSpPr>
          <p:spPr bwMode="auto">
            <a:xfrm>
              <a:off x="0" y="231691"/>
              <a:ext cx="231691" cy="227954"/>
            </a:xfrm>
            <a:custGeom>
              <a:avLst/>
              <a:gdLst>
                <a:gd name="T0" fmla="*/ 200799 w 105"/>
                <a:gd name="T1" fmla="*/ 57542 h 103"/>
                <a:gd name="T2" fmla="*/ 214038 w 105"/>
                <a:gd name="T3" fmla="*/ 44263 h 103"/>
                <a:gd name="T4" fmla="*/ 185353 w 105"/>
                <a:gd name="T5" fmla="*/ 15492 h 103"/>
                <a:gd name="T6" fmla="*/ 172113 w 105"/>
                <a:gd name="T7" fmla="*/ 28771 h 103"/>
                <a:gd name="T8" fmla="*/ 136808 w 105"/>
                <a:gd name="T9" fmla="*/ 15492 h 103"/>
                <a:gd name="T10" fmla="*/ 136808 w 105"/>
                <a:gd name="T11" fmla="*/ 0 h 103"/>
                <a:gd name="T12" fmla="*/ 94883 w 105"/>
                <a:gd name="T13" fmla="*/ 0 h 103"/>
                <a:gd name="T14" fmla="*/ 94883 w 105"/>
                <a:gd name="T15" fmla="*/ 15492 h 103"/>
                <a:gd name="T16" fmla="*/ 61784 w 105"/>
                <a:gd name="T17" fmla="*/ 28771 h 103"/>
                <a:gd name="T18" fmla="*/ 48545 w 105"/>
                <a:gd name="T19" fmla="*/ 15492 h 103"/>
                <a:gd name="T20" fmla="*/ 17653 w 105"/>
                <a:gd name="T21" fmla="*/ 44263 h 103"/>
                <a:gd name="T22" fmla="*/ 33099 w 105"/>
                <a:gd name="T23" fmla="*/ 59755 h 103"/>
                <a:gd name="T24" fmla="*/ 17653 w 105"/>
                <a:gd name="T25" fmla="*/ 92952 h 103"/>
                <a:gd name="T26" fmla="*/ 0 w 105"/>
                <a:gd name="T27" fmla="*/ 92952 h 103"/>
                <a:gd name="T28" fmla="*/ 0 w 105"/>
                <a:gd name="T29" fmla="*/ 135002 h 103"/>
                <a:gd name="T30" fmla="*/ 19859 w 105"/>
                <a:gd name="T31" fmla="*/ 135002 h 103"/>
                <a:gd name="T32" fmla="*/ 33099 w 105"/>
                <a:gd name="T33" fmla="*/ 168199 h 103"/>
                <a:gd name="T34" fmla="*/ 19859 w 105"/>
                <a:gd name="T35" fmla="*/ 181478 h 103"/>
                <a:gd name="T36" fmla="*/ 48545 w 105"/>
                <a:gd name="T37" fmla="*/ 210249 h 103"/>
                <a:gd name="T38" fmla="*/ 61784 w 105"/>
                <a:gd name="T39" fmla="*/ 196970 h 103"/>
                <a:gd name="T40" fmla="*/ 94883 w 105"/>
                <a:gd name="T41" fmla="*/ 210249 h 103"/>
                <a:gd name="T42" fmla="*/ 94883 w 105"/>
                <a:gd name="T43" fmla="*/ 227954 h 103"/>
                <a:gd name="T44" fmla="*/ 136808 w 105"/>
                <a:gd name="T45" fmla="*/ 227954 h 103"/>
                <a:gd name="T46" fmla="*/ 136808 w 105"/>
                <a:gd name="T47" fmla="*/ 210249 h 103"/>
                <a:gd name="T48" fmla="*/ 169907 w 105"/>
                <a:gd name="T49" fmla="*/ 196970 h 103"/>
                <a:gd name="T50" fmla="*/ 183146 w 105"/>
                <a:gd name="T51" fmla="*/ 210249 h 103"/>
                <a:gd name="T52" fmla="*/ 211832 w 105"/>
                <a:gd name="T53" fmla="*/ 181478 h 103"/>
                <a:gd name="T54" fmla="*/ 200799 w 105"/>
                <a:gd name="T55" fmla="*/ 168199 h 103"/>
                <a:gd name="T56" fmla="*/ 214038 w 105"/>
                <a:gd name="T57" fmla="*/ 135002 h 103"/>
                <a:gd name="T58" fmla="*/ 231691 w 105"/>
                <a:gd name="T59" fmla="*/ 135002 h 103"/>
                <a:gd name="T60" fmla="*/ 231691 w 105"/>
                <a:gd name="T61" fmla="*/ 92952 h 103"/>
                <a:gd name="T62" fmla="*/ 214038 w 105"/>
                <a:gd name="T63" fmla="*/ 92952 h 103"/>
                <a:gd name="T64" fmla="*/ 200799 w 105"/>
                <a:gd name="T65" fmla="*/ 57542 h 103"/>
                <a:gd name="T66" fmla="*/ 116949 w 105"/>
                <a:gd name="T67" fmla="*/ 183691 h 103"/>
                <a:gd name="T68" fmla="*/ 46338 w 105"/>
                <a:gd name="T69" fmla="*/ 112870 h 103"/>
                <a:gd name="T70" fmla="*/ 116949 w 105"/>
                <a:gd name="T71" fmla="*/ 42050 h 103"/>
                <a:gd name="T72" fmla="*/ 187559 w 105"/>
                <a:gd name="T73" fmla="*/ 112870 h 103"/>
                <a:gd name="T74" fmla="*/ 116949 w 105"/>
                <a:gd name="T75" fmla="*/ 183691 h 10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5"/>
                <a:gd name="T115" fmla="*/ 0 h 103"/>
                <a:gd name="T116" fmla="*/ 105 w 105"/>
                <a:gd name="T117" fmla="*/ 103 h 10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Oval 150"/>
            <p:cNvSpPr>
              <a:spLocks noChangeArrowheads="1"/>
            </p:cNvSpPr>
            <p:nvPr/>
          </p:nvSpPr>
          <p:spPr bwMode="auto">
            <a:xfrm>
              <a:off x="97160" y="326983"/>
              <a:ext cx="37370" cy="37370"/>
            </a:xfrm>
            <a:prstGeom prst="ellipse">
              <a:avLst/>
            </a:pr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3079" name="组合 19"/>
          <p:cNvGrpSpPr>
            <a:grpSpLocks/>
          </p:cNvGrpSpPr>
          <p:nvPr/>
        </p:nvGrpSpPr>
        <p:grpSpPr bwMode="auto">
          <a:xfrm flipH="1">
            <a:off x="9661528" y="2449513"/>
            <a:ext cx="504825" cy="563562"/>
            <a:chOff x="0" y="0"/>
            <a:chExt cx="402656" cy="450303"/>
          </a:xfrm>
        </p:grpSpPr>
        <p:sp>
          <p:nvSpPr>
            <p:cNvPr id="3098" name="Freeform 108"/>
            <p:cNvSpPr>
              <a:spLocks noEditPoints="1" noChangeArrowheads="1"/>
            </p:cNvSpPr>
            <p:nvPr/>
          </p:nvSpPr>
          <p:spPr bwMode="auto">
            <a:xfrm>
              <a:off x="69134" y="167228"/>
              <a:ext cx="56988" cy="57923"/>
            </a:xfrm>
            <a:custGeom>
              <a:avLst/>
              <a:gdLst>
                <a:gd name="T0" fmla="*/ 28494 w 26"/>
                <a:gd name="T1" fmla="*/ 0 h 26"/>
                <a:gd name="T2" fmla="*/ 0 w 26"/>
                <a:gd name="T3" fmla="*/ 28962 h 26"/>
                <a:gd name="T4" fmla="*/ 28494 w 26"/>
                <a:gd name="T5" fmla="*/ 57923 h 26"/>
                <a:gd name="T6" fmla="*/ 56988 w 26"/>
                <a:gd name="T7" fmla="*/ 28962 h 26"/>
                <a:gd name="T8" fmla="*/ 28494 w 26"/>
                <a:gd name="T9" fmla="*/ 0 h 26"/>
                <a:gd name="T10" fmla="*/ 28494 w 26"/>
                <a:gd name="T11" fmla="*/ 51240 h 26"/>
                <a:gd name="T12" fmla="*/ 6576 w 26"/>
                <a:gd name="T13" fmla="*/ 28962 h 26"/>
                <a:gd name="T14" fmla="*/ 28494 w 26"/>
                <a:gd name="T15" fmla="*/ 6683 h 26"/>
                <a:gd name="T16" fmla="*/ 50412 w 26"/>
                <a:gd name="T17" fmla="*/ 28962 h 26"/>
                <a:gd name="T18" fmla="*/ 28494 w 26"/>
                <a:gd name="T19" fmla="*/ 5124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26"/>
                <a:gd name="T32" fmla="*/ 26 w 2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Freeform 109"/>
            <p:cNvSpPr>
              <a:spLocks noEditPoints="1" noChangeArrowheads="1"/>
            </p:cNvSpPr>
            <p:nvPr/>
          </p:nvSpPr>
          <p:spPr bwMode="auto">
            <a:xfrm>
              <a:off x="197125" y="129859"/>
              <a:ext cx="48580" cy="48580"/>
            </a:xfrm>
            <a:custGeom>
              <a:avLst/>
              <a:gdLst>
                <a:gd name="T0" fmla="*/ 24290 w 22"/>
                <a:gd name="T1" fmla="*/ 0 h 22"/>
                <a:gd name="T2" fmla="*/ 0 w 22"/>
                <a:gd name="T3" fmla="*/ 24290 h 22"/>
                <a:gd name="T4" fmla="*/ 24290 w 22"/>
                <a:gd name="T5" fmla="*/ 48580 h 22"/>
                <a:gd name="T6" fmla="*/ 48580 w 22"/>
                <a:gd name="T7" fmla="*/ 24290 h 22"/>
                <a:gd name="T8" fmla="*/ 24290 w 22"/>
                <a:gd name="T9" fmla="*/ 0 h 22"/>
                <a:gd name="T10" fmla="*/ 24290 w 22"/>
                <a:gd name="T11" fmla="*/ 37539 h 22"/>
                <a:gd name="T12" fmla="*/ 11041 w 22"/>
                <a:gd name="T13" fmla="*/ 24290 h 22"/>
                <a:gd name="T14" fmla="*/ 24290 w 22"/>
                <a:gd name="T15" fmla="*/ 11041 h 22"/>
                <a:gd name="T16" fmla="*/ 37539 w 22"/>
                <a:gd name="T17" fmla="*/ 24290 h 22"/>
                <a:gd name="T18" fmla="*/ 24290 w 22"/>
                <a:gd name="T19" fmla="*/ 37539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22"/>
                <a:gd name="T32" fmla="*/ 22 w 22"/>
                <a:gd name="T33" fmla="*/ 22 h 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Freeform 110"/>
            <p:cNvSpPr>
              <a:spLocks noEditPoints="1" noChangeArrowheads="1"/>
            </p:cNvSpPr>
            <p:nvPr/>
          </p:nvSpPr>
          <p:spPr bwMode="auto">
            <a:xfrm>
              <a:off x="82213" y="181242"/>
              <a:ext cx="30830" cy="30830"/>
            </a:xfrm>
            <a:custGeom>
              <a:avLst/>
              <a:gdLst>
                <a:gd name="T0" fmla="*/ 15415 w 14"/>
                <a:gd name="T1" fmla="*/ 0 h 14"/>
                <a:gd name="T2" fmla="*/ 0 w 14"/>
                <a:gd name="T3" fmla="*/ 15415 h 14"/>
                <a:gd name="T4" fmla="*/ 15415 w 14"/>
                <a:gd name="T5" fmla="*/ 30830 h 14"/>
                <a:gd name="T6" fmla="*/ 30830 w 14"/>
                <a:gd name="T7" fmla="*/ 15415 h 14"/>
                <a:gd name="T8" fmla="*/ 15415 w 14"/>
                <a:gd name="T9" fmla="*/ 0 h 14"/>
                <a:gd name="T10" fmla="*/ 15415 w 14"/>
                <a:gd name="T11" fmla="*/ 22021 h 14"/>
                <a:gd name="T12" fmla="*/ 8809 w 14"/>
                <a:gd name="T13" fmla="*/ 15415 h 14"/>
                <a:gd name="T14" fmla="*/ 15415 w 14"/>
                <a:gd name="T15" fmla="*/ 6606 h 14"/>
                <a:gd name="T16" fmla="*/ 24224 w 14"/>
                <a:gd name="T17" fmla="*/ 15415 h 14"/>
                <a:gd name="T18" fmla="*/ 15415 w 14"/>
                <a:gd name="T19" fmla="*/ 22021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4"/>
                <a:gd name="T32" fmla="*/ 14 w 14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111"/>
            <p:cNvSpPr>
              <a:spLocks noEditPoints="1" noChangeArrowheads="1"/>
            </p:cNvSpPr>
            <p:nvPr/>
          </p:nvSpPr>
          <p:spPr bwMode="auto">
            <a:xfrm>
              <a:off x="172834" y="105568"/>
              <a:ext cx="97161" cy="97161"/>
            </a:xfrm>
            <a:custGeom>
              <a:avLst/>
              <a:gdLst>
                <a:gd name="T0" fmla="*/ 48581 w 44"/>
                <a:gd name="T1" fmla="*/ 0 h 44"/>
                <a:gd name="T2" fmla="*/ 0 w 44"/>
                <a:gd name="T3" fmla="*/ 48581 h 44"/>
                <a:gd name="T4" fmla="*/ 48581 w 44"/>
                <a:gd name="T5" fmla="*/ 97161 h 44"/>
                <a:gd name="T6" fmla="*/ 97161 w 44"/>
                <a:gd name="T7" fmla="*/ 48581 h 44"/>
                <a:gd name="T8" fmla="*/ 48581 w 44"/>
                <a:gd name="T9" fmla="*/ 0 h 44"/>
                <a:gd name="T10" fmla="*/ 48581 w 44"/>
                <a:gd name="T11" fmla="*/ 86120 h 44"/>
                <a:gd name="T12" fmla="*/ 11041 w 44"/>
                <a:gd name="T13" fmla="*/ 48581 h 44"/>
                <a:gd name="T14" fmla="*/ 48581 w 44"/>
                <a:gd name="T15" fmla="*/ 13249 h 44"/>
                <a:gd name="T16" fmla="*/ 86120 w 44"/>
                <a:gd name="T17" fmla="*/ 48581 h 44"/>
                <a:gd name="T18" fmla="*/ 48581 w 44"/>
                <a:gd name="T19" fmla="*/ 86120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44"/>
                <a:gd name="T32" fmla="*/ 44 w 44"/>
                <a:gd name="T33" fmla="*/ 44 h 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112"/>
            <p:cNvSpPr>
              <a:spLocks noEditPoints="1" noChangeArrowheads="1"/>
            </p:cNvSpPr>
            <p:nvPr/>
          </p:nvSpPr>
          <p:spPr bwMode="auto">
            <a:xfrm>
              <a:off x="0" y="0"/>
              <a:ext cx="402656" cy="450303"/>
            </a:xfrm>
            <a:custGeom>
              <a:avLst/>
              <a:gdLst>
                <a:gd name="T0" fmla="*/ 347346 w 182"/>
                <a:gd name="T1" fmla="*/ 211907 h 204"/>
                <a:gd name="T2" fmla="*/ 338497 w 182"/>
                <a:gd name="T3" fmla="*/ 105954 h 204"/>
                <a:gd name="T4" fmla="*/ 172567 w 182"/>
                <a:gd name="T5" fmla="*/ 0 h 204"/>
                <a:gd name="T6" fmla="*/ 2212 w 182"/>
                <a:gd name="T7" fmla="*/ 174382 h 204"/>
                <a:gd name="T8" fmla="*/ 0 w 182"/>
                <a:gd name="T9" fmla="*/ 450303 h 204"/>
                <a:gd name="T10" fmla="*/ 250001 w 182"/>
                <a:gd name="T11" fmla="*/ 388497 h 204"/>
                <a:gd name="T12" fmla="*/ 325222 w 182"/>
                <a:gd name="T13" fmla="*/ 388497 h 204"/>
                <a:gd name="T14" fmla="*/ 325222 w 182"/>
                <a:gd name="T15" fmla="*/ 388497 h 204"/>
                <a:gd name="T16" fmla="*/ 345134 w 182"/>
                <a:gd name="T17" fmla="*/ 333313 h 204"/>
                <a:gd name="T18" fmla="*/ 323010 w 182"/>
                <a:gd name="T19" fmla="*/ 320068 h 204"/>
                <a:gd name="T20" fmla="*/ 345134 w 182"/>
                <a:gd name="T21" fmla="*/ 309031 h 204"/>
                <a:gd name="T22" fmla="*/ 342921 w 182"/>
                <a:gd name="T23" fmla="*/ 304617 h 204"/>
                <a:gd name="T24" fmla="*/ 376107 w 182"/>
                <a:gd name="T25" fmla="*/ 245018 h 204"/>
                <a:gd name="T26" fmla="*/ 137169 w 182"/>
                <a:gd name="T27" fmla="*/ 205285 h 204"/>
                <a:gd name="T28" fmla="*/ 137169 w 182"/>
                <a:gd name="T29" fmla="*/ 225152 h 204"/>
                <a:gd name="T30" fmla="*/ 119469 w 182"/>
                <a:gd name="T31" fmla="*/ 231774 h 204"/>
                <a:gd name="T32" fmla="*/ 106195 w 182"/>
                <a:gd name="T33" fmla="*/ 242810 h 204"/>
                <a:gd name="T34" fmla="*/ 88496 w 182"/>
                <a:gd name="T35" fmla="*/ 236188 h 204"/>
                <a:gd name="T36" fmla="*/ 70797 w 182"/>
                <a:gd name="T37" fmla="*/ 236188 h 204"/>
                <a:gd name="T38" fmla="*/ 61947 w 182"/>
                <a:gd name="T39" fmla="*/ 218529 h 204"/>
                <a:gd name="T40" fmla="*/ 48673 w 182"/>
                <a:gd name="T41" fmla="*/ 205285 h 204"/>
                <a:gd name="T42" fmla="*/ 57522 w 182"/>
                <a:gd name="T43" fmla="*/ 187626 h 204"/>
                <a:gd name="T44" fmla="*/ 57522 w 182"/>
                <a:gd name="T45" fmla="*/ 167760 h 204"/>
                <a:gd name="T46" fmla="*/ 75221 w 182"/>
                <a:gd name="T47" fmla="*/ 161138 h 204"/>
                <a:gd name="T48" fmla="*/ 88496 w 182"/>
                <a:gd name="T49" fmla="*/ 150101 h 204"/>
                <a:gd name="T50" fmla="*/ 106195 w 182"/>
                <a:gd name="T51" fmla="*/ 156723 h 204"/>
                <a:gd name="T52" fmla="*/ 126107 w 182"/>
                <a:gd name="T53" fmla="*/ 156723 h 204"/>
                <a:gd name="T54" fmla="*/ 132744 w 182"/>
                <a:gd name="T55" fmla="*/ 174382 h 204"/>
                <a:gd name="T56" fmla="*/ 146018 w 182"/>
                <a:gd name="T57" fmla="*/ 187626 h 204"/>
                <a:gd name="T58" fmla="*/ 300886 w 182"/>
                <a:gd name="T59" fmla="*/ 169967 h 204"/>
                <a:gd name="T60" fmla="*/ 278762 w 182"/>
                <a:gd name="T61" fmla="*/ 192041 h 204"/>
                <a:gd name="T62" fmla="*/ 267700 w 182"/>
                <a:gd name="T63" fmla="*/ 220737 h 204"/>
                <a:gd name="T64" fmla="*/ 236726 w 182"/>
                <a:gd name="T65" fmla="*/ 220737 h 204"/>
                <a:gd name="T66" fmla="*/ 207965 w 182"/>
                <a:gd name="T67" fmla="*/ 231774 h 204"/>
                <a:gd name="T68" fmla="*/ 183629 w 182"/>
                <a:gd name="T69" fmla="*/ 211907 h 204"/>
                <a:gd name="T70" fmla="*/ 154868 w 182"/>
                <a:gd name="T71" fmla="*/ 200870 h 204"/>
                <a:gd name="T72" fmla="*/ 154868 w 182"/>
                <a:gd name="T73" fmla="*/ 169967 h 204"/>
                <a:gd name="T74" fmla="*/ 141593 w 182"/>
                <a:gd name="T75" fmla="*/ 141272 h 204"/>
                <a:gd name="T76" fmla="*/ 163717 w 182"/>
                <a:gd name="T77" fmla="*/ 116990 h 204"/>
                <a:gd name="T78" fmla="*/ 174779 w 182"/>
                <a:gd name="T79" fmla="*/ 88295 h 204"/>
                <a:gd name="T80" fmla="*/ 207965 w 182"/>
                <a:gd name="T81" fmla="*/ 88295 h 204"/>
                <a:gd name="T82" fmla="*/ 236726 w 182"/>
                <a:gd name="T83" fmla="*/ 77258 h 204"/>
                <a:gd name="T84" fmla="*/ 258850 w 182"/>
                <a:gd name="T85" fmla="*/ 97124 h 204"/>
                <a:gd name="T86" fmla="*/ 287611 w 182"/>
                <a:gd name="T87" fmla="*/ 108161 h 204"/>
                <a:gd name="T88" fmla="*/ 287611 w 182"/>
                <a:gd name="T89" fmla="*/ 141272 h 204"/>
                <a:gd name="T90" fmla="*/ 300886 w 182"/>
                <a:gd name="T91" fmla="*/ 169967 h 2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82"/>
                <a:gd name="T139" fmla="*/ 0 h 204"/>
                <a:gd name="T140" fmla="*/ 182 w 182"/>
                <a:gd name="T141" fmla="*/ 204 h 2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0" name="组合 33"/>
          <p:cNvGrpSpPr>
            <a:grpSpLocks/>
          </p:cNvGrpSpPr>
          <p:nvPr/>
        </p:nvGrpSpPr>
        <p:grpSpPr bwMode="auto">
          <a:xfrm flipH="1">
            <a:off x="10418764" y="5597525"/>
            <a:ext cx="436563" cy="431800"/>
            <a:chOff x="0" y="0"/>
            <a:chExt cx="453105" cy="448433"/>
          </a:xfrm>
        </p:grpSpPr>
        <p:sp>
          <p:nvSpPr>
            <p:cNvPr id="3096" name="Freeform 136"/>
            <p:cNvSpPr>
              <a:spLocks noChangeArrowheads="1"/>
            </p:cNvSpPr>
            <p:nvPr/>
          </p:nvSpPr>
          <p:spPr bwMode="auto">
            <a:xfrm>
              <a:off x="0" y="251309"/>
              <a:ext cx="453105" cy="197124"/>
            </a:xfrm>
            <a:custGeom>
              <a:avLst/>
              <a:gdLst>
                <a:gd name="T0" fmla="*/ 227658 w 205"/>
                <a:gd name="T1" fmla="*/ 42083 h 89"/>
                <a:gd name="T2" fmla="*/ 103883 w 205"/>
                <a:gd name="T3" fmla="*/ 0 h 89"/>
                <a:gd name="T4" fmla="*/ 0 w 205"/>
                <a:gd name="T5" fmla="*/ 0 h 89"/>
                <a:gd name="T6" fmla="*/ 0 w 205"/>
                <a:gd name="T7" fmla="*/ 148397 h 89"/>
                <a:gd name="T8" fmla="*/ 48626 w 205"/>
                <a:gd name="T9" fmla="*/ 197124 h 89"/>
                <a:gd name="T10" fmla="*/ 404479 w 205"/>
                <a:gd name="T11" fmla="*/ 197124 h 89"/>
                <a:gd name="T12" fmla="*/ 453105 w 205"/>
                <a:gd name="T13" fmla="*/ 148397 h 89"/>
                <a:gd name="T14" fmla="*/ 453105 w 205"/>
                <a:gd name="T15" fmla="*/ 0 h 89"/>
                <a:gd name="T16" fmla="*/ 349222 w 205"/>
                <a:gd name="T17" fmla="*/ 0 h 89"/>
                <a:gd name="T18" fmla="*/ 227658 w 205"/>
                <a:gd name="T19" fmla="*/ 42083 h 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5"/>
                <a:gd name="T31" fmla="*/ 0 h 89"/>
                <a:gd name="T32" fmla="*/ 205 w 205"/>
                <a:gd name="T33" fmla="*/ 89 h 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137"/>
            <p:cNvSpPr>
              <a:spLocks noEditPoints="1" noChangeArrowheads="1"/>
            </p:cNvSpPr>
            <p:nvPr/>
          </p:nvSpPr>
          <p:spPr bwMode="auto">
            <a:xfrm>
              <a:off x="0" y="0"/>
              <a:ext cx="453105" cy="260652"/>
            </a:xfrm>
            <a:custGeom>
              <a:avLst/>
              <a:gdLst>
                <a:gd name="T0" fmla="*/ 404479 w 205"/>
                <a:gd name="T1" fmla="*/ 92774 h 118"/>
                <a:gd name="T2" fmla="*/ 397848 w 205"/>
                <a:gd name="T3" fmla="*/ 92774 h 118"/>
                <a:gd name="T4" fmla="*/ 340381 w 205"/>
                <a:gd name="T5" fmla="*/ 92774 h 118"/>
                <a:gd name="T6" fmla="*/ 340381 w 205"/>
                <a:gd name="T7" fmla="*/ 48596 h 118"/>
                <a:gd name="T8" fmla="*/ 291755 w 205"/>
                <a:gd name="T9" fmla="*/ 0 h 118"/>
                <a:gd name="T10" fmla="*/ 161350 w 205"/>
                <a:gd name="T11" fmla="*/ 0 h 118"/>
                <a:gd name="T12" fmla="*/ 112724 w 205"/>
                <a:gd name="T13" fmla="*/ 48596 h 118"/>
                <a:gd name="T14" fmla="*/ 112724 w 205"/>
                <a:gd name="T15" fmla="*/ 92774 h 118"/>
                <a:gd name="T16" fmla="*/ 55257 w 205"/>
                <a:gd name="T17" fmla="*/ 92774 h 118"/>
                <a:gd name="T18" fmla="*/ 48626 w 205"/>
                <a:gd name="T19" fmla="*/ 92774 h 118"/>
                <a:gd name="T20" fmla="*/ 0 w 205"/>
                <a:gd name="T21" fmla="*/ 141371 h 118"/>
                <a:gd name="T22" fmla="*/ 0 w 205"/>
                <a:gd name="T23" fmla="*/ 223100 h 118"/>
                <a:gd name="T24" fmla="*/ 119354 w 205"/>
                <a:gd name="T25" fmla="*/ 223100 h 118"/>
                <a:gd name="T26" fmla="*/ 227658 w 205"/>
                <a:gd name="T27" fmla="*/ 260652 h 118"/>
                <a:gd name="T28" fmla="*/ 333751 w 205"/>
                <a:gd name="T29" fmla="*/ 223100 h 118"/>
                <a:gd name="T30" fmla="*/ 453105 w 205"/>
                <a:gd name="T31" fmla="*/ 223100 h 118"/>
                <a:gd name="T32" fmla="*/ 453105 w 205"/>
                <a:gd name="T33" fmla="*/ 141371 h 118"/>
                <a:gd name="T34" fmla="*/ 404479 w 205"/>
                <a:gd name="T35" fmla="*/ 92774 h 118"/>
                <a:gd name="T36" fmla="*/ 148088 w 205"/>
                <a:gd name="T37" fmla="*/ 57432 h 118"/>
                <a:gd name="T38" fmla="*/ 148088 w 205"/>
                <a:gd name="T39" fmla="*/ 48596 h 118"/>
                <a:gd name="T40" fmla="*/ 161350 w 205"/>
                <a:gd name="T41" fmla="*/ 37552 h 118"/>
                <a:gd name="T42" fmla="*/ 291755 w 205"/>
                <a:gd name="T43" fmla="*/ 37552 h 118"/>
                <a:gd name="T44" fmla="*/ 305017 w 205"/>
                <a:gd name="T45" fmla="*/ 48596 h 118"/>
                <a:gd name="T46" fmla="*/ 305017 w 205"/>
                <a:gd name="T47" fmla="*/ 57432 h 118"/>
                <a:gd name="T48" fmla="*/ 305017 w 205"/>
                <a:gd name="T49" fmla="*/ 92774 h 118"/>
                <a:gd name="T50" fmla="*/ 148088 w 205"/>
                <a:gd name="T51" fmla="*/ 92774 h 118"/>
                <a:gd name="T52" fmla="*/ 148088 w 205"/>
                <a:gd name="T53" fmla="*/ 57432 h 118"/>
                <a:gd name="T54" fmla="*/ 223237 w 205"/>
                <a:gd name="T55" fmla="*/ 223100 h 118"/>
                <a:gd name="T56" fmla="*/ 187873 w 205"/>
                <a:gd name="T57" fmla="*/ 189967 h 118"/>
                <a:gd name="T58" fmla="*/ 223237 w 205"/>
                <a:gd name="T59" fmla="*/ 154624 h 118"/>
                <a:gd name="T60" fmla="*/ 258601 w 205"/>
                <a:gd name="T61" fmla="*/ 189967 h 118"/>
                <a:gd name="T62" fmla="*/ 223237 w 205"/>
                <a:gd name="T63" fmla="*/ 223100 h 11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5"/>
                <a:gd name="T97" fmla="*/ 0 h 118"/>
                <a:gd name="T98" fmla="*/ 205 w 205"/>
                <a:gd name="T99" fmla="*/ 118 h 11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1" name="组合 36"/>
          <p:cNvGrpSpPr>
            <a:grpSpLocks/>
          </p:cNvGrpSpPr>
          <p:nvPr/>
        </p:nvGrpSpPr>
        <p:grpSpPr bwMode="auto">
          <a:xfrm flipH="1">
            <a:off x="10380664" y="876304"/>
            <a:ext cx="517525" cy="555625"/>
            <a:chOff x="0" y="0"/>
            <a:chExt cx="466184" cy="501686"/>
          </a:xfrm>
        </p:grpSpPr>
        <p:sp>
          <p:nvSpPr>
            <p:cNvPr id="3091" name="Freeform 154"/>
            <p:cNvSpPr>
              <a:spLocks noChangeArrowheads="1"/>
            </p:cNvSpPr>
            <p:nvPr/>
          </p:nvSpPr>
          <p:spPr bwMode="auto">
            <a:xfrm>
              <a:off x="141070" y="426012"/>
              <a:ext cx="50449" cy="46712"/>
            </a:xfrm>
            <a:custGeom>
              <a:avLst/>
              <a:gdLst>
                <a:gd name="T0" fmla="*/ 35095 w 23"/>
                <a:gd name="T1" fmla="*/ 0 h 21"/>
                <a:gd name="T2" fmla="*/ 35095 w 23"/>
                <a:gd name="T3" fmla="*/ 8898 h 21"/>
                <a:gd name="T4" fmla="*/ 41675 w 23"/>
                <a:gd name="T5" fmla="*/ 24468 h 21"/>
                <a:gd name="T6" fmla="*/ 21934 w 23"/>
                <a:gd name="T7" fmla="*/ 37814 h 21"/>
                <a:gd name="T8" fmla="*/ 8774 w 23"/>
                <a:gd name="T9" fmla="*/ 20019 h 21"/>
                <a:gd name="T10" fmla="*/ 13161 w 23"/>
                <a:gd name="T11" fmla="*/ 11122 h 21"/>
                <a:gd name="T12" fmla="*/ 13161 w 23"/>
                <a:gd name="T13" fmla="*/ 0 h 21"/>
                <a:gd name="T14" fmla="*/ 0 w 23"/>
                <a:gd name="T15" fmla="*/ 22244 h 21"/>
                <a:gd name="T16" fmla="*/ 24128 w 23"/>
                <a:gd name="T17" fmla="*/ 46712 h 21"/>
                <a:gd name="T18" fmla="*/ 50449 w 23"/>
                <a:gd name="T19" fmla="*/ 22244 h 21"/>
                <a:gd name="T20" fmla="*/ 35095 w 23"/>
                <a:gd name="T21" fmla="*/ 0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21"/>
                <a:gd name="T35" fmla="*/ 23 w 23"/>
                <a:gd name="T36" fmla="*/ 21 h 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Rectangle 155"/>
            <p:cNvSpPr>
              <a:spLocks noChangeArrowheads="1"/>
            </p:cNvSpPr>
            <p:nvPr/>
          </p:nvSpPr>
          <p:spPr bwMode="auto">
            <a:xfrm>
              <a:off x="160689" y="419472"/>
              <a:ext cx="9342" cy="32698"/>
            </a:xfrm>
            <a:prstGeom prst="rect">
              <a:avLst/>
            </a:pr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093" name="Freeform 156"/>
            <p:cNvSpPr>
              <a:spLocks noEditPoints="1" noChangeArrowheads="1"/>
            </p:cNvSpPr>
            <p:nvPr/>
          </p:nvSpPr>
          <p:spPr bwMode="auto">
            <a:xfrm>
              <a:off x="39238" y="81278"/>
              <a:ext cx="260652" cy="260652"/>
            </a:xfrm>
            <a:custGeom>
              <a:avLst/>
              <a:gdLst>
                <a:gd name="T0" fmla="*/ 53014 w 118"/>
                <a:gd name="T1" fmla="*/ 41969 h 118"/>
                <a:gd name="T2" fmla="*/ 41969 w 118"/>
                <a:gd name="T3" fmla="*/ 207638 h 118"/>
                <a:gd name="T4" fmla="*/ 207638 w 118"/>
                <a:gd name="T5" fmla="*/ 218683 h 118"/>
                <a:gd name="T6" fmla="*/ 218683 w 118"/>
                <a:gd name="T7" fmla="*/ 53014 h 118"/>
                <a:gd name="T8" fmla="*/ 53014 w 118"/>
                <a:gd name="T9" fmla="*/ 41969 h 118"/>
                <a:gd name="T10" fmla="*/ 141371 w 118"/>
                <a:gd name="T11" fmla="*/ 185549 h 118"/>
                <a:gd name="T12" fmla="*/ 141371 w 118"/>
                <a:gd name="T13" fmla="*/ 205429 h 118"/>
                <a:gd name="T14" fmla="*/ 123699 w 118"/>
                <a:gd name="T15" fmla="*/ 205429 h 118"/>
                <a:gd name="T16" fmla="*/ 123699 w 118"/>
                <a:gd name="T17" fmla="*/ 187758 h 118"/>
                <a:gd name="T18" fmla="*/ 90566 w 118"/>
                <a:gd name="T19" fmla="*/ 178922 h 118"/>
                <a:gd name="T20" fmla="*/ 94983 w 118"/>
                <a:gd name="T21" fmla="*/ 156833 h 118"/>
                <a:gd name="T22" fmla="*/ 128117 w 118"/>
                <a:gd name="T23" fmla="*/ 165669 h 118"/>
                <a:gd name="T24" fmla="*/ 145788 w 118"/>
                <a:gd name="T25" fmla="*/ 154624 h 118"/>
                <a:gd name="T26" fmla="*/ 125908 w 118"/>
                <a:gd name="T27" fmla="*/ 136953 h 118"/>
                <a:gd name="T28" fmla="*/ 90566 w 118"/>
                <a:gd name="T29" fmla="*/ 101610 h 118"/>
                <a:gd name="T30" fmla="*/ 123699 w 118"/>
                <a:gd name="T31" fmla="*/ 68476 h 118"/>
                <a:gd name="T32" fmla="*/ 123699 w 118"/>
                <a:gd name="T33" fmla="*/ 50805 h 118"/>
                <a:gd name="T34" fmla="*/ 141371 w 118"/>
                <a:gd name="T35" fmla="*/ 50805 h 118"/>
                <a:gd name="T36" fmla="*/ 141371 w 118"/>
                <a:gd name="T37" fmla="*/ 66267 h 118"/>
                <a:gd name="T38" fmla="*/ 170086 w 118"/>
                <a:gd name="T39" fmla="*/ 72894 h 118"/>
                <a:gd name="T40" fmla="*/ 163460 w 118"/>
                <a:gd name="T41" fmla="*/ 94983 h 118"/>
                <a:gd name="T42" fmla="*/ 136953 w 118"/>
                <a:gd name="T43" fmla="*/ 88357 h 118"/>
                <a:gd name="T44" fmla="*/ 121490 w 118"/>
                <a:gd name="T45" fmla="*/ 99401 h 118"/>
                <a:gd name="T46" fmla="*/ 143579 w 118"/>
                <a:gd name="T47" fmla="*/ 114864 h 118"/>
                <a:gd name="T48" fmla="*/ 174504 w 118"/>
                <a:gd name="T49" fmla="*/ 152415 h 118"/>
                <a:gd name="T50" fmla="*/ 141371 w 118"/>
                <a:gd name="T51" fmla="*/ 185549 h 1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8"/>
                <a:gd name="T79" fmla="*/ 0 h 118"/>
                <a:gd name="T80" fmla="*/ 118 w 118"/>
                <a:gd name="T81" fmla="*/ 118 h 11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157"/>
            <p:cNvSpPr>
              <a:spLocks noEditPoints="1" noChangeArrowheads="1"/>
            </p:cNvSpPr>
            <p:nvPr/>
          </p:nvSpPr>
          <p:spPr bwMode="auto">
            <a:xfrm>
              <a:off x="0" y="0"/>
              <a:ext cx="338194" cy="501686"/>
            </a:xfrm>
            <a:custGeom>
              <a:avLst/>
              <a:gdLst>
                <a:gd name="T0" fmla="*/ 305038 w 153"/>
                <a:gd name="T1" fmla="*/ 391182 h 227"/>
                <a:gd name="T2" fmla="*/ 35367 w 153"/>
                <a:gd name="T3" fmla="*/ 391182 h 227"/>
                <a:gd name="T4" fmla="*/ 35367 w 153"/>
                <a:gd name="T5" fmla="*/ 35361 h 227"/>
                <a:gd name="T6" fmla="*/ 305038 w 153"/>
                <a:gd name="T7" fmla="*/ 35361 h 227"/>
                <a:gd name="T8" fmla="*/ 305038 w 153"/>
                <a:gd name="T9" fmla="*/ 227637 h 227"/>
                <a:gd name="T10" fmla="*/ 307248 w 153"/>
                <a:gd name="T11" fmla="*/ 225427 h 227"/>
                <a:gd name="T12" fmla="*/ 338194 w 153"/>
                <a:gd name="T13" fmla="*/ 207747 h 227"/>
                <a:gd name="T14" fmla="*/ 338194 w 153"/>
                <a:gd name="T15" fmla="*/ 28731 h 227"/>
                <a:gd name="T16" fmla="*/ 311669 w 153"/>
                <a:gd name="T17" fmla="*/ 0 h 227"/>
                <a:gd name="T18" fmla="*/ 26525 w 153"/>
                <a:gd name="T19" fmla="*/ 0 h 227"/>
                <a:gd name="T20" fmla="*/ 0 w 153"/>
                <a:gd name="T21" fmla="*/ 28731 h 227"/>
                <a:gd name="T22" fmla="*/ 0 w 153"/>
                <a:gd name="T23" fmla="*/ 475165 h 227"/>
                <a:gd name="T24" fmla="*/ 26525 w 153"/>
                <a:gd name="T25" fmla="*/ 501686 h 227"/>
                <a:gd name="T26" fmla="*/ 311669 w 153"/>
                <a:gd name="T27" fmla="*/ 501686 h 227"/>
                <a:gd name="T28" fmla="*/ 338194 w 153"/>
                <a:gd name="T29" fmla="*/ 475165 h 227"/>
                <a:gd name="T30" fmla="*/ 338194 w 153"/>
                <a:gd name="T31" fmla="*/ 388972 h 227"/>
                <a:gd name="T32" fmla="*/ 305038 w 153"/>
                <a:gd name="T33" fmla="*/ 366872 h 227"/>
                <a:gd name="T34" fmla="*/ 305038 w 153"/>
                <a:gd name="T35" fmla="*/ 391182 h 227"/>
                <a:gd name="T36" fmla="*/ 165781 w 153"/>
                <a:gd name="T37" fmla="*/ 488426 h 227"/>
                <a:gd name="T38" fmla="*/ 123783 w 153"/>
                <a:gd name="T39" fmla="*/ 444224 h 227"/>
                <a:gd name="T40" fmla="*/ 165781 w 153"/>
                <a:gd name="T41" fmla="*/ 402233 h 227"/>
                <a:gd name="T42" fmla="*/ 209990 w 153"/>
                <a:gd name="T43" fmla="*/ 444224 h 227"/>
                <a:gd name="T44" fmla="*/ 165781 w 153"/>
                <a:gd name="T45" fmla="*/ 488426 h 22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3"/>
                <a:gd name="T70" fmla="*/ 0 h 227"/>
                <a:gd name="T71" fmla="*/ 153 w 153"/>
                <a:gd name="T72" fmla="*/ 227 h 22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158"/>
            <p:cNvSpPr>
              <a:spLocks noEditPoints="1" noChangeArrowheads="1"/>
            </p:cNvSpPr>
            <p:nvPr/>
          </p:nvSpPr>
          <p:spPr bwMode="auto">
            <a:xfrm>
              <a:off x="275600" y="202729"/>
              <a:ext cx="190584" cy="190584"/>
            </a:xfrm>
            <a:custGeom>
              <a:avLst/>
              <a:gdLst>
                <a:gd name="T0" fmla="*/ 159559 w 86"/>
                <a:gd name="T1" fmla="*/ 37674 h 86"/>
                <a:gd name="T2" fmla="*/ 39890 w 86"/>
                <a:gd name="T3" fmla="*/ 31025 h 86"/>
                <a:gd name="T4" fmla="*/ 31025 w 86"/>
                <a:gd name="T5" fmla="*/ 150694 h 86"/>
                <a:gd name="T6" fmla="*/ 152910 w 86"/>
                <a:gd name="T7" fmla="*/ 159559 h 86"/>
                <a:gd name="T8" fmla="*/ 159559 w 86"/>
                <a:gd name="T9" fmla="*/ 37674 h 86"/>
                <a:gd name="T10" fmla="*/ 101940 w 86"/>
                <a:gd name="T11" fmla="*/ 139614 h 86"/>
                <a:gd name="T12" fmla="*/ 101940 w 86"/>
                <a:gd name="T13" fmla="*/ 155127 h 86"/>
                <a:gd name="T14" fmla="*/ 88644 w 86"/>
                <a:gd name="T15" fmla="*/ 155127 h 86"/>
                <a:gd name="T16" fmla="*/ 88644 w 86"/>
                <a:gd name="T17" fmla="*/ 141830 h 86"/>
                <a:gd name="T18" fmla="*/ 62051 w 86"/>
                <a:gd name="T19" fmla="*/ 135182 h 86"/>
                <a:gd name="T20" fmla="*/ 66483 w 86"/>
                <a:gd name="T21" fmla="*/ 117453 h 86"/>
                <a:gd name="T22" fmla="*/ 90860 w 86"/>
                <a:gd name="T23" fmla="*/ 124101 h 86"/>
                <a:gd name="T24" fmla="*/ 106372 w 86"/>
                <a:gd name="T25" fmla="*/ 115237 h 86"/>
                <a:gd name="T26" fmla="*/ 90860 w 86"/>
                <a:gd name="T27" fmla="*/ 101940 h 86"/>
                <a:gd name="T28" fmla="*/ 64267 w 86"/>
                <a:gd name="T29" fmla="*/ 75347 h 86"/>
                <a:gd name="T30" fmla="*/ 88644 w 86"/>
                <a:gd name="T31" fmla="*/ 48754 h 86"/>
                <a:gd name="T32" fmla="*/ 88644 w 86"/>
                <a:gd name="T33" fmla="*/ 33241 h 86"/>
                <a:gd name="T34" fmla="*/ 104156 w 86"/>
                <a:gd name="T35" fmla="*/ 33241 h 86"/>
                <a:gd name="T36" fmla="*/ 104156 w 86"/>
                <a:gd name="T37" fmla="*/ 46538 h 86"/>
                <a:gd name="T38" fmla="*/ 124101 w 86"/>
                <a:gd name="T39" fmla="*/ 50970 h 86"/>
                <a:gd name="T40" fmla="*/ 119669 w 86"/>
                <a:gd name="T41" fmla="*/ 68699 h 86"/>
                <a:gd name="T42" fmla="*/ 99724 w 86"/>
                <a:gd name="T43" fmla="*/ 64267 h 86"/>
                <a:gd name="T44" fmla="*/ 86428 w 86"/>
                <a:gd name="T45" fmla="*/ 70915 h 86"/>
                <a:gd name="T46" fmla="*/ 104156 w 86"/>
                <a:gd name="T47" fmla="*/ 84212 h 86"/>
                <a:gd name="T48" fmla="*/ 128533 w 86"/>
                <a:gd name="T49" fmla="*/ 113021 h 86"/>
                <a:gd name="T50" fmla="*/ 101940 w 86"/>
                <a:gd name="T51" fmla="*/ 139614 h 8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86"/>
                <a:gd name="T80" fmla="*/ 86 w 86"/>
                <a:gd name="T81" fmla="*/ 86 h 8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82" name="文本框 42"/>
          <p:cNvSpPr>
            <a:spLocks noChangeArrowheads="1"/>
          </p:cNvSpPr>
          <p:nvPr/>
        </p:nvSpPr>
        <p:spPr bwMode="auto">
          <a:xfrm>
            <a:off x="4175178" y="949162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一、背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景介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绍</a:t>
            </a:r>
            <a:endParaRPr lang="en-US" altLang="zh-CN" sz="2000" dirty="0" smtClean="0">
              <a:solidFill>
                <a:schemeClr val="bg1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3083" name="文本框 43"/>
          <p:cNvSpPr>
            <a:spLocks noChangeArrowheads="1"/>
          </p:cNvSpPr>
          <p:nvPr/>
        </p:nvSpPr>
        <p:spPr bwMode="auto">
          <a:xfrm>
            <a:off x="4207425" y="2027020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二、研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究材料</a:t>
            </a:r>
            <a:endParaRPr lang="zh-CN" altLang="en-US" sz="2800" b="1" dirty="0">
              <a:solidFill>
                <a:schemeClr val="bg1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3084" name="文本框 44"/>
          <p:cNvSpPr>
            <a:spLocks noChangeArrowheads="1"/>
          </p:cNvSpPr>
          <p:nvPr/>
        </p:nvSpPr>
        <p:spPr bwMode="auto">
          <a:xfrm>
            <a:off x="4247275" y="3059058"/>
            <a:ext cx="24304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三、</a:t>
            </a:r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  <a:ea typeface="华文宋体" pitchFamily="2" charset="-122"/>
                <a:sym typeface="华文宋体" pitchFamily="2" charset="-122"/>
              </a:rPr>
              <a:t>几何回归</a:t>
            </a:r>
            <a:endParaRPr lang="zh-CN" altLang="en-US" sz="2800" b="1" dirty="0">
              <a:solidFill>
                <a:schemeClr val="bg1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3085" name="文本框 45"/>
          <p:cNvSpPr>
            <a:spLocks noChangeArrowheads="1"/>
          </p:cNvSpPr>
          <p:nvPr/>
        </p:nvSpPr>
        <p:spPr bwMode="auto">
          <a:xfrm>
            <a:off x="4256144" y="5121823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五、</a:t>
            </a:r>
            <a:r>
              <a:rPr lang="zh-CN" altLang="zh-CN" sz="2800" b="1" dirty="0" smtClean="0">
                <a:solidFill>
                  <a:schemeClr val="bg1"/>
                </a:solidFill>
              </a:rPr>
              <a:t>结</a:t>
            </a:r>
            <a:r>
              <a:rPr lang="zh-CN" altLang="zh-CN" sz="2800" b="1" dirty="0" smtClean="0">
                <a:solidFill>
                  <a:schemeClr val="bg1"/>
                </a:solidFill>
              </a:rPr>
              <a:t>果与讨论</a:t>
            </a:r>
            <a:endParaRPr lang="zh-CN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3086" name="任意多边形 46"/>
          <p:cNvSpPr>
            <a:spLocks noChangeArrowheads="1"/>
          </p:cNvSpPr>
          <p:nvPr/>
        </p:nvSpPr>
        <p:spPr bwMode="auto">
          <a:xfrm>
            <a:off x="-25400" y="668338"/>
            <a:ext cx="2225675" cy="5561012"/>
          </a:xfrm>
          <a:custGeom>
            <a:avLst/>
            <a:gdLst>
              <a:gd name="T0" fmla="*/ 0 w 2227188"/>
              <a:gd name="T1" fmla="*/ 0 h 5561218"/>
              <a:gd name="T2" fmla="*/ 223662 w 2227188"/>
              <a:gd name="T3" fmla="*/ 57547 h 5561218"/>
              <a:gd name="T4" fmla="*/ 2225675 w 2227188"/>
              <a:gd name="T5" fmla="*/ 2780506 h 5561218"/>
              <a:gd name="T6" fmla="*/ 223662 w 2227188"/>
              <a:gd name="T7" fmla="*/ 5503466 h 5561218"/>
              <a:gd name="T8" fmla="*/ 0 w 2227188"/>
              <a:gd name="T9" fmla="*/ 5561012 h 5561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7188"/>
              <a:gd name="T16" fmla="*/ 0 h 5561218"/>
              <a:gd name="T17" fmla="*/ 2227188 w 2227188"/>
              <a:gd name="T18" fmla="*/ 5561218 h 55612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7188" h="5561218">
                <a:moveTo>
                  <a:pt x="0" y="0"/>
                </a:moveTo>
                <a:lnTo>
                  <a:pt x="223814" y="57549"/>
                </a:lnTo>
                <a:cubicBezTo>
                  <a:pt x="1384468" y="418549"/>
                  <a:pt x="2227188" y="1501165"/>
                  <a:pt x="2227188" y="2780609"/>
                </a:cubicBezTo>
                <a:cubicBezTo>
                  <a:pt x="2227188" y="4060053"/>
                  <a:pt x="1384468" y="5142669"/>
                  <a:pt x="223814" y="5503670"/>
                </a:cubicBezTo>
                <a:lnTo>
                  <a:pt x="0" y="5561218"/>
                </a:lnTo>
                <a:lnTo>
                  <a:pt x="0" y="0"/>
                </a:lnTo>
                <a:close/>
              </a:path>
            </a:pathLst>
          </a:custGeom>
          <a:solidFill>
            <a:srgbClr val="D0EAE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87" name="文本框 47"/>
          <p:cNvSpPr>
            <a:spLocks noChangeArrowheads="1"/>
          </p:cNvSpPr>
          <p:nvPr/>
        </p:nvSpPr>
        <p:spPr bwMode="auto">
          <a:xfrm rot="5400000">
            <a:off x="-479014" y="3033347"/>
            <a:ext cx="26725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rgbClr val="262626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CONCENTS</a:t>
            </a:r>
            <a:endParaRPr lang="zh-CN" altLang="en-US" sz="4800" b="1" dirty="0">
              <a:solidFill>
                <a:srgbClr val="262626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3088" name="直接连接符 48"/>
          <p:cNvSpPr>
            <a:spLocks noChangeShapeType="1"/>
          </p:cNvSpPr>
          <p:nvPr/>
        </p:nvSpPr>
        <p:spPr bwMode="auto">
          <a:xfrm>
            <a:off x="9828215" y="1685925"/>
            <a:ext cx="2009775" cy="0"/>
          </a:xfrm>
          <a:prstGeom prst="line">
            <a:avLst/>
          </a:prstGeom>
          <a:noFill/>
          <a:ln w="6350">
            <a:solidFill>
              <a:srgbClr val="262626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9" name="直接连接符 49"/>
          <p:cNvSpPr>
            <a:spLocks noChangeShapeType="1"/>
          </p:cNvSpPr>
          <p:nvPr/>
        </p:nvSpPr>
        <p:spPr bwMode="auto">
          <a:xfrm>
            <a:off x="9828215" y="5143500"/>
            <a:ext cx="2009775" cy="0"/>
          </a:xfrm>
          <a:prstGeom prst="line">
            <a:avLst/>
          </a:prstGeom>
          <a:noFill/>
          <a:ln w="6350">
            <a:solidFill>
              <a:srgbClr val="262626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0" name="直接连接符 50"/>
          <p:cNvSpPr>
            <a:spLocks noChangeShapeType="1"/>
          </p:cNvSpPr>
          <p:nvPr/>
        </p:nvSpPr>
        <p:spPr bwMode="auto">
          <a:xfrm>
            <a:off x="9213852" y="3432175"/>
            <a:ext cx="2519363" cy="1588"/>
          </a:xfrm>
          <a:prstGeom prst="line">
            <a:avLst/>
          </a:prstGeom>
          <a:noFill/>
          <a:ln w="6350">
            <a:solidFill>
              <a:srgbClr val="262626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44"/>
          <p:cNvSpPr>
            <a:spLocks noChangeArrowheads="1"/>
          </p:cNvSpPr>
          <p:nvPr/>
        </p:nvSpPr>
        <p:spPr bwMode="auto">
          <a:xfrm>
            <a:off x="4242020" y="4062796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四、方</a:t>
            </a:r>
            <a:r>
              <a:rPr lang="zh-CN" altLang="en-US" sz="2800" b="1" dirty="0" smtClean="0">
                <a:solidFill>
                  <a:schemeClr val="bg1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法论述</a:t>
            </a:r>
            <a:endParaRPr lang="en-US" altLang="zh-CN" sz="2800" b="1" dirty="0">
              <a:solidFill>
                <a:schemeClr val="bg1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7E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9"/>
          <p:cNvSpPr>
            <a:spLocks noChangeAspect="1" noChangeArrowheads="1"/>
          </p:cNvSpPr>
          <p:nvPr/>
        </p:nvSpPr>
        <p:spPr bwMode="auto">
          <a:xfrm rot="5400000">
            <a:off x="2379663" y="-1117600"/>
            <a:ext cx="1028700" cy="1028700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099" name="矩形 30"/>
          <p:cNvSpPr>
            <a:spLocks noChangeAspect="1" noChangeArrowheads="1"/>
          </p:cNvSpPr>
          <p:nvPr/>
        </p:nvSpPr>
        <p:spPr bwMode="auto">
          <a:xfrm rot="5400000">
            <a:off x="1212850" y="-1117600"/>
            <a:ext cx="1028700" cy="1028700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0" name="椭圆 51"/>
          <p:cNvSpPr>
            <a:spLocks noChangeArrowheads="1"/>
          </p:cNvSpPr>
          <p:nvPr/>
        </p:nvSpPr>
        <p:spPr bwMode="auto">
          <a:xfrm>
            <a:off x="1057278" y="1954217"/>
            <a:ext cx="3635375" cy="3635375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1" name="椭圆 52"/>
          <p:cNvSpPr>
            <a:spLocks noChangeArrowheads="1"/>
          </p:cNvSpPr>
          <p:nvPr/>
        </p:nvSpPr>
        <p:spPr bwMode="auto">
          <a:xfrm>
            <a:off x="3870327" y="5586417"/>
            <a:ext cx="923925" cy="923925"/>
          </a:xfrm>
          <a:prstGeom prst="ellipse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2" name="椭圆 53"/>
          <p:cNvSpPr>
            <a:spLocks noChangeArrowheads="1"/>
          </p:cNvSpPr>
          <p:nvPr/>
        </p:nvSpPr>
        <p:spPr bwMode="auto">
          <a:xfrm>
            <a:off x="3432178" y="1146179"/>
            <a:ext cx="631825" cy="631825"/>
          </a:xfrm>
          <a:prstGeom prst="ellipse">
            <a:avLst/>
          </a:prstGeom>
          <a:solidFill>
            <a:srgbClr val="D0EAEB"/>
          </a:solidFill>
          <a:ln w="6350">
            <a:solidFill>
              <a:srgbClr val="2F2637">
                <a:alpha val="50195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3" name="文本框 54"/>
          <p:cNvSpPr>
            <a:spLocks noChangeArrowheads="1"/>
          </p:cNvSpPr>
          <p:nvPr/>
        </p:nvSpPr>
        <p:spPr bwMode="auto">
          <a:xfrm>
            <a:off x="7511642" y="2944353"/>
            <a:ext cx="20185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</a:t>
            </a:r>
            <a:r>
              <a:rPr lang="zh-CN" altLang="en-US" sz="3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背景介绍</a:t>
            </a:r>
            <a:endParaRPr lang="en-US" altLang="zh-CN" sz="2400" dirty="0">
              <a:solidFill>
                <a:srgbClr val="262626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4104" name="文本框 55"/>
          <p:cNvSpPr>
            <a:spLocks noChangeArrowheads="1"/>
          </p:cNvSpPr>
          <p:nvPr/>
        </p:nvSpPr>
        <p:spPr bwMode="auto">
          <a:xfrm>
            <a:off x="6813552" y="4171951"/>
            <a:ext cx="395492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1400" dirty="0" smtClean="0"/>
              <a:t>最近的研究预测，到</a:t>
            </a:r>
            <a:r>
              <a:rPr lang="en-US" altLang="zh-CN" sz="1400" dirty="0" smtClean="0"/>
              <a:t>2030</a:t>
            </a:r>
            <a:r>
              <a:rPr lang="zh-CN" altLang="zh-CN" sz="1400" dirty="0" smtClean="0"/>
              <a:t>年，交通事故将成为</a:t>
            </a:r>
            <a:endParaRPr lang="en-US" altLang="zh-CN" sz="1400" dirty="0" smtClean="0"/>
          </a:p>
          <a:p>
            <a:r>
              <a:rPr lang="zh-CN" altLang="zh-CN" sz="1400" dirty="0" smtClean="0"/>
              <a:t>全球第五大死亡原因。在马来西亚，目前的统计</a:t>
            </a:r>
            <a:endParaRPr lang="en-US" altLang="zh-CN" sz="1400" dirty="0" smtClean="0"/>
          </a:p>
          <a:p>
            <a:r>
              <a:rPr lang="zh-CN" altLang="zh-CN" sz="1400" dirty="0" smtClean="0"/>
              <a:t>数据显示，所有道路使用者每</a:t>
            </a:r>
            <a:r>
              <a:rPr lang="en-US" altLang="zh-CN" sz="1400" dirty="0" smtClean="0"/>
              <a:t>10</a:t>
            </a:r>
            <a:r>
              <a:rPr lang="zh-CN" altLang="zh-CN" sz="1400" dirty="0" smtClean="0"/>
              <a:t>万人死亡人数</a:t>
            </a:r>
            <a:endParaRPr lang="en-US" altLang="zh-CN" sz="1400" dirty="0" smtClean="0"/>
          </a:p>
          <a:p>
            <a:r>
              <a:rPr lang="zh-CN" altLang="zh-CN" sz="1400" dirty="0" smtClean="0"/>
              <a:t>接近</a:t>
            </a:r>
            <a:r>
              <a:rPr lang="en-US" altLang="zh-CN" sz="1400" dirty="0" smtClean="0"/>
              <a:t>24</a:t>
            </a:r>
            <a:r>
              <a:rPr lang="zh-CN" altLang="zh-CN" sz="1400" dirty="0" smtClean="0"/>
              <a:t>人。</a:t>
            </a:r>
            <a:endParaRPr lang="en-US" altLang="zh-CN" sz="1600" dirty="0">
              <a:solidFill>
                <a:srgbClr val="262626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4105" name="直接连接符 56"/>
          <p:cNvSpPr>
            <a:spLocks noChangeShapeType="1"/>
          </p:cNvSpPr>
          <p:nvPr/>
        </p:nvSpPr>
        <p:spPr bwMode="auto">
          <a:xfrm rot="5400000">
            <a:off x="8612984" y="1859451"/>
            <a:ext cx="1587" cy="3600451"/>
          </a:xfrm>
          <a:prstGeom prst="line">
            <a:avLst/>
          </a:prstGeom>
          <a:noFill/>
          <a:ln w="1270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椭圆 58"/>
          <p:cNvSpPr>
            <a:spLocks noChangeArrowheads="1"/>
          </p:cNvSpPr>
          <p:nvPr/>
        </p:nvSpPr>
        <p:spPr bwMode="auto">
          <a:xfrm>
            <a:off x="5873753" y="1954217"/>
            <a:ext cx="1012825" cy="1012825"/>
          </a:xfrm>
          <a:prstGeom prst="ellipse">
            <a:avLst/>
          </a:prstGeom>
          <a:solidFill>
            <a:srgbClr val="D0EAEB"/>
          </a:solidFill>
          <a:ln w="6350">
            <a:solidFill>
              <a:srgbClr val="2F2637">
                <a:alpha val="50195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4107" name="组合 59"/>
          <p:cNvGrpSpPr>
            <a:grpSpLocks/>
          </p:cNvGrpSpPr>
          <p:nvPr/>
        </p:nvGrpSpPr>
        <p:grpSpPr bwMode="auto">
          <a:xfrm>
            <a:off x="6149977" y="2284417"/>
            <a:ext cx="498475" cy="477837"/>
            <a:chOff x="0" y="0"/>
            <a:chExt cx="2438400" cy="2332038"/>
          </a:xfrm>
        </p:grpSpPr>
        <p:sp>
          <p:nvSpPr>
            <p:cNvPr id="4111" name="Freeform 25"/>
            <p:cNvSpPr>
              <a:spLocks noChangeArrowheads="1"/>
            </p:cNvSpPr>
            <p:nvPr/>
          </p:nvSpPr>
          <p:spPr bwMode="auto">
            <a:xfrm>
              <a:off x="893763" y="1676400"/>
              <a:ext cx="655638" cy="655638"/>
            </a:xfrm>
            <a:custGeom>
              <a:avLst/>
              <a:gdLst>
                <a:gd name="T0" fmla="*/ 327025 w 413"/>
                <a:gd name="T1" fmla="*/ 655638 h 413"/>
                <a:gd name="T2" fmla="*/ 0 w 413"/>
                <a:gd name="T3" fmla="*/ 0 h 413"/>
                <a:gd name="T4" fmla="*/ 655638 w 413"/>
                <a:gd name="T5" fmla="*/ 0 h 413"/>
                <a:gd name="T6" fmla="*/ 327025 w 413"/>
                <a:gd name="T7" fmla="*/ 655638 h 4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"/>
                <a:gd name="T13" fmla="*/ 0 h 413"/>
                <a:gd name="T14" fmla="*/ 413 w 413"/>
                <a:gd name="T15" fmla="*/ 413 h 4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任意多边形 61"/>
            <p:cNvSpPr>
              <a:spLocks noChangeArrowheads="1"/>
            </p:cNvSpPr>
            <p:nvPr/>
          </p:nvSpPr>
          <p:spPr bwMode="auto">
            <a:xfrm>
              <a:off x="0" y="0"/>
              <a:ext cx="2438400" cy="1774825"/>
            </a:xfrm>
            <a:custGeom>
              <a:avLst/>
              <a:gdLst>
                <a:gd name="T0" fmla="*/ 290196 w 2438400"/>
                <a:gd name="T1" fmla="*/ 0 h 1774825"/>
                <a:gd name="T2" fmla="*/ 2151973 w 2438400"/>
                <a:gd name="T3" fmla="*/ 0 h 1774825"/>
                <a:gd name="T4" fmla="*/ 2438400 w 2438400"/>
                <a:gd name="T5" fmla="*/ 286384 h 1774825"/>
                <a:gd name="T6" fmla="*/ 2438400 w 2438400"/>
                <a:gd name="T7" fmla="*/ 1484673 h 1774825"/>
                <a:gd name="T8" fmla="*/ 2151973 w 2438400"/>
                <a:gd name="T9" fmla="*/ 1774825 h 1774825"/>
                <a:gd name="T10" fmla="*/ 290196 w 2438400"/>
                <a:gd name="T11" fmla="*/ 1774825 h 1774825"/>
                <a:gd name="T12" fmla="*/ 0 w 2438400"/>
                <a:gd name="T13" fmla="*/ 1484673 h 1774825"/>
                <a:gd name="T14" fmla="*/ 0 w 2438400"/>
                <a:gd name="T15" fmla="*/ 286384 h 1774825"/>
                <a:gd name="T16" fmla="*/ 290196 w 2438400"/>
                <a:gd name="T17" fmla="*/ 0 h 1774825"/>
                <a:gd name="T18" fmla="*/ 471488 w 2438400"/>
                <a:gd name="T19" fmla="*/ 425450 h 1774825"/>
                <a:gd name="T20" fmla="*/ 471488 w 2438400"/>
                <a:gd name="T21" fmla="*/ 598488 h 1774825"/>
                <a:gd name="T22" fmla="*/ 1971676 w 2438400"/>
                <a:gd name="T23" fmla="*/ 598488 h 1774825"/>
                <a:gd name="T24" fmla="*/ 1971676 w 2438400"/>
                <a:gd name="T25" fmla="*/ 425450 h 1774825"/>
                <a:gd name="T26" fmla="*/ 471488 w 2438400"/>
                <a:gd name="T27" fmla="*/ 425450 h 1774825"/>
                <a:gd name="T28" fmla="*/ 471488 w 2438400"/>
                <a:gd name="T29" fmla="*/ 801688 h 1774825"/>
                <a:gd name="T30" fmla="*/ 471488 w 2438400"/>
                <a:gd name="T31" fmla="*/ 971551 h 1774825"/>
                <a:gd name="T32" fmla="*/ 1971676 w 2438400"/>
                <a:gd name="T33" fmla="*/ 971551 h 1774825"/>
                <a:gd name="T34" fmla="*/ 1971676 w 2438400"/>
                <a:gd name="T35" fmla="*/ 801688 h 1774825"/>
                <a:gd name="T36" fmla="*/ 471488 w 2438400"/>
                <a:gd name="T37" fmla="*/ 801688 h 1774825"/>
                <a:gd name="T38" fmla="*/ 471488 w 2438400"/>
                <a:gd name="T39" fmla="*/ 1174750 h 1774825"/>
                <a:gd name="T40" fmla="*/ 471488 w 2438400"/>
                <a:gd name="T41" fmla="*/ 1347788 h 1774825"/>
                <a:gd name="T42" fmla="*/ 1971676 w 2438400"/>
                <a:gd name="T43" fmla="*/ 1347788 h 1774825"/>
                <a:gd name="T44" fmla="*/ 1971676 w 2438400"/>
                <a:gd name="T45" fmla="*/ 1174750 h 1774825"/>
                <a:gd name="T46" fmla="*/ 471488 w 2438400"/>
                <a:gd name="T47" fmla="*/ 1174750 h 17748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38400"/>
                <a:gd name="T73" fmla="*/ 0 h 1774825"/>
                <a:gd name="T74" fmla="*/ 2438400 w 2438400"/>
                <a:gd name="T75" fmla="*/ 1774825 h 17748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8" name="椭圆 14"/>
          <p:cNvSpPr>
            <a:spLocks noChangeArrowheads="1"/>
          </p:cNvSpPr>
          <p:nvPr/>
        </p:nvSpPr>
        <p:spPr bwMode="auto">
          <a:xfrm>
            <a:off x="1057278" y="1954217"/>
            <a:ext cx="3635375" cy="3635375"/>
          </a:xfrm>
          <a:prstGeom prst="ellipse">
            <a:avLst/>
          </a:prstGeom>
          <a:solidFill>
            <a:srgbClr val="2F2637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9" name="椭圆 15"/>
          <p:cNvSpPr>
            <a:spLocks noChangeArrowheads="1"/>
          </p:cNvSpPr>
          <p:nvPr/>
        </p:nvSpPr>
        <p:spPr bwMode="auto">
          <a:xfrm>
            <a:off x="1233490" y="2127250"/>
            <a:ext cx="3282951" cy="3282950"/>
          </a:xfrm>
          <a:prstGeom prst="ellipse">
            <a:avLst/>
          </a:prstGeom>
          <a:noFill/>
          <a:ln w="63500">
            <a:solidFill>
              <a:srgbClr val="D0EAEB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10" name="文本框 57"/>
          <p:cNvSpPr>
            <a:spLocks noChangeArrowheads="1"/>
          </p:cNvSpPr>
          <p:nvPr/>
        </p:nvSpPr>
        <p:spPr bwMode="auto">
          <a:xfrm>
            <a:off x="1971677" y="2668591"/>
            <a:ext cx="196720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3800" b="1" dirty="0">
                <a:solidFill>
                  <a:srgbClr val="FDFDFD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01</a:t>
            </a:r>
            <a:endParaRPr lang="zh-CN" altLang="en-US" sz="13800" b="1" dirty="0">
              <a:solidFill>
                <a:srgbClr val="FDFDFD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29"/>
          <p:cNvSpPr>
            <a:spLocks noChangeAspect="1" noChangeArrowheads="1"/>
          </p:cNvSpPr>
          <p:nvPr/>
        </p:nvSpPr>
        <p:spPr bwMode="auto">
          <a:xfrm rot="5400000">
            <a:off x="2379663" y="-1117600"/>
            <a:ext cx="1028700" cy="1028700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291" name="矩形 30"/>
          <p:cNvSpPr>
            <a:spLocks noChangeAspect="1" noChangeArrowheads="1"/>
          </p:cNvSpPr>
          <p:nvPr/>
        </p:nvSpPr>
        <p:spPr bwMode="auto">
          <a:xfrm rot="5400000">
            <a:off x="1212850" y="-1117600"/>
            <a:ext cx="1028700" cy="1028700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292" name="直接连接符 8"/>
          <p:cNvSpPr>
            <a:spLocks noChangeShapeType="1"/>
          </p:cNvSpPr>
          <p:nvPr/>
        </p:nvSpPr>
        <p:spPr bwMode="auto">
          <a:xfrm flipV="1">
            <a:off x="7204077" y="1154117"/>
            <a:ext cx="4679951" cy="1587"/>
          </a:xfrm>
          <a:prstGeom prst="line">
            <a:avLst/>
          </a:prstGeom>
          <a:noFill/>
          <a:ln w="635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直接连接符 10"/>
          <p:cNvSpPr>
            <a:spLocks noChangeShapeType="1"/>
          </p:cNvSpPr>
          <p:nvPr/>
        </p:nvSpPr>
        <p:spPr bwMode="auto">
          <a:xfrm flipV="1">
            <a:off x="342902" y="1154117"/>
            <a:ext cx="4679951" cy="1587"/>
          </a:xfrm>
          <a:prstGeom prst="line">
            <a:avLst/>
          </a:prstGeom>
          <a:noFill/>
          <a:ln w="635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文本框 12"/>
          <p:cNvSpPr>
            <a:spLocks noChangeArrowheads="1"/>
          </p:cNvSpPr>
          <p:nvPr/>
        </p:nvSpPr>
        <p:spPr bwMode="auto">
          <a:xfrm>
            <a:off x="5002367" y="407837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262626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通常建模及方法</a:t>
            </a:r>
            <a:endParaRPr lang="en-US" altLang="zh-CN" sz="2000" b="1" dirty="0">
              <a:solidFill>
                <a:srgbClr val="262626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367340" y="1000129"/>
            <a:ext cx="1468437" cy="307975"/>
            <a:chOff x="0" y="0"/>
            <a:chExt cx="1541192" cy="321992"/>
          </a:xfrm>
        </p:grpSpPr>
        <p:sp>
          <p:nvSpPr>
            <p:cNvPr id="12357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2358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2359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2360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2296" name="直接连接符 11"/>
          <p:cNvSpPr>
            <a:spLocks noChangeShapeType="1"/>
          </p:cNvSpPr>
          <p:nvPr/>
        </p:nvSpPr>
        <p:spPr bwMode="auto">
          <a:xfrm rot="5400000">
            <a:off x="3429001" y="3027516"/>
            <a:ext cx="431800" cy="0"/>
          </a:xfrm>
          <a:prstGeom prst="line">
            <a:avLst/>
          </a:prstGeom>
          <a:noFill/>
          <a:ln w="12700">
            <a:solidFill>
              <a:srgbClr val="2F2637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7" name="直接连接符 14"/>
          <p:cNvSpPr>
            <a:spLocks noChangeShapeType="1"/>
          </p:cNvSpPr>
          <p:nvPr/>
        </p:nvSpPr>
        <p:spPr bwMode="auto">
          <a:xfrm rot="10800000">
            <a:off x="3630154" y="3237066"/>
            <a:ext cx="1439863" cy="1588"/>
          </a:xfrm>
          <a:prstGeom prst="line">
            <a:avLst/>
          </a:prstGeom>
          <a:noFill/>
          <a:ln w="12700">
            <a:solidFill>
              <a:srgbClr val="2F2637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椭圆 18"/>
          <p:cNvSpPr>
            <a:spLocks noChangeArrowheads="1"/>
          </p:cNvSpPr>
          <p:nvPr/>
        </p:nvSpPr>
        <p:spPr bwMode="auto">
          <a:xfrm>
            <a:off x="3589339" y="2717958"/>
            <a:ext cx="111125" cy="111125"/>
          </a:xfrm>
          <a:prstGeom prst="ellipse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3" name="组合 19"/>
          <p:cNvGrpSpPr>
            <a:grpSpLocks/>
          </p:cNvGrpSpPr>
          <p:nvPr/>
        </p:nvGrpSpPr>
        <p:grpSpPr bwMode="auto">
          <a:xfrm flipV="1">
            <a:off x="1888155" y="3691143"/>
            <a:ext cx="1439863" cy="431800"/>
            <a:chOff x="0" y="0"/>
            <a:chExt cx="1440000" cy="432000"/>
          </a:xfrm>
        </p:grpSpPr>
        <p:sp>
          <p:nvSpPr>
            <p:cNvPr id="12355" name="直接连接符 20"/>
            <p:cNvSpPr>
              <a:spLocks noChangeShapeType="1"/>
            </p:cNvSpPr>
            <p:nvPr/>
          </p:nvSpPr>
          <p:spPr bwMode="auto">
            <a:xfrm rot="5400000">
              <a:off x="-215999" y="215998"/>
              <a:ext cx="432000" cy="1"/>
            </a:xfrm>
            <a:prstGeom prst="line">
              <a:avLst/>
            </a:prstGeom>
            <a:noFill/>
            <a:ln w="12700">
              <a:solidFill>
                <a:srgbClr val="2F2637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6" name="直接连接符 21"/>
            <p:cNvSpPr>
              <a:spLocks noChangeShapeType="1"/>
            </p:cNvSpPr>
            <p:nvPr/>
          </p:nvSpPr>
          <p:spPr bwMode="auto">
            <a:xfrm rot="10800000">
              <a:off x="0" y="426195"/>
              <a:ext cx="1440000" cy="1"/>
            </a:xfrm>
            <a:prstGeom prst="line">
              <a:avLst/>
            </a:prstGeom>
            <a:noFill/>
            <a:ln w="12700">
              <a:solidFill>
                <a:srgbClr val="2F2637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22"/>
          <p:cNvGrpSpPr>
            <a:grpSpLocks/>
          </p:cNvGrpSpPr>
          <p:nvPr/>
        </p:nvGrpSpPr>
        <p:grpSpPr bwMode="auto">
          <a:xfrm flipV="1">
            <a:off x="3460753" y="5083175"/>
            <a:ext cx="1146175" cy="431800"/>
            <a:chOff x="0" y="0"/>
            <a:chExt cx="1440000" cy="432000"/>
          </a:xfrm>
        </p:grpSpPr>
        <p:sp>
          <p:nvSpPr>
            <p:cNvPr id="12353" name="直接连接符 23"/>
            <p:cNvSpPr>
              <a:spLocks noChangeShapeType="1"/>
            </p:cNvSpPr>
            <p:nvPr/>
          </p:nvSpPr>
          <p:spPr bwMode="auto">
            <a:xfrm rot="5400000">
              <a:off x="-215999" y="215998"/>
              <a:ext cx="432000" cy="1"/>
            </a:xfrm>
            <a:prstGeom prst="line">
              <a:avLst/>
            </a:prstGeom>
            <a:noFill/>
            <a:ln w="12700">
              <a:solidFill>
                <a:srgbClr val="2F2637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4" name="直接连接符 24"/>
            <p:cNvSpPr>
              <a:spLocks noChangeShapeType="1"/>
            </p:cNvSpPr>
            <p:nvPr/>
          </p:nvSpPr>
          <p:spPr bwMode="auto">
            <a:xfrm rot="10800000">
              <a:off x="0" y="426195"/>
              <a:ext cx="1440000" cy="1"/>
            </a:xfrm>
            <a:prstGeom prst="line">
              <a:avLst/>
            </a:prstGeom>
            <a:noFill/>
            <a:ln w="12700">
              <a:solidFill>
                <a:srgbClr val="2F2637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25"/>
          <p:cNvGrpSpPr>
            <a:grpSpLocks/>
          </p:cNvGrpSpPr>
          <p:nvPr/>
        </p:nvGrpSpPr>
        <p:grpSpPr bwMode="auto">
          <a:xfrm flipV="1">
            <a:off x="7134328" y="4446434"/>
            <a:ext cx="801688" cy="431800"/>
            <a:chOff x="0" y="0"/>
            <a:chExt cx="1440000" cy="432000"/>
          </a:xfrm>
        </p:grpSpPr>
        <p:sp>
          <p:nvSpPr>
            <p:cNvPr id="12351" name="直接连接符 26"/>
            <p:cNvSpPr>
              <a:spLocks noChangeShapeType="1"/>
            </p:cNvSpPr>
            <p:nvPr/>
          </p:nvSpPr>
          <p:spPr bwMode="auto">
            <a:xfrm rot="5400000">
              <a:off x="-215999" y="215998"/>
              <a:ext cx="432000" cy="1"/>
            </a:xfrm>
            <a:prstGeom prst="line">
              <a:avLst/>
            </a:prstGeom>
            <a:noFill/>
            <a:ln w="12700">
              <a:solidFill>
                <a:srgbClr val="2F2637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2" name="直接连接符 27"/>
            <p:cNvSpPr>
              <a:spLocks noChangeShapeType="1"/>
            </p:cNvSpPr>
            <p:nvPr/>
          </p:nvSpPr>
          <p:spPr bwMode="auto">
            <a:xfrm rot="10800000">
              <a:off x="0" y="426195"/>
              <a:ext cx="1440000" cy="1"/>
            </a:xfrm>
            <a:prstGeom prst="line">
              <a:avLst/>
            </a:prstGeom>
            <a:noFill/>
            <a:ln w="12700">
              <a:solidFill>
                <a:srgbClr val="2F2637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28"/>
          <p:cNvGrpSpPr>
            <a:grpSpLocks/>
          </p:cNvGrpSpPr>
          <p:nvPr/>
        </p:nvGrpSpPr>
        <p:grpSpPr bwMode="auto">
          <a:xfrm flipV="1">
            <a:off x="7537758" y="2233663"/>
            <a:ext cx="803275" cy="431800"/>
            <a:chOff x="0" y="0"/>
            <a:chExt cx="1440000" cy="432000"/>
          </a:xfrm>
        </p:grpSpPr>
        <p:sp>
          <p:nvSpPr>
            <p:cNvPr id="12349" name="直接连接符 31"/>
            <p:cNvSpPr>
              <a:spLocks noChangeShapeType="1"/>
            </p:cNvSpPr>
            <p:nvPr/>
          </p:nvSpPr>
          <p:spPr bwMode="auto">
            <a:xfrm rot="5400000">
              <a:off x="-215999" y="215998"/>
              <a:ext cx="432000" cy="1"/>
            </a:xfrm>
            <a:prstGeom prst="line">
              <a:avLst/>
            </a:prstGeom>
            <a:noFill/>
            <a:ln w="12700">
              <a:solidFill>
                <a:srgbClr val="2F2637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0" name="直接连接符 32"/>
            <p:cNvSpPr>
              <a:spLocks noChangeShapeType="1"/>
            </p:cNvSpPr>
            <p:nvPr/>
          </p:nvSpPr>
          <p:spPr bwMode="auto">
            <a:xfrm rot="10800000">
              <a:off x="0" y="426195"/>
              <a:ext cx="1440000" cy="1"/>
            </a:xfrm>
            <a:prstGeom prst="line">
              <a:avLst/>
            </a:prstGeom>
            <a:noFill/>
            <a:ln w="12700">
              <a:solidFill>
                <a:srgbClr val="2F2637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04" name="椭圆 36"/>
          <p:cNvSpPr>
            <a:spLocks noChangeArrowheads="1"/>
          </p:cNvSpPr>
          <p:nvPr/>
        </p:nvSpPr>
        <p:spPr bwMode="auto">
          <a:xfrm>
            <a:off x="1860501" y="4149269"/>
            <a:ext cx="111125" cy="111125"/>
          </a:xfrm>
          <a:prstGeom prst="ellipse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305" name="椭圆 37"/>
          <p:cNvSpPr>
            <a:spLocks noChangeArrowheads="1"/>
          </p:cNvSpPr>
          <p:nvPr/>
        </p:nvSpPr>
        <p:spPr bwMode="auto">
          <a:xfrm>
            <a:off x="3403600" y="5503867"/>
            <a:ext cx="111125" cy="111125"/>
          </a:xfrm>
          <a:prstGeom prst="ellipse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307" name="椭圆 39"/>
          <p:cNvSpPr>
            <a:spLocks noChangeArrowheads="1"/>
          </p:cNvSpPr>
          <p:nvPr/>
        </p:nvSpPr>
        <p:spPr bwMode="auto">
          <a:xfrm>
            <a:off x="7954196" y="4421960"/>
            <a:ext cx="111125" cy="111125"/>
          </a:xfrm>
          <a:prstGeom prst="ellipse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308" name="椭圆 40"/>
          <p:cNvSpPr>
            <a:spLocks noChangeArrowheads="1"/>
          </p:cNvSpPr>
          <p:nvPr/>
        </p:nvSpPr>
        <p:spPr bwMode="auto">
          <a:xfrm>
            <a:off x="8341032" y="2207602"/>
            <a:ext cx="111125" cy="111125"/>
          </a:xfrm>
          <a:prstGeom prst="ellipse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310" name="六边形 42"/>
          <p:cNvSpPr>
            <a:spLocks noChangeArrowheads="1"/>
          </p:cNvSpPr>
          <p:nvPr/>
        </p:nvSpPr>
        <p:spPr bwMode="auto">
          <a:xfrm rot="5400000">
            <a:off x="4972358" y="2868205"/>
            <a:ext cx="1922462" cy="1655763"/>
          </a:xfrm>
          <a:prstGeom prst="hexagon">
            <a:avLst>
              <a:gd name="adj" fmla="val 29693"/>
              <a:gd name="vf" fmla="val 115470"/>
            </a:avLst>
          </a:prstGeom>
          <a:solidFill>
            <a:srgbClr val="D0EAEB"/>
          </a:solidFill>
          <a:ln w="12700">
            <a:solidFill>
              <a:srgbClr val="2F2637">
                <a:alpha val="58823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311" name="六边形 43"/>
          <p:cNvSpPr>
            <a:spLocks noChangeArrowheads="1"/>
          </p:cNvSpPr>
          <p:nvPr/>
        </p:nvSpPr>
        <p:spPr bwMode="auto">
          <a:xfrm rot="5400000">
            <a:off x="7003668" y="2751627"/>
            <a:ext cx="1108075" cy="954088"/>
          </a:xfrm>
          <a:prstGeom prst="hexagon">
            <a:avLst>
              <a:gd name="adj" fmla="val 29696"/>
              <a:gd name="vf" fmla="val 115470"/>
            </a:avLst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312" name="六边形 44"/>
          <p:cNvSpPr>
            <a:spLocks noChangeArrowheads="1"/>
          </p:cNvSpPr>
          <p:nvPr/>
        </p:nvSpPr>
        <p:spPr bwMode="auto">
          <a:xfrm rot="5400000">
            <a:off x="4517334" y="4842729"/>
            <a:ext cx="1219200" cy="1049337"/>
          </a:xfrm>
          <a:prstGeom prst="hexagon">
            <a:avLst>
              <a:gd name="adj" fmla="val 29714"/>
              <a:gd name="vf" fmla="val 115470"/>
            </a:avLst>
          </a:prstGeom>
          <a:solidFill>
            <a:srgbClr val="D0EAEB"/>
          </a:solidFill>
          <a:ln w="12700">
            <a:solidFill>
              <a:srgbClr val="262626">
                <a:alpha val="58823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313" name="六边形 45"/>
          <p:cNvSpPr>
            <a:spLocks noChangeArrowheads="1"/>
          </p:cNvSpPr>
          <p:nvPr/>
        </p:nvSpPr>
        <p:spPr bwMode="auto">
          <a:xfrm rot="5400000">
            <a:off x="3289453" y="3468073"/>
            <a:ext cx="971550" cy="838200"/>
          </a:xfrm>
          <a:prstGeom prst="hexagon">
            <a:avLst>
              <a:gd name="adj" fmla="val 29648"/>
              <a:gd name="vf" fmla="val 115470"/>
            </a:avLst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314" name="六边形 46"/>
          <p:cNvSpPr>
            <a:spLocks noChangeArrowheads="1"/>
          </p:cNvSpPr>
          <p:nvPr/>
        </p:nvSpPr>
        <p:spPr bwMode="auto">
          <a:xfrm rot="5400000">
            <a:off x="6640616" y="4918844"/>
            <a:ext cx="971550" cy="838200"/>
          </a:xfrm>
          <a:prstGeom prst="hexagon">
            <a:avLst>
              <a:gd name="adj" fmla="val 29648"/>
              <a:gd name="vf" fmla="val 115470"/>
            </a:avLst>
          </a:prstGeom>
          <a:solidFill>
            <a:srgbClr val="D0EAEB"/>
          </a:solidFill>
          <a:ln w="12700">
            <a:solidFill>
              <a:srgbClr val="262626">
                <a:alpha val="58823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8" name="组合 47"/>
          <p:cNvGrpSpPr>
            <a:grpSpLocks/>
          </p:cNvGrpSpPr>
          <p:nvPr/>
        </p:nvGrpSpPr>
        <p:grpSpPr bwMode="auto">
          <a:xfrm>
            <a:off x="4846281" y="5226820"/>
            <a:ext cx="568325" cy="431800"/>
            <a:chOff x="0" y="0"/>
            <a:chExt cx="509646" cy="387231"/>
          </a:xfrm>
        </p:grpSpPr>
        <p:sp>
          <p:nvSpPr>
            <p:cNvPr id="12345" name="Freeform 20"/>
            <p:cNvSpPr>
              <a:spLocks noEditPoints="1" noChangeArrowheads="1"/>
            </p:cNvSpPr>
            <p:nvPr/>
          </p:nvSpPr>
          <p:spPr bwMode="auto">
            <a:xfrm>
              <a:off x="0" y="51839"/>
              <a:ext cx="337890" cy="335392"/>
            </a:xfrm>
            <a:custGeom>
              <a:avLst/>
              <a:gdLst>
                <a:gd name="T0" fmla="*/ 337890 w 229"/>
                <a:gd name="T1" fmla="*/ 189120 h 227"/>
                <a:gd name="T2" fmla="*/ 337890 w 229"/>
                <a:gd name="T3" fmla="*/ 144795 h 227"/>
                <a:gd name="T4" fmla="*/ 303953 w 229"/>
                <a:gd name="T5" fmla="*/ 137407 h 227"/>
                <a:gd name="T6" fmla="*/ 295100 w 229"/>
                <a:gd name="T7" fmla="*/ 112290 h 227"/>
                <a:gd name="T8" fmla="*/ 318708 w 229"/>
                <a:gd name="T9" fmla="*/ 85695 h 227"/>
                <a:gd name="T10" fmla="*/ 292149 w 229"/>
                <a:gd name="T11" fmla="*/ 50235 h 227"/>
                <a:gd name="T12" fmla="*/ 259688 w 229"/>
                <a:gd name="T13" fmla="*/ 65010 h 227"/>
                <a:gd name="T14" fmla="*/ 237556 w 229"/>
                <a:gd name="T15" fmla="*/ 48757 h 227"/>
                <a:gd name="T16" fmla="*/ 241982 w 229"/>
                <a:gd name="T17" fmla="*/ 13297 h 227"/>
                <a:gd name="T18" fmla="*/ 199193 w 229"/>
                <a:gd name="T19" fmla="*/ 0 h 227"/>
                <a:gd name="T20" fmla="*/ 181487 w 229"/>
                <a:gd name="T21" fmla="*/ 29550 h 227"/>
                <a:gd name="T22" fmla="*/ 168207 w 229"/>
                <a:gd name="T23" fmla="*/ 29550 h 227"/>
                <a:gd name="T24" fmla="*/ 154928 w 229"/>
                <a:gd name="T25" fmla="*/ 29550 h 227"/>
                <a:gd name="T26" fmla="*/ 137222 w 229"/>
                <a:gd name="T27" fmla="*/ 0 h 227"/>
                <a:gd name="T28" fmla="*/ 95908 w 229"/>
                <a:gd name="T29" fmla="*/ 13297 h 227"/>
                <a:gd name="T30" fmla="*/ 98859 w 229"/>
                <a:gd name="T31" fmla="*/ 48757 h 227"/>
                <a:gd name="T32" fmla="*/ 76726 w 229"/>
                <a:gd name="T33" fmla="*/ 65010 h 227"/>
                <a:gd name="T34" fmla="*/ 44265 w 229"/>
                <a:gd name="T35" fmla="*/ 50235 h 227"/>
                <a:gd name="T36" fmla="*/ 19182 w 229"/>
                <a:gd name="T37" fmla="*/ 85695 h 227"/>
                <a:gd name="T38" fmla="*/ 42790 w 229"/>
                <a:gd name="T39" fmla="*/ 112290 h 227"/>
                <a:gd name="T40" fmla="*/ 33937 w 229"/>
                <a:gd name="T41" fmla="*/ 138885 h 227"/>
                <a:gd name="T42" fmla="*/ 0 w 229"/>
                <a:gd name="T43" fmla="*/ 144795 h 227"/>
                <a:gd name="T44" fmla="*/ 0 w 229"/>
                <a:gd name="T45" fmla="*/ 189120 h 227"/>
                <a:gd name="T46" fmla="*/ 33937 w 229"/>
                <a:gd name="T47" fmla="*/ 196507 h 227"/>
                <a:gd name="T48" fmla="*/ 42790 w 229"/>
                <a:gd name="T49" fmla="*/ 223102 h 227"/>
                <a:gd name="T50" fmla="*/ 19182 w 229"/>
                <a:gd name="T51" fmla="*/ 249697 h 227"/>
                <a:gd name="T52" fmla="*/ 45741 w 229"/>
                <a:gd name="T53" fmla="*/ 285157 h 227"/>
                <a:gd name="T54" fmla="*/ 76726 w 229"/>
                <a:gd name="T55" fmla="*/ 270382 h 227"/>
                <a:gd name="T56" fmla="*/ 98859 w 229"/>
                <a:gd name="T57" fmla="*/ 286635 h 227"/>
                <a:gd name="T58" fmla="*/ 95908 w 229"/>
                <a:gd name="T59" fmla="*/ 322095 h 227"/>
                <a:gd name="T60" fmla="*/ 137222 w 229"/>
                <a:gd name="T61" fmla="*/ 335392 h 227"/>
                <a:gd name="T62" fmla="*/ 154928 w 229"/>
                <a:gd name="T63" fmla="*/ 304365 h 227"/>
                <a:gd name="T64" fmla="*/ 168207 w 229"/>
                <a:gd name="T65" fmla="*/ 305842 h 227"/>
                <a:gd name="T66" fmla="*/ 182962 w 229"/>
                <a:gd name="T67" fmla="*/ 304365 h 227"/>
                <a:gd name="T68" fmla="*/ 199193 w 229"/>
                <a:gd name="T69" fmla="*/ 335392 h 227"/>
                <a:gd name="T70" fmla="*/ 241982 w 229"/>
                <a:gd name="T71" fmla="*/ 320617 h 227"/>
                <a:gd name="T72" fmla="*/ 237556 w 229"/>
                <a:gd name="T73" fmla="*/ 286635 h 227"/>
                <a:gd name="T74" fmla="*/ 259688 w 229"/>
                <a:gd name="T75" fmla="*/ 270382 h 227"/>
                <a:gd name="T76" fmla="*/ 292149 w 229"/>
                <a:gd name="T77" fmla="*/ 285157 h 227"/>
                <a:gd name="T78" fmla="*/ 318708 w 229"/>
                <a:gd name="T79" fmla="*/ 248220 h 227"/>
                <a:gd name="T80" fmla="*/ 295100 w 229"/>
                <a:gd name="T81" fmla="*/ 223102 h 227"/>
                <a:gd name="T82" fmla="*/ 303953 w 229"/>
                <a:gd name="T83" fmla="*/ 196507 h 227"/>
                <a:gd name="T84" fmla="*/ 337890 w 229"/>
                <a:gd name="T85" fmla="*/ 189120 h 227"/>
                <a:gd name="T86" fmla="*/ 168207 w 229"/>
                <a:gd name="T87" fmla="*/ 265950 h 227"/>
                <a:gd name="T88" fmla="*/ 69349 w 229"/>
                <a:gd name="T89" fmla="*/ 166957 h 227"/>
                <a:gd name="T90" fmla="*/ 168207 w 229"/>
                <a:gd name="T91" fmla="*/ 67965 h 227"/>
                <a:gd name="T92" fmla="*/ 267066 w 229"/>
                <a:gd name="T93" fmla="*/ 166957 h 227"/>
                <a:gd name="T94" fmla="*/ 168207 w 229"/>
                <a:gd name="T95" fmla="*/ 265950 h 22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9"/>
                <a:gd name="T145" fmla="*/ 0 h 227"/>
                <a:gd name="T146" fmla="*/ 229 w 229"/>
                <a:gd name="T147" fmla="*/ 227 h 22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6" name="Freeform 21"/>
            <p:cNvSpPr>
              <a:spLocks noEditPoints="1" noChangeArrowheads="1"/>
            </p:cNvSpPr>
            <p:nvPr/>
          </p:nvSpPr>
          <p:spPr bwMode="auto">
            <a:xfrm>
              <a:off x="309785" y="0"/>
              <a:ext cx="199861" cy="199861"/>
            </a:xfrm>
            <a:custGeom>
              <a:avLst/>
              <a:gdLst>
                <a:gd name="T0" fmla="*/ 199861 w 135"/>
                <a:gd name="T1" fmla="*/ 112514 h 135"/>
                <a:gd name="T2" fmla="*/ 199861 w 135"/>
                <a:gd name="T3" fmla="*/ 85866 h 135"/>
                <a:gd name="T4" fmla="*/ 180615 w 135"/>
                <a:gd name="T5" fmla="*/ 81425 h 135"/>
                <a:gd name="T6" fmla="*/ 174693 w 135"/>
                <a:gd name="T7" fmla="*/ 66620 h 135"/>
                <a:gd name="T8" fmla="*/ 189498 w 135"/>
                <a:gd name="T9" fmla="*/ 50335 h 135"/>
                <a:gd name="T10" fmla="*/ 173213 w 135"/>
                <a:gd name="T11" fmla="*/ 29609 h 135"/>
                <a:gd name="T12" fmla="*/ 153967 w 135"/>
                <a:gd name="T13" fmla="*/ 38492 h 135"/>
                <a:gd name="T14" fmla="*/ 142123 w 135"/>
                <a:gd name="T15" fmla="*/ 28129 h 135"/>
                <a:gd name="T16" fmla="*/ 143604 w 135"/>
                <a:gd name="T17" fmla="*/ 7402 h 135"/>
                <a:gd name="T18" fmla="*/ 118436 w 135"/>
                <a:gd name="T19" fmla="*/ 0 h 135"/>
                <a:gd name="T20" fmla="*/ 108073 w 135"/>
                <a:gd name="T21" fmla="*/ 17765 h 135"/>
                <a:gd name="T22" fmla="*/ 99190 w 135"/>
                <a:gd name="T23" fmla="*/ 17765 h 135"/>
                <a:gd name="T24" fmla="*/ 91788 w 135"/>
                <a:gd name="T25" fmla="*/ 17765 h 135"/>
                <a:gd name="T26" fmla="*/ 81425 w 135"/>
                <a:gd name="T27" fmla="*/ 0 h 135"/>
                <a:gd name="T28" fmla="*/ 56257 w 135"/>
                <a:gd name="T29" fmla="*/ 7402 h 135"/>
                <a:gd name="T30" fmla="*/ 57738 w 135"/>
                <a:gd name="T31" fmla="*/ 28129 h 135"/>
                <a:gd name="T32" fmla="*/ 44414 w 135"/>
                <a:gd name="T33" fmla="*/ 38492 h 135"/>
                <a:gd name="T34" fmla="*/ 26648 w 135"/>
                <a:gd name="T35" fmla="*/ 29609 h 135"/>
                <a:gd name="T36" fmla="*/ 10363 w 135"/>
                <a:gd name="T37" fmla="*/ 50335 h 135"/>
                <a:gd name="T38" fmla="*/ 25168 w 135"/>
                <a:gd name="T39" fmla="*/ 66620 h 135"/>
                <a:gd name="T40" fmla="*/ 19246 w 135"/>
                <a:gd name="T41" fmla="*/ 81425 h 135"/>
                <a:gd name="T42" fmla="*/ 0 w 135"/>
                <a:gd name="T43" fmla="*/ 85866 h 135"/>
                <a:gd name="T44" fmla="*/ 0 w 135"/>
                <a:gd name="T45" fmla="*/ 112514 h 135"/>
                <a:gd name="T46" fmla="*/ 19246 w 135"/>
                <a:gd name="T47" fmla="*/ 116956 h 135"/>
                <a:gd name="T48" fmla="*/ 25168 w 135"/>
                <a:gd name="T49" fmla="*/ 133241 h 135"/>
                <a:gd name="T50" fmla="*/ 10363 w 135"/>
                <a:gd name="T51" fmla="*/ 148045 h 135"/>
                <a:gd name="T52" fmla="*/ 26648 w 135"/>
                <a:gd name="T53" fmla="*/ 168772 h 135"/>
                <a:gd name="T54" fmla="*/ 45894 w 135"/>
                <a:gd name="T55" fmla="*/ 161369 h 135"/>
                <a:gd name="T56" fmla="*/ 57738 w 135"/>
                <a:gd name="T57" fmla="*/ 170252 h 135"/>
                <a:gd name="T58" fmla="*/ 56257 w 135"/>
                <a:gd name="T59" fmla="*/ 190978 h 135"/>
                <a:gd name="T60" fmla="*/ 81425 w 135"/>
                <a:gd name="T61" fmla="*/ 199861 h 135"/>
                <a:gd name="T62" fmla="*/ 91788 w 135"/>
                <a:gd name="T63" fmla="*/ 180615 h 135"/>
                <a:gd name="T64" fmla="*/ 100671 w 135"/>
                <a:gd name="T65" fmla="*/ 182096 h 135"/>
                <a:gd name="T66" fmla="*/ 108073 w 135"/>
                <a:gd name="T67" fmla="*/ 180615 h 135"/>
                <a:gd name="T68" fmla="*/ 118436 w 135"/>
                <a:gd name="T69" fmla="*/ 199861 h 135"/>
                <a:gd name="T70" fmla="*/ 143604 w 135"/>
                <a:gd name="T71" fmla="*/ 190978 h 135"/>
                <a:gd name="T72" fmla="*/ 142123 w 135"/>
                <a:gd name="T73" fmla="*/ 170252 h 135"/>
                <a:gd name="T74" fmla="*/ 153967 w 135"/>
                <a:gd name="T75" fmla="*/ 161369 h 135"/>
                <a:gd name="T76" fmla="*/ 173213 w 135"/>
                <a:gd name="T77" fmla="*/ 168772 h 135"/>
                <a:gd name="T78" fmla="*/ 189498 w 135"/>
                <a:gd name="T79" fmla="*/ 148045 h 135"/>
                <a:gd name="T80" fmla="*/ 174693 w 135"/>
                <a:gd name="T81" fmla="*/ 131760 h 135"/>
                <a:gd name="T82" fmla="*/ 180615 w 135"/>
                <a:gd name="T83" fmla="*/ 116956 h 135"/>
                <a:gd name="T84" fmla="*/ 199861 w 135"/>
                <a:gd name="T85" fmla="*/ 112514 h 135"/>
                <a:gd name="T86" fmla="*/ 99190 w 135"/>
                <a:gd name="T87" fmla="*/ 158408 h 135"/>
                <a:gd name="T88" fmla="*/ 41453 w 135"/>
                <a:gd name="T89" fmla="*/ 99190 h 135"/>
                <a:gd name="T90" fmla="*/ 99190 w 135"/>
                <a:gd name="T91" fmla="*/ 39972 h 135"/>
                <a:gd name="T92" fmla="*/ 158408 w 135"/>
                <a:gd name="T93" fmla="*/ 99190 h 135"/>
                <a:gd name="T94" fmla="*/ 99190 w 135"/>
                <a:gd name="T95" fmla="*/ 158408 h 13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35"/>
                <a:gd name="T145" fmla="*/ 0 h 135"/>
                <a:gd name="T146" fmla="*/ 135 w 135"/>
                <a:gd name="T147" fmla="*/ 135 h 13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50"/>
          <p:cNvGrpSpPr>
            <a:grpSpLocks/>
          </p:cNvGrpSpPr>
          <p:nvPr/>
        </p:nvGrpSpPr>
        <p:grpSpPr bwMode="auto">
          <a:xfrm>
            <a:off x="5592815" y="3443547"/>
            <a:ext cx="593725" cy="568325"/>
            <a:chOff x="0" y="0"/>
            <a:chExt cx="2438400" cy="2332038"/>
          </a:xfrm>
        </p:grpSpPr>
        <p:sp>
          <p:nvSpPr>
            <p:cNvPr id="12343" name="Freeform 25"/>
            <p:cNvSpPr>
              <a:spLocks noChangeArrowheads="1"/>
            </p:cNvSpPr>
            <p:nvPr/>
          </p:nvSpPr>
          <p:spPr bwMode="auto">
            <a:xfrm>
              <a:off x="893763" y="1676400"/>
              <a:ext cx="655638" cy="655638"/>
            </a:xfrm>
            <a:custGeom>
              <a:avLst/>
              <a:gdLst>
                <a:gd name="T0" fmla="*/ 327025 w 413"/>
                <a:gd name="T1" fmla="*/ 655638 h 413"/>
                <a:gd name="T2" fmla="*/ 0 w 413"/>
                <a:gd name="T3" fmla="*/ 0 h 413"/>
                <a:gd name="T4" fmla="*/ 655638 w 413"/>
                <a:gd name="T5" fmla="*/ 0 h 413"/>
                <a:gd name="T6" fmla="*/ 327025 w 413"/>
                <a:gd name="T7" fmla="*/ 655638 h 4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"/>
                <a:gd name="T13" fmla="*/ 0 h 413"/>
                <a:gd name="T14" fmla="*/ 413 w 413"/>
                <a:gd name="T15" fmla="*/ 413 h 4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4" name="任意多边形 52"/>
            <p:cNvSpPr>
              <a:spLocks noChangeArrowheads="1"/>
            </p:cNvSpPr>
            <p:nvPr/>
          </p:nvSpPr>
          <p:spPr bwMode="auto">
            <a:xfrm>
              <a:off x="0" y="0"/>
              <a:ext cx="2438400" cy="1774825"/>
            </a:xfrm>
            <a:custGeom>
              <a:avLst/>
              <a:gdLst>
                <a:gd name="T0" fmla="*/ 290196 w 2438400"/>
                <a:gd name="T1" fmla="*/ 0 h 1774825"/>
                <a:gd name="T2" fmla="*/ 2151973 w 2438400"/>
                <a:gd name="T3" fmla="*/ 0 h 1774825"/>
                <a:gd name="T4" fmla="*/ 2438400 w 2438400"/>
                <a:gd name="T5" fmla="*/ 286384 h 1774825"/>
                <a:gd name="T6" fmla="*/ 2438400 w 2438400"/>
                <a:gd name="T7" fmla="*/ 1484673 h 1774825"/>
                <a:gd name="T8" fmla="*/ 2151973 w 2438400"/>
                <a:gd name="T9" fmla="*/ 1774825 h 1774825"/>
                <a:gd name="T10" fmla="*/ 290196 w 2438400"/>
                <a:gd name="T11" fmla="*/ 1774825 h 1774825"/>
                <a:gd name="T12" fmla="*/ 0 w 2438400"/>
                <a:gd name="T13" fmla="*/ 1484673 h 1774825"/>
                <a:gd name="T14" fmla="*/ 0 w 2438400"/>
                <a:gd name="T15" fmla="*/ 286384 h 1774825"/>
                <a:gd name="T16" fmla="*/ 290196 w 2438400"/>
                <a:gd name="T17" fmla="*/ 0 h 1774825"/>
                <a:gd name="T18" fmla="*/ 471488 w 2438400"/>
                <a:gd name="T19" fmla="*/ 425450 h 1774825"/>
                <a:gd name="T20" fmla="*/ 471488 w 2438400"/>
                <a:gd name="T21" fmla="*/ 598488 h 1774825"/>
                <a:gd name="T22" fmla="*/ 1971676 w 2438400"/>
                <a:gd name="T23" fmla="*/ 598488 h 1774825"/>
                <a:gd name="T24" fmla="*/ 1971676 w 2438400"/>
                <a:gd name="T25" fmla="*/ 425450 h 1774825"/>
                <a:gd name="T26" fmla="*/ 471488 w 2438400"/>
                <a:gd name="T27" fmla="*/ 425450 h 1774825"/>
                <a:gd name="T28" fmla="*/ 471488 w 2438400"/>
                <a:gd name="T29" fmla="*/ 801688 h 1774825"/>
                <a:gd name="T30" fmla="*/ 471488 w 2438400"/>
                <a:gd name="T31" fmla="*/ 971551 h 1774825"/>
                <a:gd name="T32" fmla="*/ 1971676 w 2438400"/>
                <a:gd name="T33" fmla="*/ 971551 h 1774825"/>
                <a:gd name="T34" fmla="*/ 1971676 w 2438400"/>
                <a:gd name="T35" fmla="*/ 801688 h 1774825"/>
                <a:gd name="T36" fmla="*/ 471488 w 2438400"/>
                <a:gd name="T37" fmla="*/ 801688 h 1774825"/>
                <a:gd name="T38" fmla="*/ 471488 w 2438400"/>
                <a:gd name="T39" fmla="*/ 1174750 h 1774825"/>
                <a:gd name="T40" fmla="*/ 471488 w 2438400"/>
                <a:gd name="T41" fmla="*/ 1347788 h 1774825"/>
                <a:gd name="T42" fmla="*/ 1971676 w 2438400"/>
                <a:gd name="T43" fmla="*/ 1347788 h 1774825"/>
                <a:gd name="T44" fmla="*/ 1971676 w 2438400"/>
                <a:gd name="T45" fmla="*/ 1174750 h 1774825"/>
                <a:gd name="T46" fmla="*/ 471488 w 2438400"/>
                <a:gd name="T47" fmla="*/ 1174750 h 17748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38400"/>
                <a:gd name="T73" fmla="*/ 0 h 1774825"/>
                <a:gd name="T74" fmla="*/ 2438400 w 2438400"/>
                <a:gd name="T75" fmla="*/ 1774825 h 17748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57"/>
          <p:cNvGrpSpPr>
            <a:grpSpLocks/>
          </p:cNvGrpSpPr>
          <p:nvPr/>
        </p:nvGrpSpPr>
        <p:grpSpPr bwMode="auto">
          <a:xfrm>
            <a:off x="7369124" y="2909529"/>
            <a:ext cx="374651" cy="420688"/>
            <a:chOff x="0" y="0"/>
            <a:chExt cx="402656" cy="450303"/>
          </a:xfrm>
        </p:grpSpPr>
        <p:sp>
          <p:nvSpPr>
            <p:cNvPr id="12335" name="Freeform 108"/>
            <p:cNvSpPr>
              <a:spLocks noEditPoints="1" noChangeArrowheads="1"/>
            </p:cNvSpPr>
            <p:nvPr/>
          </p:nvSpPr>
          <p:spPr bwMode="auto">
            <a:xfrm>
              <a:off x="69134" y="167228"/>
              <a:ext cx="56988" cy="57923"/>
            </a:xfrm>
            <a:custGeom>
              <a:avLst/>
              <a:gdLst>
                <a:gd name="T0" fmla="*/ 28494 w 26"/>
                <a:gd name="T1" fmla="*/ 0 h 26"/>
                <a:gd name="T2" fmla="*/ 0 w 26"/>
                <a:gd name="T3" fmla="*/ 28962 h 26"/>
                <a:gd name="T4" fmla="*/ 28494 w 26"/>
                <a:gd name="T5" fmla="*/ 57923 h 26"/>
                <a:gd name="T6" fmla="*/ 56988 w 26"/>
                <a:gd name="T7" fmla="*/ 28962 h 26"/>
                <a:gd name="T8" fmla="*/ 28494 w 26"/>
                <a:gd name="T9" fmla="*/ 0 h 26"/>
                <a:gd name="T10" fmla="*/ 28494 w 26"/>
                <a:gd name="T11" fmla="*/ 51240 h 26"/>
                <a:gd name="T12" fmla="*/ 6576 w 26"/>
                <a:gd name="T13" fmla="*/ 28962 h 26"/>
                <a:gd name="T14" fmla="*/ 28494 w 26"/>
                <a:gd name="T15" fmla="*/ 6683 h 26"/>
                <a:gd name="T16" fmla="*/ 50412 w 26"/>
                <a:gd name="T17" fmla="*/ 28962 h 26"/>
                <a:gd name="T18" fmla="*/ 28494 w 26"/>
                <a:gd name="T19" fmla="*/ 5124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26"/>
                <a:gd name="T32" fmla="*/ 26 w 2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solidFill>
              <a:srgbClr val="D0EA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6" name="Freeform 109"/>
            <p:cNvSpPr>
              <a:spLocks noEditPoints="1" noChangeArrowheads="1"/>
            </p:cNvSpPr>
            <p:nvPr/>
          </p:nvSpPr>
          <p:spPr bwMode="auto">
            <a:xfrm>
              <a:off x="197125" y="129859"/>
              <a:ext cx="48580" cy="48580"/>
            </a:xfrm>
            <a:custGeom>
              <a:avLst/>
              <a:gdLst>
                <a:gd name="T0" fmla="*/ 24290 w 22"/>
                <a:gd name="T1" fmla="*/ 0 h 22"/>
                <a:gd name="T2" fmla="*/ 0 w 22"/>
                <a:gd name="T3" fmla="*/ 24290 h 22"/>
                <a:gd name="T4" fmla="*/ 24290 w 22"/>
                <a:gd name="T5" fmla="*/ 48580 h 22"/>
                <a:gd name="T6" fmla="*/ 48580 w 22"/>
                <a:gd name="T7" fmla="*/ 24290 h 22"/>
                <a:gd name="T8" fmla="*/ 24290 w 22"/>
                <a:gd name="T9" fmla="*/ 0 h 22"/>
                <a:gd name="T10" fmla="*/ 24290 w 22"/>
                <a:gd name="T11" fmla="*/ 37539 h 22"/>
                <a:gd name="T12" fmla="*/ 11041 w 22"/>
                <a:gd name="T13" fmla="*/ 24290 h 22"/>
                <a:gd name="T14" fmla="*/ 24290 w 22"/>
                <a:gd name="T15" fmla="*/ 11041 h 22"/>
                <a:gd name="T16" fmla="*/ 37539 w 22"/>
                <a:gd name="T17" fmla="*/ 24290 h 22"/>
                <a:gd name="T18" fmla="*/ 24290 w 22"/>
                <a:gd name="T19" fmla="*/ 37539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22"/>
                <a:gd name="T32" fmla="*/ 22 w 22"/>
                <a:gd name="T33" fmla="*/ 22 h 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solidFill>
              <a:srgbClr val="D0EA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7" name="Freeform 110"/>
            <p:cNvSpPr>
              <a:spLocks noEditPoints="1" noChangeArrowheads="1"/>
            </p:cNvSpPr>
            <p:nvPr/>
          </p:nvSpPr>
          <p:spPr bwMode="auto">
            <a:xfrm>
              <a:off x="82213" y="181242"/>
              <a:ext cx="30830" cy="30830"/>
            </a:xfrm>
            <a:custGeom>
              <a:avLst/>
              <a:gdLst>
                <a:gd name="T0" fmla="*/ 15415 w 14"/>
                <a:gd name="T1" fmla="*/ 0 h 14"/>
                <a:gd name="T2" fmla="*/ 0 w 14"/>
                <a:gd name="T3" fmla="*/ 15415 h 14"/>
                <a:gd name="T4" fmla="*/ 15415 w 14"/>
                <a:gd name="T5" fmla="*/ 30830 h 14"/>
                <a:gd name="T6" fmla="*/ 30830 w 14"/>
                <a:gd name="T7" fmla="*/ 15415 h 14"/>
                <a:gd name="T8" fmla="*/ 15415 w 14"/>
                <a:gd name="T9" fmla="*/ 0 h 14"/>
                <a:gd name="T10" fmla="*/ 15415 w 14"/>
                <a:gd name="T11" fmla="*/ 22021 h 14"/>
                <a:gd name="T12" fmla="*/ 8809 w 14"/>
                <a:gd name="T13" fmla="*/ 15415 h 14"/>
                <a:gd name="T14" fmla="*/ 15415 w 14"/>
                <a:gd name="T15" fmla="*/ 6606 h 14"/>
                <a:gd name="T16" fmla="*/ 24224 w 14"/>
                <a:gd name="T17" fmla="*/ 15415 h 14"/>
                <a:gd name="T18" fmla="*/ 15415 w 14"/>
                <a:gd name="T19" fmla="*/ 22021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4"/>
                <a:gd name="T32" fmla="*/ 14 w 14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solidFill>
              <a:srgbClr val="D0EA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8" name="Freeform 111"/>
            <p:cNvSpPr>
              <a:spLocks noEditPoints="1" noChangeArrowheads="1"/>
            </p:cNvSpPr>
            <p:nvPr/>
          </p:nvSpPr>
          <p:spPr bwMode="auto">
            <a:xfrm>
              <a:off x="172834" y="105568"/>
              <a:ext cx="97161" cy="97161"/>
            </a:xfrm>
            <a:custGeom>
              <a:avLst/>
              <a:gdLst>
                <a:gd name="T0" fmla="*/ 48581 w 44"/>
                <a:gd name="T1" fmla="*/ 0 h 44"/>
                <a:gd name="T2" fmla="*/ 0 w 44"/>
                <a:gd name="T3" fmla="*/ 48581 h 44"/>
                <a:gd name="T4" fmla="*/ 48581 w 44"/>
                <a:gd name="T5" fmla="*/ 97161 h 44"/>
                <a:gd name="T6" fmla="*/ 97161 w 44"/>
                <a:gd name="T7" fmla="*/ 48581 h 44"/>
                <a:gd name="T8" fmla="*/ 48581 w 44"/>
                <a:gd name="T9" fmla="*/ 0 h 44"/>
                <a:gd name="T10" fmla="*/ 48581 w 44"/>
                <a:gd name="T11" fmla="*/ 86120 h 44"/>
                <a:gd name="T12" fmla="*/ 11041 w 44"/>
                <a:gd name="T13" fmla="*/ 48581 h 44"/>
                <a:gd name="T14" fmla="*/ 48581 w 44"/>
                <a:gd name="T15" fmla="*/ 13249 h 44"/>
                <a:gd name="T16" fmla="*/ 86120 w 44"/>
                <a:gd name="T17" fmla="*/ 48581 h 44"/>
                <a:gd name="T18" fmla="*/ 48581 w 44"/>
                <a:gd name="T19" fmla="*/ 86120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44"/>
                <a:gd name="T32" fmla="*/ 44 w 44"/>
                <a:gd name="T33" fmla="*/ 44 h 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solidFill>
              <a:srgbClr val="D0EA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9" name="Freeform 112"/>
            <p:cNvSpPr>
              <a:spLocks noEditPoints="1" noChangeArrowheads="1"/>
            </p:cNvSpPr>
            <p:nvPr/>
          </p:nvSpPr>
          <p:spPr bwMode="auto">
            <a:xfrm>
              <a:off x="0" y="0"/>
              <a:ext cx="402656" cy="450303"/>
            </a:xfrm>
            <a:custGeom>
              <a:avLst/>
              <a:gdLst>
                <a:gd name="T0" fmla="*/ 347346 w 182"/>
                <a:gd name="T1" fmla="*/ 211907 h 204"/>
                <a:gd name="T2" fmla="*/ 338497 w 182"/>
                <a:gd name="T3" fmla="*/ 105954 h 204"/>
                <a:gd name="T4" fmla="*/ 172567 w 182"/>
                <a:gd name="T5" fmla="*/ 0 h 204"/>
                <a:gd name="T6" fmla="*/ 2212 w 182"/>
                <a:gd name="T7" fmla="*/ 174382 h 204"/>
                <a:gd name="T8" fmla="*/ 0 w 182"/>
                <a:gd name="T9" fmla="*/ 450303 h 204"/>
                <a:gd name="T10" fmla="*/ 250001 w 182"/>
                <a:gd name="T11" fmla="*/ 388497 h 204"/>
                <a:gd name="T12" fmla="*/ 325222 w 182"/>
                <a:gd name="T13" fmla="*/ 388497 h 204"/>
                <a:gd name="T14" fmla="*/ 325222 w 182"/>
                <a:gd name="T15" fmla="*/ 388497 h 204"/>
                <a:gd name="T16" fmla="*/ 345134 w 182"/>
                <a:gd name="T17" fmla="*/ 333313 h 204"/>
                <a:gd name="T18" fmla="*/ 323010 w 182"/>
                <a:gd name="T19" fmla="*/ 320068 h 204"/>
                <a:gd name="T20" fmla="*/ 345134 w 182"/>
                <a:gd name="T21" fmla="*/ 309031 h 204"/>
                <a:gd name="T22" fmla="*/ 342921 w 182"/>
                <a:gd name="T23" fmla="*/ 304617 h 204"/>
                <a:gd name="T24" fmla="*/ 376107 w 182"/>
                <a:gd name="T25" fmla="*/ 245018 h 204"/>
                <a:gd name="T26" fmla="*/ 137169 w 182"/>
                <a:gd name="T27" fmla="*/ 205285 h 204"/>
                <a:gd name="T28" fmla="*/ 137169 w 182"/>
                <a:gd name="T29" fmla="*/ 225152 h 204"/>
                <a:gd name="T30" fmla="*/ 119469 w 182"/>
                <a:gd name="T31" fmla="*/ 231774 h 204"/>
                <a:gd name="T32" fmla="*/ 106195 w 182"/>
                <a:gd name="T33" fmla="*/ 242810 h 204"/>
                <a:gd name="T34" fmla="*/ 88496 w 182"/>
                <a:gd name="T35" fmla="*/ 236188 h 204"/>
                <a:gd name="T36" fmla="*/ 70797 w 182"/>
                <a:gd name="T37" fmla="*/ 236188 h 204"/>
                <a:gd name="T38" fmla="*/ 61947 w 182"/>
                <a:gd name="T39" fmla="*/ 218529 h 204"/>
                <a:gd name="T40" fmla="*/ 48673 w 182"/>
                <a:gd name="T41" fmla="*/ 205285 h 204"/>
                <a:gd name="T42" fmla="*/ 57522 w 182"/>
                <a:gd name="T43" fmla="*/ 187626 h 204"/>
                <a:gd name="T44" fmla="*/ 57522 w 182"/>
                <a:gd name="T45" fmla="*/ 167760 h 204"/>
                <a:gd name="T46" fmla="*/ 75221 w 182"/>
                <a:gd name="T47" fmla="*/ 161138 h 204"/>
                <a:gd name="T48" fmla="*/ 88496 w 182"/>
                <a:gd name="T49" fmla="*/ 150101 h 204"/>
                <a:gd name="T50" fmla="*/ 106195 w 182"/>
                <a:gd name="T51" fmla="*/ 156723 h 204"/>
                <a:gd name="T52" fmla="*/ 126107 w 182"/>
                <a:gd name="T53" fmla="*/ 156723 h 204"/>
                <a:gd name="T54" fmla="*/ 132744 w 182"/>
                <a:gd name="T55" fmla="*/ 174382 h 204"/>
                <a:gd name="T56" fmla="*/ 146018 w 182"/>
                <a:gd name="T57" fmla="*/ 187626 h 204"/>
                <a:gd name="T58" fmla="*/ 300886 w 182"/>
                <a:gd name="T59" fmla="*/ 169967 h 204"/>
                <a:gd name="T60" fmla="*/ 278762 w 182"/>
                <a:gd name="T61" fmla="*/ 192041 h 204"/>
                <a:gd name="T62" fmla="*/ 267700 w 182"/>
                <a:gd name="T63" fmla="*/ 220737 h 204"/>
                <a:gd name="T64" fmla="*/ 236726 w 182"/>
                <a:gd name="T65" fmla="*/ 220737 h 204"/>
                <a:gd name="T66" fmla="*/ 207965 w 182"/>
                <a:gd name="T67" fmla="*/ 231774 h 204"/>
                <a:gd name="T68" fmla="*/ 183629 w 182"/>
                <a:gd name="T69" fmla="*/ 211907 h 204"/>
                <a:gd name="T70" fmla="*/ 154868 w 182"/>
                <a:gd name="T71" fmla="*/ 200870 h 204"/>
                <a:gd name="T72" fmla="*/ 154868 w 182"/>
                <a:gd name="T73" fmla="*/ 169967 h 204"/>
                <a:gd name="T74" fmla="*/ 141593 w 182"/>
                <a:gd name="T75" fmla="*/ 141272 h 204"/>
                <a:gd name="T76" fmla="*/ 163717 w 182"/>
                <a:gd name="T77" fmla="*/ 116990 h 204"/>
                <a:gd name="T78" fmla="*/ 174779 w 182"/>
                <a:gd name="T79" fmla="*/ 88295 h 204"/>
                <a:gd name="T80" fmla="*/ 207965 w 182"/>
                <a:gd name="T81" fmla="*/ 88295 h 204"/>
                <a:gd name="T82" fmla="*/ 236726 w 182"/>
                <a:gd name="T83" fmla="*/ 77258 h 204"/>
                <a:gd name="T84" fmla="*/ 258850 w 182"/>
                <a:gd name="T85" fmla="*/ 97124 h 204"/>
                <a:gd name="T86" fmla="*/ 287611 w 182"/>
                <a:gd name="T87" fmla="*/ 108161 h 204"/>
                <a:gd name="T88" fmla="*/ 287611 w 182"/>
                <a:gd name="T89" fmla="*/ 141272 h 204"/>
                <a:gd name="T90" fmla="*/ 300886 w 182"/>
                <a:gd name="T91" fmla="*/ 169967 h 2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82"/>
                <a:gd name="T139" fmla="*/ 0 h 204"/>
                <a:gd name="T140" fmla="*/ 182 w 182"/>
                <a:gd name="T141" fmla="*/ 204 h 2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solidFill>
              <a:srgbClr val="D0EA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63"/>
          <p:cNvGrpSpPr>
            <a:grpSpLocks/>
          </p:cNvGrpSpPr>
          <p:nvPr/>
        </p:nvGrpSpPr>
        <p:grpSpPr bwMode="auto">
          <a:xfrm>
            <a:off x="3548423" y="3644285"/>
            <a:ext cx="390525" cy="439738"/>
            <a:chOff x="0" y="0"/>
            <a:chExt cx="406394" cy="459644"/>
          </a:xfrm>
        </p:grpSpPr>
        <p:sp>
          <p:nvSpPr>
            <p:cNvPr id="12332" name="Freeform 148"/>
            <p:cNvSpPr>
              <a:spLocks noEditPoints="1" noChangeArrowheads="1"/>
            </p:cNvSpPr>
            <p:nvPr/>
          </p:nvSpPr>
          <p:spPr bwMode="auto">
            <a:xfrm>
              <a:off x="55121" y="0"/>
              <a:ext cx="351273" cy="456842"/>
            </a:xfrm>
            <a:custGeom>
              <a:avLst/>
              <a:gdLst>
                <a:gd name="T0" fmla="*/ 346854 w 159"/>
                <a:gd name="T1" fmla="*/ 408289 h 207"/>
                <a:gd name="T2" fmla="*/ 196625 w 159"/>
                <a:gd name="T3" fmla="*/ 174350 h 207"/>
                <a:gd name="T4" fmla="*/ 203252 w 159"/>
                <a:gd name="T5" fmla="*/ 52967 h 207"/>
                <a:gd name="T6" fmla="*/ 92789 w 159"/>
                <a:gd name="T7" fmla="*/ 8828 h 207"/>
                <a:gd name="T8" fmla="*/ 154648 w 159"/>
                <a:gd name="T9" fmla="*/ 105934 h 207"/>
                <a:gd name="T10" fmla="*/ 81743 w 159"/>
                <a:gd name="T11" fmla="*/ 152281 h 207"/>
                <a:gd name="T12" fmla="*/ 22093 w 159"/>
                <a:gd name="T13" fmla="*/ 59588 h 207"/>
                <a:gd name="T14" fmla="*/ 22093 w 159"/>
                <a:gd name="T15" fmla="*/ 169936 h 207"/>
                <a:gd name="T16" fmla="*/ 136974 w 159"/>
                <a:gd name="T17" fmla="*/ 211869 h 207"/>
                <a:gd name="T18" fmla="*/ 287204 w 159"/>
                <a:gd name="T19" fmla="*/ 445807 h 207"/>
                <a:gd name="T20" fmla="*/ 315925 w 159"/>
                <a:gd name="T21" fmla="*/ 452428 h 207"/>
                <a:gd name="T22" fmla="*/ 340227 w 159"/>
                <a:gd name="T23" fmla="*/ 434772 h 207"/>
                <a:gd name="T24" fmla="*/ 346854 w 159"/>
                <a:gd name="T25" fmla="*/ 408289 h 207"/>
                <a:gd name="T26" fmla="*/ 318134 w 159"/>
                <a:gd name="T27" fmla="*/ 425944 h 207"/>
                <a:gd name="T28" fmla="*/ 296041 w 159"/>
                <a:gd name="T29" fmla="*/ 421531 h 207"/>
                <a:gd name="T30" fmla="*/ 302669 w 159"/>
                <a:gd name="T31" fmla="*/ 401668 h 207"/>
                <a:gd name="T32" fmla="*/ 322553 w 159"/>
                <a:gd name="T33" fmla="*/ 406082 h 207"/>
                <a:gd name="T34" fmla="*/ 318134 w 159"/>
                <a:gd name="T35" fmla="*/ 425944 h 20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9"/>
                <a:gd name="T55" fmla="*/ 0 h 207"/>
                <a:gd name="T56" fmla="*/ 159 w 159"/>
                <a:gd name="T57" fmla="*/ 207 h 20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solidFill>
              <a:srgbClr val="D0EA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3" name="Freeform 149"/>
            <p:cNvSpPr>
              <a:spLocks noEditPoints="1" noChangeArrowheads="1"/>
            </p:cNvSpPr>
            <p:nvPr/>
          </p:nvSpPr>
          <p:spPr bwMode="auto">
            <a:xfrm>
              <a:off x="0" y="231690"/>
              <a:ext cx="231691" cy="227954"/>
            </a:xfrm>
            <a:custGeom>
              <a:avLst/>
              <a:gdLst>
                <a:gd name="T0" fmla="*/ 200799 w 105"/>
                <a:gd name="T1" fmla="*/ 57542 h 103"/>
                <a:gd name="T2" fmla="*/ 214038 w 105"/>
                <a:gd name="T3" fmla="*/ 44263 h 103"/>
                <a:gd name="T4" fmla="*/ 185353 w 105"/>
                <a:gd name="T5" fmla="*/ 15492 h 103"/>
                <a:gd name="T6" fmla="*/ 172113 w 105"/>
                <a:gd name="T7" fmla="*/ 28771 h 103"/>
                <a:gd name="T8" fmla="*/ 136808 w 105"/>
                <a:gd name="T9" fmla="*/ 15492 h 103"/>
                <a:gd name="T10" fmla="*/ 136808 w 105"/>
                <a:gd name="T11" fmla="*/ 0 h 103"/>
                <a:gd name="T12" fmla="*/ 94883 w 105"/>
                <a:gd name="T13" fmla="*/ 0 h 103"/>
                <a:gd name="T14" fmla="*/ 94883 w 105"/>
                <a:gd name="T15" fmla="*/ 15492 h 103"/>
                <a:gd name="T16" fmla="*/ 61784 w 105"/>
                <a:gd name="T17" fmla="*/ 28771 h 103"/>
                <a:gd name="T18" fmla="*/ 48545 w 105"/>
                <a:gd name="T19" fmla="*/ 15492 h 103"/>
                <a:gd name="T20" fmla="*/ 17653 w 105"/>
                <a:gd name="T21" fmla="*/ 44263 h 103"/>
                <a:gd name="T22" fmla="*/ 33099 w 105"/>
                <a:gd name="T23" fmla="*/ 59755 h 103"/>
                <a:gd name="T24" fmla="*/ 17653 w 105"/>
                <a:gd name="T25" fmla="*/ 92952 h 103"/>
                <a:gd name="T26" fmla="*/ 0 w 105"/>
                <a:gd name="T27" fmla="*/ 92952 h 103"/>
                <a:gd name="T28" fmla="*/ 0 w 105"/>
                <a:gd name="T29" fmla="*/ 135002 h 103"/>
                <a:gd name="T30" fmla="*/ 19859 w 105"/>
                <a:gd name="T31" fmla="*/ 135002 h 103"/>
                <a:gd name="T32" fmla="*/ 33099 w 105"/>
                <a:gd name="T33" fmla="*/ 168199 h 103"/>
                <a:gd name="T34" fmla="*/ 19859 w 105"/>
                <a:gd name="T35" fmla="*/ 181478 h 103"/>
                <a:gd name="T36" fmla="*/ 48545 w 105"/>
                <a:gd name="T37" fmla="*/ 210249 h 103"/>
                <a:gd name="T38" fmla="*/ 61784 w 105"/>
                <a:gd name="T39" fmla="*/ 196970 h 103"/>
                <a:gd name="T40" fmla="*/ 94883 w 105"/>
                <a:gd name="T41" fmla="*/ 210249 h 103"/>
                <a:gd name="T42" fmla="*/ 94883 w 105"/>
                <a:gd name="T43" fmla="*/ 227954 h 103"/>
                <a:gd name="T44" fmla="*/ 136808 w 105"/>
                <a:gd name="T45" fmla="*/ 227954 h 103"/>
                <a:gd name="T46" fmla="*/ 136808 w 105"/>
                <a:gd name="T47" fmla="*/ 210249 h 103"/>
                <a:gd name="T48" fmla="*/ 169907 w 105"/>
                <a:gd name="T49" fmla="*/ 196970 h 103"/>
                <a:gd name="T50" fmla="*/ 183146 w 105"/>
                <a:gd name="T51" fmla="*/ 210249 h 103"/>
                <a:gd name="T52" fmla="*/ 211832 w 105"/>
                <a:gd name="T53" fmla="*/ 181478 h 103"/>
                <a:gd name="T54" fmla="*/ 200799 w 105"/>
                <a:gd name="T55" fmla="*/ 168199 h 103"/>
                <a:gd name="T56" fmla="*/ 214038 w 105"/>
                <a:gd name="T57" fmla="*/ 135002 h 103"/>
                <a:gd name="T58" fmla="*/ 231691 w 105"/>
                <a:gd name="T59" fmla="*/ 135002 h 103"/>
                <a:gd name="T60" fmla="*/ 231691 w 105"/>
                <a:gd name="T61" fmla="*/ 92952 h 103"/>
                <a:gd name="T62" fmla="*/ 214038 w 105"/>
                <a:gd name="T63" fmla="*/ 92952 h 103"/>
                <a:gd name="T64" fmla="*/ 200799 w 105"/>
                <a:gd name="T65" fmla="*/ 57542 h 103"/>
                <a:gd name="T66" fmla="*/ 116949 w 105"/>
                <a:gd name="T67" fmla="*/ 183691 h 103"/>
                <a:gd name="T68" fmla="*/ 46338 w 105"/>
                <a:gd name="T69" fmla="*/ 112870 h 103"/>
                <a:gd name="T70" fmla="*/ 116949 w 105"/>
                <a:gd name="T71" fmla="*/ 42050 h 103"/>
                <a:gd name="T72" fmla="*/ 187559 w 105"/>
                <a:gd name="T73" fmla="*/ 112870 h 103"/>
                <a:gd name="T74" fmla="*/ 116949 w 105"/>
                <a:gd name="T75" fmla="*/ 183691 h 10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5"/>
                <a:gd name="T115" fmla="*/ 0 h 103"/>
                <a:gd name="T116" fmla="*/ 105 w 105"/>
                <a:gd name="T117" fmla="*/ 103 h 10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solidFill>
              <a:srgbClr val="D0EA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Oval 150"/>
            <p:cNvSpPr>
              <a:spLocks noChangeArrowheads="1"/>
            </p:cNvSpPr>
            <p:nvPr/>
          </p:nvSpPr>
          <p:spPr bwMode="auto">
            <a:xfrm>
              <a:off x="97160" y="326982"/>
              <a:ext cx="37370" cy="37370"/>
            </a:xfrm>
            <a:prstGeom prst="ellipse">
              <a:avLst/>
            </a:prstGeom>
            <a:solidFill>
              <a:srgbClr val="D0EA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12320" name="文本框 67"/>
          <p:cNvSpPr>
            <a:spLocks noChangeArrowheads="1"/>
          </p:cNvSpPr>
          <p:nvPr/>
        </p:nvSpPr>
        <p:spPr bwMode="auto">
          <a:xfrm>
            <a:off x="2361841" y="1578076"/>
            <a:ext cx="2608365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1400" dirty="0" smtClean="0"/>
              <a:t>事故预测模型</a:t>
            </a:r>
            <a:endParaRPr lang="en-US" altLang="zh-CN" sz="1400" b="1" dirty="0">
              <a:solidFill>
                <a:srgbClr val="000000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r>
              <a:rPr lang="zh-CN" altLang="zh-CN" sz="1200" dirty="0" smtClean="0"/>
              <a:t>通过对</a:t>
            </a:r>
            <a:r>
              <a:rPr lang="zh-CN" altLang="en-US" sz="1200" dirty="0" smtClean="0"/>
              <a:t>路段</a:t>
            </a:r>
            <a:r>
              <a:rPr lang="zh-CN" altLang="zh-CN" sz="1200" dirty="0" smtClean="0"/>
              <a:t>进行排序，识别出影响事故严重程度的易发区域和关键因素，以及通过将安全考虑纳入道路设计和标准来改进道路几何设计</a:t>
            </a:r>
            <a:endParaRPr lang="en-US" altLang="zh-CN" sz="1200" dirty="0">
              <a:solidFill>
                <a:srgbClr val="000000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12321" name="文本框 68"/>
          <p:cNvSpPr>
            <a:spLocks noChangeArrowheads="1"/>
          </p:cNvSpPr>
          <p:nvPr/>
        </p:nvSpPr>
        <p:spPr bwMode="auto">
          <a:xfrm>
            <a:off x="851106" y="4307097"/>
            <a:ext cx="264687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1400" dirty="0" smtClean="0"/>
              <a:t>广义线性模型</a:t>
            </a:r>
            <a:endParaRPr lang="en-US" altLang="zh-CN" sz="1400" dirty="0" smtClean="0"/>
          </a:p>
          <a:p>
            <a:r>
              <a:rPr lang="zh-CN" altLang="zh-CN" sz="1200" dirty="0" smtClean="0"/>
              <a:t>在交通事故建模中具有克服传统线性</a:t>
            </a:r>
            <a:endParaRPr lang="en-US" altLang="zh-CN" sz="1200" dirty="0" smtClean="0"/>
          </a:p>
          <a:p>
            <a:r>
              <a:rPr lang="zh-CN" altLang="zh-CN" sz="1200" dirty="0" smtClean="0"/>
              <a:t>回归的局限性的优点，被广泛应用于</a:t>
            </a:r>
            <a:endParaRPr lang="en-US" altLang="zh-CN" sz="1200" dirty="0" smtClean="0"/>
          </a:p>
          <a:p>
            <a:r>
              <a:rPr lang="zh-CN" altLang="zh-CN" sz="1200" dirty="0" smtClean="0"/>
              <a:t>事故建模中</a:t>
            </a:r>
            <a:endParaRPr lang="en-US" altLang="zh-CN" sz="1200" dirty="0">
              <a:solidFill>
                <a:srgbClr val="000000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12322" name="文本框 69"/>
          <p:cNvSpPr>
            <a:spLocks noChangeArrowheads="1"/>
          </p:cNvSpPr>
          <p:nvPr/>
        </p:nvSpPr>
        <p:spPr bwMode="auto">
          <a:xfrm>
            <a:off x="2097958" y="5628972"/>
            <a:ext cx="249299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1400" dirty="0" smtClean="0"/>
              <a:t>负二项式</a:t>
            </a:r>
            <a:r>
              <a:rPr lang="en-US" altLang="zh-CN" sz="1400" dirty="0" smtClean="0"/>
              <a:t>(NB)</a:t>
            </a:r>
            <a:r>
              <a:rPr lang="zh-CN" altLang="zh-CN" sz="1400" dirty="0" smtClean="0"/>
              <a:t>模型</a:t>
            </a:r>
            <a:endParaRPr lang="en-US" altLang="zh-CN" sz="1400" dirty="0" smtClean="0"/>
          </a:p>
          <a:p>
            <a:r>
              <a:rPr lang="zh-CN" altLang="zh-CN" sz="1200" dirty="0" smtClean="0"/>
              <a:t>通过在泊松模型中加入误差项，来</a:t>
            </a:r>
            <a:endParaRPr lang="en-US" altLang="zh-CN" sz="1200" dirty="0" smtClean="0"/>
          </a:p>
          <a:p>
            <a:r>
              <a:rPr lang="zh-CN" altLang="zh-CN" sz="1200" dirty="0" smtClean="0"/>
              <a:t>适应事故数据的过分散问题</a:t>
            </a:r>
            <a:endParaRPr lang="en-US" altLang="zh-CN" sz="1200" dirty="0">
              <a:solidFill>
                <a:srgbClr val="000000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12324" name="文本框 71"/>
          <p:cNvSpPr>
            <a:spLocks noChangeArrowheads="1"/>
          </p:cNvSpPr>
          <p:nvPr/>
        </p:nvSpPr>
        <p:spPr bwMode="auto">
          <a:xfrm>
            <a:off x="8555140" y="1857482"/>
            <a:ext cx="264687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1400" dirty="0" smtClean="0"/>
              <a:t>计数数据模型</a:t>
            </a:r>
            <a:endParaRPr lang="en-US" altLang="zh-CN" sz="1400" dirty="0" smtClean="0"/>
          </a:p>
          <a:p>
            <a:r>
              <a:rPr lang="zh-CN" altLang="zh-CN" sz="1200" dirty="0" smtClean="0"/>
              <a:t>最常用的事故频率估计方法</a:t>
            </a:r>
            <a:r>
              <a:rPr lang="zh-CN" altLang="en-US" sz="1200" dirty="0" smtClean="0"/>
              <a:t>，利用泊</a:t>
            </a:r>
            <a:endParaRPr lang="en-US" altLang="zh-CN" sz="1200" dirty="0" smtClean="0"/>
          </a:p>
          <a:p>
            <a:r>
              <a:rPr lang="zh-CN" altLang="en-US" sz="1200" dirty="0" smtClean="0"/>
              <a:t>松分布计算</a:t>
            </a:r>
            <a:endParaRPr lang="en-US" altLang="zh-CN" sz="1200" dirty="0">
              <a:solidFill>
                <a:srgbClr val="000000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12325" name="文本框 72"/>
          <p:cNvSpPr>
            <a:spLocks noChangeArrowheads="1"/>
          </p:cNvSpPr>
          <p:nvPr/>
        </p:nvSpPr>
        <p:spPr bwMode="auto">
          <a:xfrm>
            <a:off x="8217099" y="4518746"/>
            <a:ext cx="26033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1400" dirty="0" smtClean="0"/>
              <a:t>零膨胀模型</a:t>
            </a:r>
            <a:endParaRPr lang="en-US" altLang="zh-CN" sz="1400" dirty="0" smtClean="0"/>
          </a:p>
          <a:p>
            <a:r>
              <a:rPr lang="zh-CN" altLang="zh-CN" sz="1200" dirty="0" smtClean="0"/>
              <a:t>这些模型允许通过以下过程生成零</a:t>
            </a:r>
            <a:r>
              <a:rPr lang="zh-CN" altLang="en-US" sz="1200" dirty="0" smtClean="0"/>
              <a:t>，并</a:t>
            </a:r>
            <a:r>
              <a:rPr lang="zh-CN" altLang="zh-CN" sz="1200" dirty="0" smtClean="0"/>
              <a:t>利用支持向量机</a:t>
            </a:r>
            <a:r>
              <a:rPr lang="en-US" altLang="zh-CN" sz="1200" dirty="0" smtClean="0"/>
              <a:t>(SVM)</a:t>
            </a:r>
            <a:r>
              <a:rPr lang="zh-CN" altLang="zh-CN" sz="1200" dirty="0" smtClean="0"/>
              <a:t>算法处理变量之间的非线性关系</a:t>
            </a:r>
            <a:endParaRPr lang="en-US" altLang="zh-CN" sz="1200" dirty="0">
              <a:solidFill>
                <a:srgbClr val="000000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grpSp>
        <p:nvGrpSpPr>
          <p:cNvPr id="13" name="组合 128"/>
          <p:cNvGrpSpPr>
            <a:grpSpLocks/>
          </p:cNvGrpSpPr>
          <p:nvPr/>
        </p:nvGrpSpPr>
        <p:grpSpPr bwMode="auto">
          <a:xfrm>
            <a:off x="6944495" y="5124093"/>
            <a:ext cx="400051" cy="430212"/>
            <a:chOff x="0" y="0"/>
            <a:chExt cx="466184" cy="501686"/>
          </a:xfrm>
        </p:grpSpPr>
        <p:sp>
          <p:nvSpPr>
            <p:cNvPr id="12327" name="Freeform 154"/>
            <p:cNvSpPr>
              <a:spLocks noChangeArrowheads="1"/>
            </p:cNvSpPr>
            <p:nvPr/>
          </p:nvSpPr>
          <p:spPr bwMode="auto">
            <a:xfrm>
              <a:off x="141070" y="426012"/>
              <a:ext cx="50449" cy="46712"/>
            </a:xfrm>
            <a:custGeom>
              <a:avLst/>
              <a:gdLst>
                <a:gd name="T0" fmla="*/ 35095 w 23"/>
                <a:gd name="T1" fmla="*/ 0 h 21"/>
                <a:gd name="T2" fmla="*/ 35095 w 23"/>
                <a:gd name="T3" fmla="*/ 8898 h 21"/>
                <a:gd name="T4" fmla="*/ 41675 w 23"/>
                <a:gd name="T5" fmla="*/ 24468 h 21"/>
                <a:gd name="T6" fmla="*/ 21934 w 23"/>
                <a:gd name="T7" fmla="*/ 37814 h 21"/>
                <a:gd name="T8" fmla="*/ 8774 w 23"/>
                <a:gd name="T9" fmla="*/ 20019 h 21"/>
                <a:gd name="T10" fmla="*/ 13161 w 23"/>
                <a:gd name="T11" fmla="*/ 11122 h 21"/>
                <a:gd name="T12" fmla="*/ 13161 w 23"/>
                <a:gd name="T13" fmla="*/ 0 h 21"/>
                <a:gd name="T14" fmla="*/ 0 w 23"/>
                <a:gd name="T15" fmla="*/ 22244 h 21"/>
                <a:gd name="T16" fmla="*/ 24128 w 23"/>
                <a:gd name="T17" fmla="*/ 46712 h 21"/>
                <a:gd name="T18" fmla="*/ 50449 w 23"/>
                <a:gd name="T19" fmla="*/ 22244 h 21"/>
                <a:gd name="T20" fmla="*/ 35095 w 23"/>
                <a:gd name="T21" fmla="*/ 0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21"/>
                <a:gd name="T35" fmla="*/ 23 w 23"/>
                <a:gd name="T36" fmla="*/ 21 h 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8" name="Rectangle 155"/>
            <p:cNvSpPr>
              <a:spLocks noChangeArrowheads="1"/>
            </p:cNvSpPr>
            <p:nvPr/>
          </p:nvSpPr>
          <p:spPr bwMode="auto">
            <a:xfrm>
              <a:off x="160689" y="419472"/>
              <a:ext cx="9342" cy="32698"/>
            </a:xfrm>
            <a:prstGeom prst="rect">
              <a:avLst/>
            </a:pr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2329" name="Freeform 156"/>
            <p:cNvSpPr>
              <a:spLocks noEditPoints="1" noChangeArrowheads="1"/>
            </p:cNvSpPr>
            <p:nvPr/>
          </p:nvSpPr>
          <p:spPr bwMode="auto">
            <a:xfrm>
              <a:off x="39238" y="81278"/>
              <a:ext cx="260652" cy="260652"/>
            </a:xfrm>
            <a:custGeom>
              <a:avLst/>
              <a:gdLst>
                <a:gd name="T0" fmla="*/ 53014 w 118"/>
                <a:gd name="T1" fmla="*/ 41969 h 118"/>
                <a:gd name="T2" fmla="*/ 41969 w 118"/>
                <a:gd name="T3" fmla="*/ 207638 h 118"/>
                <a:gd name="T4" fmla="*/ 207638 w 118"/>
                <a:gd name="T5" fmla="*/ 218683 h 118"/>
                <a:gd name="T6" fmla="*/ 218683 w 118"/>
                <a:gd name="T7" fmla="*/ 53014 h 118"/>
                <a:gd name="T8" fmla="*/ 53014 w 118"/>
                <a:gd name="T9" fmla="*/ 41969 h 118"/>
                <a:gd name="T10" fmla="*/ 141371 w 118"/>
                <a:gd name="T11" fmla="*/ 185549 h 118"/>
                <a:gd name="T12" fmla="*/ 141371 w 118"/>
                <a:gd name="T13" fmla="*/ 205429 h 118"/>
                <a:gd name="T14" fmla="*/ 123699 w 118"/>
                <a:gd name="T15" fmla="*/ 205429 h 118"/>
                <a:gd name="T16" fmla="*/ 123699 w 118"/>
                <a:gd name="T17" fmla="*/ 187758 h 118"/>
                <a:gd name="T18" fmla="*/ 90566 w 118"/>
                <a:gd name="T19" fmla="*/ 178922 h 118"/>
                <a:gd name="T20" fmla="*/ 94983 w 118"/>
                <a:gd name="T21" fmla="*/ 156833 h 118"/>
                <a:gd name="T22" fmla="*/ 128117 w 118"/>
                <a:gd name="T23" fmla="*/ 165669 h 118"/>
                <a:gd name="T24" fmla="*/ 145788 w 118"/>
                <a:gd name="T25" fmla="*/ 154624 h 118"/>
                <a:gd name="T26" fmla="*/ 125908 w 118"/>
                <a:gd name="T27" fmla="*/ 136953 h 118"/>
                <a:gd name="T28" fmla="*/ 90566 w 118"/>
                <a:gd name="T29" fmla="*/ 101610 h 118"/>
                <a:gd name="T30" fmla="*/ 123699 w 118"/>
                <a:gd name="T31" fmla="*/ 68476 h 118"/>
                <a:gd name="T32" fmla="*/ 123699 w 118"/>
                <a:gd name="T33" fmla="*/ 50805 h 118"/>
                <a:gd name="T34" fmla="*/ 141371 w 118"/>
                <a:gd name="T35" fmla="*/ 50805 h 118"/>
                <a:gd name="T36" fmla="*/ 141371 w 118"/>
                <a:gd name="T37" fmla="*/ 66267 h 118"/>
                <a:gd name="T38" fmla="*/ 170086 w 118"/>
                <a:gd name="T39" fmla="*/ 72894 h 118"/>
                <a:gd name="T40" fmla="*/ 163460 w 118"/>
                <a:gd name="T41" fmla="*/ 94983 h 118"/>
                <a:gd name="T42" fmla="*/ 136953 w 118"/>
                <a:gd name="T43" fmla="*/ 88357 h 118"/>
                <a:gd name="T44" fmla="*/ 121490 w 118"/>
                <a:gd name="T45" fmla="*/ 99401 h 118"/>
                <a:gd name="T46" fmla="*/ 143579 w 118"/>
                <a:gd name="T47" fmla="*/ 114864 h 118"/>
                <a:gd name="T48" fmla="*/ 174504 w 118"/>
                <a:gd name="T49" fmla="*/ 152415 h 118"/>
                <a:gd name="T50" fmla="*/ 141371 w 118"/>
                <a:gd name="T51" fmla="*/ 185549 h 1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8"/>
                <a:gd name="T79" fmla="*/ 0 h 118"/>
                <a:gd name="T80" fmla="*/ 118 w 118"/>
                <a:gd name="T81" fmla="*/ 118 h 11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0" name="Freeform 157"/>
            <p:cNvSpPr>
              <a:spLocks noEditPoints="1" noChangeArrowheads="1"/>
            </p:cNvSpPr>
            <p:nvPr/>
          </p:nvSpPr>
          <p:spPr bwMode="auto">
            <a:xfrm>
              <a:off x="0" y="0"/>
              <a:ext cx="338194" cy="501686"/>
            </a:xfrm>
            <a:custGeom>
              <a:avLst/>
              <a:gdLst>
                <a:gd name="T0" fmla="*/ 305038 w 153"/>
                <a:gd name="T1" fmla="*/ 391182 h 227"/>
                <a:gd name="T2" fmla="*/ 35367 w 153"/>
                <a:gd name="T3" fmla="*/ 391182 h 227"/>
                <a:gd name="T4" fmla="*/ 35367 w 153"/>
                <a:gd name="T5" fmla="*/ 35361 h 227"/>
                <a:gd name="T6" fmla="*/ 305038 w 153"/>
                <a:gd name="T7" fmla="*/ 35361 h 227"/>
                <a:gd name="T8" fmla="*/ 305038 w 153"/>
                <a:gd name="T9" fmla="*/ 227637 h 227"/>
                <a:gd name="T10" fmla="*/ 307248 w 153"/>
                <a:gd name="T11" fmla="*/ 225427 h 227"/>
                <a:gd name="T12" fmla="*/ 338194 w 153"/>
                <a:gd name="T13" fmla="*/ 207747 h 227"/>
                <a:gd name="T14" fmla="*/ 338194 w 153"/>
                <a:gd name="T15" fmla="*/ 28731 h 227"/>
                <a:gd name="T16" fmla="*/ 311669 w 153"/>
                <a:gd name="T17" fmla="*/ 0 h 227"/>
                <a:gd name="T18" fmla="*/ 26525 w 153"/>
                <a:gd name="T19" fmla="*/ 0 h 227"/>
                <a:gd name="T20" fmla="*/ 0 w 153"/>
                <a:gd name="T21" fmla="*/ 28731 h 227"/>
                <a:gd name="T22" fmla="*/ 0 w 153"/>
                <a:gd name="T23" fmla="*/ 475165 h 227"/>
                <a:gd name="T24" fmla="*/ 26525 w 153"/>
                <a:gd name="T25" fmla="*/ 501686 h 227"/>
                <a:gd name="T26" fmla="*/ 311669 w 153"/>
                <a:gd name="T27" fmla="*/ 501686 h 227"/>
                <a:gd name="T28" fmla="*/ 338194 w 153"/>
                <a:gd name="T29" fmla="*/ 475165 h 227"/>
                <a:gd name="T30" fmla="*/ 338194 w 153"/>
                <a:gd name="T31" fmla="*/ 388972 h 227"/>
                <a:gd name="T32" fmla="*/ 305038 w 153"/>
                <a:gd name="T33" fmla="*/ 366872 h 227"/>
                <a:gd name="T34" fmla="*/ 305038 w 153"/>
                <a:gd name="T35" fmla="*/ 391182 h 227"/>
                <a:gd name="T36" fmla="*/ 165781 w 153"/>
                <a:gd name="T37" fmla="*/ 488426 h 227"/>
                <a:gd name="T38" fmla="*/ 123783 w 153"/>
                <a:gd name="T39" fmla="*/ 444224 h 227"/>
                <a:gd name="T40" fmla="*/ 165781 w 153"/>
                <a:gd name="T41" fmla="*/ 402233 h 227"/>
                <a:gd name="T42" fmla="*/ 209990 w 153"/>
                <a:gd name="T43" fmla="*/ 444224 h 227"/>
                <a:gd name="T44" fmla="*/ 165781 w 153"/>
                <a:gd name="T45" fmla="*/ 488426 h 22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3"/>
                <a:gd name="T70" fmla="*/ 0 h 227"/>
                <a:gd name="T71" fmla="*/ 153 w 153"/>
                <a:gd name="T72" fmla="*/ 227 h 22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1" name="Freeform 158"/>
            <p:cNvSpPr>
              <a:spLocks noEditPoints="1" noChangeArrowheads="1"/>
            </p:cNvSpPr>
            <p:nvPr/>
          </p:nvSpPr>
          <p:spPr bwMode="auto">
            <a:xfrm>
              <a:off x="275600" y="202729"/>
              <a:ext cx="190584" cy="190584"/>
            </a:xfrm>
            <a:custGeom>
              <a:avLst/>
              <a:gdLst>
                <a:gd name="T0" fmla="*/ 159559 w 86"/>
                <a:gd name="T1" fmla="*/ 37674 h 86"/>
                <a:gd name="T2" fmla="*/ 39890 w 86"/>
                <a:gd name="T3" fmla="*/ 31025 h 86"/>
                <a:gd name="T4" fmla="*/ 31025 w 86"/>
                <a:gd name="T5" fmla="*/ 150694 h 86"/>
                <a:gd name="T6" fmla="*/ 152910 w 86"/>
                <a:gd name="T7" fmla="*/ 159559 h 86"/>
                <a:gd name="T8" fmla="*/ 159559 w 86"/>
                <a:gd name="T9" fmla="*/ 37674 h 86"/>
                <a:gd name="T10" fmla="*/ 101940 w 86"/>
                <a:gd name="T11" fmla="*/ 139614 h 86"/>
                <a:gd name="T12" fmla="*/ 101940 w 86"/>
                <a:gd name="T13" fmla="*/ 155127 h 86"/>
                <a:gd name="T14" fmla="*/ 88644 w 86"/>
                <a:gd name="T15" fmla="*/ 155127 h 86"/>
                <a:gd name="T16" fmla="*/ 88644 w 86"/>
                <a:gd name="T17" fmla="*/ 141830 h 86"/>
                <a:gd name="T18" fmla="*/ 62051 w 86"/>
                <a:gd name="T19" fmla="*/ 135182 h 86"/>
                <a:gd name="T20" fmla="*/ 66483 w 86"/>
                <a:gd name="T21" fmla="*/ 117453 h 86"/>
                <a:gd name="T22" fmla="*/ 90860 w 86"/>
                <a:gd name="T23" fmla="*/ 124101 h 86"/>
                <a:gd name="T24" fmla="*/ 106372 w 86"/>
                <a:gd name="T25" fmla="*/ 115237 h 86"/>
                <a:gd name="T26" fmla="*/ 90860 w 86"/>
                <a:gd name="T27" fmla="*/ 101940 h 86"/>
                <a:gd name="T28" fmla="*/ 64267 w 86"/>
                <a:gd name="T29" fmla="*/ 75347 h 86"/>
                <a:gd name="T30" fmla="*/ 88644 w 86"/>
                <a:gd name="T31" fmla="*/ 48754 h 86"/>
                <a:gd name="T32" fmla="*/ 88644 w 86"/>
                <a:gd name="T33" fmla="*/ 33241 h 86"/>
                <a:gd name="T34" fmla="*/ 104156 w 86"/>
                <a:gd name="T35" fmla="*/ 33241 h 86"/>
                <a:gd name="T36" fmla="*/ 104156 w 86"/>
                <a:gd name="T37" fmla="*/ 46538 h 86"/>
                <a:gd name="T38" fmla="*/ 124101 w 86"/>
                <a:gd name="T39" fmla="*/ 50970 h 86"/>
                <a:gd name="T40" fmla="*/ 119669 w 86"/>
                <a:gd name="T41" fmla="*/ 68699 h 86"/>
                <a:gd name="T42" fmla="*/ 99724 w 86"/>
                <a:gd name="T43" fmla="*/ 64267 h 86"/>
                <a:gd name="T44" fmla="*/ 86428 w 86"/>
                <a:gd name="T45" fmla="*/ 70915 h 86"/>
                <a:gd name="T46" fmla="*/ 104156 w 86"/>
                <a:gd name="T47" fmla="*/ 84212 h 86"/>
                <a:gd name="T48" fmla="*/ 128533 w 86"/>
                <a:gd name="T49" fmla="*/ 113021 h 86"/>
                <a:gd name="T50" fmla="*/ 101940 w 86"/>
                <a:gd name="T51" fmla="*/ 139614 h 8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86"/>
                <a:gd name="T80" fmla="*/ 86 w 86"/>
                <a:gd name="T81" fmla="*/ 86 h 8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29"/>
          <p:cNvSpPr>
            <a:spLocks noChangeAspect="1" noChangeArrowheads="1"/>
          </p:cNvSpPr>
          <p:nvPr/>
        </p:nvSpPr>
        <p:spPr bwMode="auto">
          <a:xfrm rot="5400000">
            <a:off x="2379663" y="-1117600"/>
            <a:ext cx="1028700" cy="1028700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483" name="矩形 30"/>
          <p:cNvSpPr>
            <a:spLocks noChangeAspect="1" noChangeArrowheads="1"/>
          </p:cNvSpPr>
          <p:nvPr/>
        </p:nvSpPr>
        <p:spPr bwMode="auto">
          <a:xfrm rot="5400000">
            <a:off x="1212850" y="-1117600"/>
            <a:ext cx="1028700" cy="1028700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484" name="直接连接符 8"/>
          <p:cNvSpPr>
            <a:spLocks noChangeShapeType="1"/>
          </p:cNvSpPr>
          <p:nvPr/>
        </p:nvSpPr>
        <p:spPr bwMode="auto">
          <a:xfrm flipV="1">
            <a:off x="7204077" y="1154117"/>
            <a:ext cx="4679951" cy="1587"/>
          </a:xfrm>
          <a:prstGeom prst="line">
            <a:avLst/>
          </a:prstGeom>
          <a:noFill/>
          <a:ln w="635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5" name="直接连接符 10"/>
          <p:cNvSpPr>
            <a:spLocks noChangeShapeType="1"/>
          </p:cNvSpPr>
          <p:nvPr/>
        </p:nvSpPr>
        <p:spPr bwMode="auto">
          <a:xfrm flipV="1">
            <a:off x="342902" y="1154117"/>
            <a:ext cx="4679951" cy="1587"/>
          </a:xfrm>
          <a:prstGeom prst="line">
            <a:avLst/>
          </a:prstGeom>
          <a:noFill/>
          <a:ln w="635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文本框 12"/>
          <p:cNvSpPr>
            <a:spLocks noChangeArrowheads="1"/>
          </p:cNvSpPr>
          <p:nvPr/>
        </p:nvSpPr>
        <p:spPr bwMode="auto">
          <a:xfrm>
            <a:off x="3969980" y="304598"/>
            <a:ext cx="36663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</a:t>
            </a:r>
            <a:r>
              <a:rPr lang="zh-CN" altLang="en-US" sz="3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事故预测模型介绍</a:t>
            </a:r>
            <a:endParaRPr lang="en-US" altLang="zh-CN" sz="2000" dirty="0">
              <a:solidFill>
                <a:srgbClr val="262626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367340" y="1000129"/>
            <a:ext cx="1468437" cy="307975"/>
            <a:chOff x="0" y="0"/>
            <a:chExt cx="1541192" cy="321992"/>
          </a:xfrm>
        </p:grpSpPr>
        <p:sp>
          <p:nvSpPr>
            <p:cNvPr id="20500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0501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0502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0503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20488" name="任意多边形 11"/>
          <p:cNvSpPr>
            <a:spLocks noChangeArrowheads="1"/>
          </p:cNvSpPr>
          <p:nvPr/>
        </p:nvSpPr>
        <p:spPr bwMode="auto">
          <a:xfrm>
            <a:off x="1027780" y="2495090"/>
            <a:ext cx="4375151" cy="1473200"/>
          </a:xfrm>
          <a:custGeom>
            <a:avLst/>
            <a:gdLst>
              <a:gd name="T0" fmla="*/ 0 w 4374542"/>
              <a:gd name="T1" fmla="*/ 0 h 1473683"/>
              <a:gd name="T2" fmla="*/ 4129497 w 4374542"/>
              <a:gd name="T3" fmla="*/ 0 h 1473683"/>
              <a:gd name="T4" fmla="*/ 4375150 w 4374542"/>
              <a:gd name="T5" fmla="*/ 245538 h 1473683"/>
              <a:gd name="T6" fmla="*/ 4375150 w 4374542"/>
              <a:gd name="T7" fmla="*/ 1227662 h 1473683"/>
              <a:gd name="T8" fmla="*/ 4129497 w 4374542"/>
              <a:gd name="T9" fmla="*/ 1473200 h 1473683"/>
              <a:gd name="T10" fmla="*/ 0 w 4374542"/>
              <a:gd name="T11" fmla="*/ 1473200 h 14736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374542"/>
              <a:gd name="T19" fmla="*/ 0 h 1473683"/>
              <a:gd name="T20" fmla="*/ 4374542 w 4374542"/>
              <a:gd name="T21" fmla="*/ 1473683 h 147368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374542" h="1473683">
                <a:moveTo>
                  <a:pt x="0" y="0"/>
                </a:moveTo>
                <a:lnTo>
                  <a:pt x="4128923" y="0"/>
                </a:lnTo>
                <a:cubicBezTo>
                  <a:pt x="4264575" y="0"/>
                  <a:pt x="4374542" y="109967"/>
                  <a:pt x="4374542" y="245619"/>
                </a:cubicBezTo>
                <a:lnTo>
                  <a:pt x="4374542" y="1228064"/>
                </a:lnTo>
                <a:cubicBezTo>
                  <a:pt x="4374542" y="1363716"/>
                  <a:pt x="4264575" y="1473683"/>
                  <a:pt x="4128923" y="1473683"/>
                </a:cubicBezTo>
                <a:lnTo>
                  <a:pt x="0" y="1473683"/>
                </a:lnTo>
                <a:lnTo>
                  <a:pt x="0" y="0"/>
                </a:lnTo>
                <a:close/>
              </a:path>
            </a:pathLst>
          </a:custGeom>
          <a:solidFill>
            <a:srgbClr val="D0EAEB"/>
          </a:solidFill>
          <a:ln w="12700" cap="flat" cmpd="sng">
            <a:solidFill>
              <a:srgbClr val="2F2637">
                <a:alpha val="58823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489" name="椭圆 14"/>
          <p:cNvSpPr>
            <a:spLocks noChangeArrowheads="1"/>
          </p:cNvSpPr>
          <p:nvPr/>
        </p:nvSpPr>
        <p:spPr bwMode="auto">
          <a:xfrm>
            <a:off x="4895851" y="2709863"/>
            <a:ext cx="1073151" cy="1073150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76200">
            <a:solidFill>
              <a:srgbClr val="E7E9DC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490" name="任意多边形 18"/>
          <p:cNvSpPr>
            <a:spLocks noChangeArrowheads="1"/>
          </p:cNvSpPr>
          <p:nvPr/>
        </p:nvSpPr>
        <p:spPr bwMode="auto">
          <a:xfrm>
            <a:off x="1057277" y="4303713"/>
            <a:ext cx="4375151" cy="1473200"/>
          </a:xfrm>
          <a:custGeom>
            <a:avLst/>
            <a:gdLst>
              <a:gd name="T0" fmla="*/ 0 w 4374542"/>
              <a:gd name="T1" fmla="*/ 0 h 1473683"/>
              <a:gd name="T2" fmla="*/ 4129497 w 4374542"/>
              <a:gd name="T3" fmla="*/ 0 h 1473683"/>
              <a:gd name="T4" fmla="*/ 4375150 w 4374542"/>
              <a:gd name="T5" fmla="*/ 245538 h 1473683"/>
              <a:gd name="T6" fmla="*/ 4375150 w 4374542"/>
              <a:gd name="T7" fmla="*/ 1227662 h 1473683"/>
              <a:gd name="T8" fmla="*/ 4129497 w 4374542"/>
              <a:gd name="T9" fmla="*/ 1473200 h 1473683"/>
              <a:gd name="T10" fmla="*/ 0 w 4374542"/>
              <a:gd name="T11" fmla="*/ 1473200 h 14736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374542"/>
              <a:gd name="T19" fmla="*/ 0 h 1473683"/>
              <a:gd name="T20" fmla="*/ 4374542 w 4374542"/>
              <a:gd name="T21" fmla="*/ 1473683 h 147368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374542" h="1473683">
                <a:moveTo>
                  <a:pt x="0" y="0"/>
                </a:moveTo>
                <a:lnTo>
                  <a:pt x="4128923" y="0"/>
                </a:lnTo>
                <a:cubicBezTo>
                  <a:pt x="4264575" y="0"/>
                  <a:pt x="4374542" y="109967"/>
                  <a:pt x="4374542" y="245619"/>
                </a:cubicBezTo>
                <a:lnTo>
                  <a:pt x="4374542" y="1228064"/>
                </a:lnTo>
                <a:cubicBezTo>
                  <a:pt x="4374542" y="1363716"/>
                  <a:pt x="4264575" y="1473683"/>
                  <a:pt x="4128923" y="1473683"/>
                </a:cubicBezTo>
                <a:lnTo>
                  <a:pt x="0" y="1473683"/>
                </a:lnTo>
                <a:lnTo>
                  <a:pt x="0" y="0"/>
                </a:lnTo>
                <a:close/>
              </a:path>
            </a:pathLst>
          </a:custGeom>
          <a:solidFill>
            <a:srgbClr val="3F3E4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491" name="椭圆 19"/>
          <p:cNvSpPr>
            <a:spLocks noChangeArrowheads="1"/>
          </p:cNvSpPr>
          <p:nvPr/>
        </p:nvSpPr>
        <p:spPr bwMode="auto">
          <a:xfrm>
            <a:off x="4895851" y="4503738"/>
            <a:ext cx="1073151" cy="1073150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76200">
            <a:solidFill>
              <a:srgbClr val="E7E9DC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492" name="任意多边形 20"/>
          <p:cNvSpPr>
            <a:spLocks noChangeArrowheads="1"/>
          </p:cNvSpPr>
          <p:nvPr/>
        </p:nvSpPr>
        <p:spPr bwMode="auto">
          <a:xfrm flipH="1">
            <a:off x="6772277" y="2495550"/>
            <a:ext cx="4375151" cy="1474788"/>
          </a:xfrm>
          <a:custGeom>
            <a:avLst/>
            <a:gdLst>
              <a:gd name="T0" fmla="*/ 0 w 4374542"/>
              <a:gd name="T1" fmla="*/ 0 h 1473683"/>
              <a:gd name="T2" fmla="*/ 4129497 w 4374542"/>
              <a:gd name="T3" fmla="*/ 0 h 1473683"/>
              <a:gd name="T4" fmla="*/ 4375150 w 4374542"/>
              <a:gd name="T5" fmla="*/ 245803 h 1473683"/>
              <a:gd name="T6" fmla="*/ 4375150 w 4374542"/>
              <a:gd name="T7" fmla="*/ 1228985 h 1473683"/>
              <a:gd name="T8" fmla="*/ 4129497 w 4374542"/>
              <a:gd name="T9" fmla="*/ 1474788 h 1473683"/>
              <a:gd name="T10" fmla="*/ 0 w 4374542"/>
              <a:gd name="T11" fmla="*/ 1474788 h 14736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374542"/>
              <a:gd name="T19" fmla="*/ 0 h 1473683"/>
              <a:gd name="T20" fmla="*/ 4374542 w 4374542"/>
              <a:gd name="T21" fmla="*/ 1473683 h 147368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374542" h="1473683">
                <a:moveTo>
                  <a:pt x="0" y="0"/>
                </a:moveTo>
                <a:lnTo>
                  <a:pt x="4128923" y="0"/>
                </a:lnTo>
                <a:cubicBezTo>
                  <a:pt x="4264575" y="0"/>
                  <a:pt x="4374542" y="109967"/>
                  <a:pt x="4374542" y="245619"/>
                </a:cubicBezTo>
                <a:lnTo>
                  <a:pt x="4374542" y="1228064"/>
                </a:lnTo>
                <a:cubicBezTo>
                  <a:pt x="4374542" y="1363716"/>
                  <a:pt x="4264575" y="1473683"/>
                  <a:pt x="4128923" y="1473683"/>
                </a:cubicBezTo>
                <a:lnTo>
                  <a:pt x="0" y="1473683"/>
                </a:lnTo>
                <a:lnTo>
                  <a:pt x="0" y="0"/>
                </a:lnTo>
                <a:close/>
              </a:path>
            </a:pathLst>
          </a:custGeom>
          <a:solidFill>
            <a:srgbClr val="3F3E4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493" name="椭圆 21"/>
          <p:cNvSpPr>
            <a:spLocks noChangeArrowheads="1"/>
          </p:cNvSpPr>
          <p:nvPr/>
        </p:nvSpPr>
        <p:spPr bwMode="auto">
          <a:xfrm flipH="1">
            <a:off x="6235702" y="2695575"/>
            <a:ext cx="1073151" cy="1073150"/>
          </a:xfrm>
          <a:prstGeom prst="ellipse">
            <a:avLst/>
          </a:prstGeom>
          <a:blipFill dpi="0" rotWithShape="0">
            <a:blip r:embed="rId4" cstate="print"/>
            <a:srcRect/>
            <a:stretch>
              <a:fillRect/>
            </a:stretch>
          </a:blipFill>
          <a:ln w="76200">
            <a:solidFill>
              <a:srgbClr val="E7E9DC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494" name="任意多边形 22"/>
          <p:cNvSpPr>
            <a:spLocks noChangeArrowheads="1"/>
          </p:cNvSpPr>
          <p:nvPr/>
        </p:nvSpPr>
        <p:spPr bwMode="auto">
          <a:xfrm flipH="1">
            <a:off x="6772277" y="4303713"/>
            <a:ext cx="4375151" cy="1473200"/>
          </a:xfrm>
          <a:custGeom>
            <a:avLst/>
            <a:gdLst>
              <a:gd name="T0" fmla="*/ 0 w 4374542"/>
              <a:gd name="T1" fmla="*/ 0 h 1473683"/>
              <a:gd name="T2" fmla="*/ 4129497 w 4374542"/>
              <a:gd name="T3" fmla="*/ 0 h 1473683"/>
              <a:gd name="T4" fmla="*/ 4375150 w 4374542"/>
              <a:gd name="T5" fmla="*/ 245538 h 1473683"/>
              <a:gd name="T6" fmla="*/ 4375150 w 4374542"/>
              <a:gd name="T7" fmla="*/ 1227662 h 1473683"/>
              <a:gd name="T8" fmla="*/ 4129497 w 4374542"/>
              <a:gd name="T9" fmla="*/ 1473200 h 1473683"/>
              <a:gd name="T10" fmla="*/ 0 w 4374542"/>
              <a:gd name="T11" fmla="*/ 1473200 h 14736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374542"/>
              <a:gd name="T19" fmla="*/ 0 h 1473683"/>
              <a:gd name="T20" fmla="*/ 4374542 w 4374542"/>
              <a:gd name="T21" fmla="*/ 1473683 h 147368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374542" h="1473683">
                <a:moveTo>
                  <a:pt x="0" y="0"/>
                </a:moveTo>
                <a:lnTo>
                  <a:pt x="4128923" y="0"/>
                </a:lnTo>
                <a:cubicBezTo>
                  <a:pt x="4264575" y="0"/>
                  <a:pt x="4374542" y="109967"/>
                  <a:pt x="4374542" y="245619"/>
                </a:cubicBezTo>
                <a:lnTo>
                  <a:pt x="4374542" y="1228064"/>
                </a:lnTo>
                <a:cubicBezTo>
                  <a:pt x="4374542" y="1363716"/>
                  <a:pt x="4264575" y="1473683"/>
                  <a:pt x="4128923" y="1473683"/>
                </a:cubicBezTo>
                <a:lnTo>
                  <a:pt x="0" y="1473683"/>
                </a:lnTo>
                <a:lnTo>
                  <a:pt x="0" y="0"/>
                </a:lnTo>
                <a:close/>
              </a:path>
            </a:pathLst>
          </a:custGeom>
          <a:solidFill>
            <a:srgbClr val="D0EAEB"/>
          </a:solidFill>
          <a:ln w="12700" cap="flat" cmpd="sng">
            <a:solidFill>
              <a:srgbClr val="2F2637">
                <a:alpha val="58823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495" name="椭圆 23"/>
          <p:cNvSpPr>
            <a:spLocks noChangeArrowheads="1"/>
          </p:cNvSpPr>
          <p:nvPr/>
        </p:nvSpPr>
        <p:spPr bwMode="auto">
          <a:xfrm flipH="1">
            <a:off x="6235702" y="4503738"/>
            <a:ext cx="1073151" cy="1073150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76200">
            <a:solidFill>
              <a:srgbClr val="E7E9DC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496" name="文本框 24"/>
          <p:cNvSpPr>
            <a:spLocks noChangeArrowheads="1"/>
          </p:cNvSpPr>
          <p:nvPr/>
        </p:nvSpPr>
        <p:spPr bwMode="auto">
          <a:xfrm>
            <a:off x="1110892" y="2553266"/>
            <a:ext cx="3595856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262626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  </a:t>
            </a:r>
            <a:r>
              <a:rPr lang="zh-CN" altLang="en-US" sz="1600" b="1" dirty="0" smtClean="0">
                <a:solidFill>
                  <a:srgbClr val="262626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研究目的</a:t>
            </a:r>
            <a:endParaRPr lang="zh-CN" altLang="en-US" sz="1600" b="1" dirty="0">
              <a:solidFill>
                <a:srgbClr val="2F2637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r>
              <a:rPr lang="zh-CN" altLang="zh-CN" sz="1400" dirty="0" smtClean="0"/>
              <a:t>利用非常高分辨率的激光扫描数据和几何回</a:t>
            </a:r>
            <a:endParaRPr lang="en-US" altLang="zh-CN" sz="1400" dirty="0" smtClean="0"/>
          </a:p>
          <a:p>
            <a:r>
              <a:rPr lang="zh-CN" altLang="zh-CN" sz="1400" dirty="0" smtClean="0"/>
              <a:t>归模型，将马来西亚最长高速公路提取的一</a:t>
            </a:r>
            <a:endParaRPr lang="en-US" altLang="zh-CN" sz="1400" dirty="0" smtClean="0"/>
          </a:p>
          <a:p>
            <a:r>
              <a:rPr lang="zh-CN" altLang="zh-CN" sz="1400" dirty="0" smtClean="0"/>
              <a:t>个子集的几何设计特征与</a:t>
            </a:r>
            <a:r>
              <a:rPr lang="en-US" altLang="zh-CN" sz="1400" dirty="0" smtClean="0"/>
              <a:t>2009</a:t>
            </a:r>
            <a:r>
              <a:rPr lang="zh-CN" altLang="zh-CN" sz="1400" dirty="0" smtClean="0"/>
              <a:t>年至</a:t>
            </a:r>
            <a:r>
              <a:rPr lang="en-US" altLang="zh-CN" sz="1400" dirty="0" smtClean="0"/>
              <a:t>2015</a:t>
            </a:r>
            <a:r>
              <a:rPr lang="zh-CN" altLang="zh-CN" sz="1400" dirty="0" smtClean="0"/>
              <a:t>年</a:t>
            </a:r>
            <a:endParaRPr lang="en-US" altLang="zh-CN" sz="1400" dirty="0" smtClean="0"/>
          </a:p>
          <a:p>
            <a:r>
              <a:rPr lang="zh-CN" altLang="zh-CN" sz="1400" dirty="0" smtClean="0"/>
              <a:t>发生的事故数量进行拟合</a:t>
            </a:r>
            <a:endParaRPr lang="zh-CN" altLang="en-US" sz="1400" dirty="0">
              <a:solidFill>
                <a:srgbClr val="2F2637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endParaRPr lang="zh-CN" altLang="en-US" sz="1200" dirty="0">
              <a:solidFill>
                <a:srgbClr val="2F2637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sz="1100" dirty="0">
              <a:solidFill>
                <a:srgbClr val="2F263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1400" dirty="0">
              <a:solidFill>
                <a:srgbClr val="2F263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497" name="文本框 25"/>
          <p:cNvSpPr>
            <a:spLocks noChangeArrowheads="1"/>
          </p:cNvSpPr>
          <p:nvPr/>
        </p:nvSpPr>
        <p:spPr bwMode="auto">
          <a:xfrm>
            <a:off x="1155138" y="4414278"/>
            <a:ext cx="3725700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262626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  </a:t>
            </a:r>
            <a:r>
              <a:rPr lang="zh-CN" altLang="en-US" sz="16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分析方法</a:t>
            </a:r>
            <a:endParaRPr lang="en-US" altLang="zh-CN" sz="16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zh-CN" altLang="zh-CN" sz="1400" dirty="0" smtClean="0">
                <a:solidFill>
                  <a:schemeClr val="bg1"/>
                </a:solidFill>
              </a:rPr>
              <a:t>利</a:t>
            </a:r>
            <a:r>
              <a:rPr lang="zh-CN" altLang="zh-CN" sz="1400" dirty="0" smtClean="0">
                <a:solidFill>
                  <a:schemeClr val="bg1"/>
                </a:solidFill>
              </a:rPr>
              <a:t>用</a:t>
            </a:r>
            <a:r>
              <a:rPr lang="en-US" altLang="zh-CN" sz="1400" dirty="0" smtClean="0">
                <a:solidFill>
                  <a:schemeClr val="bg1"/>
                </a:solidFill>
              </a:rPr>
              <a:t>GIS</a:t>
            </a:r>
            <a:r>
              <a:rPr lang="zh-CN" altLang="zh-CN" sz="1400" dirty="0" smtClean="0">
                <a:solidFill>
                  <a:schemeClr val="bg1"/>
                </a:solidFill>
              </a:rPr>
              <a:t>提</a:t>
            </a:r>
            <a:r>
              <a:rPr lang="zh-CN" altLang="zh-CN" sz="1400" dirty="0" smtClean="0">
                <a:solidFill>
                  <a:schemeClr val="bg1"/>
                </a:solidFill>
              </a:rPr>
              <a:t>取</a:t>
            </a:r>
            <a:r>
              <a:rPr lang="zh-CN" altLang="zh-CN" sz="1400" dirty="0" smtClean="0">
                <a:solidFill>
                  <a:schemeClr val="bg1"/>
                </a:solidFill>
              </a:rPr>
              <a:t>的</a:t>
            </a:r>
            <a:r>
              <a:rPr lang="zh-CN" altLang="en-US" sz="1400" dirty="0" smtClean="0">
                <a:solidFill>
                  <a:schemeClr val="bg1"/>
                </a:solidFill>
              </a:rPr>
              <a:t>道路</a:t>
            </a:r>
            <a:r>
              <a:rPr lang="zh-CN" altLang="zh-CN" sz="1400" dirty="0" smtClean="0">
                <a:solidFill>
                  <a:schemeClr val="bg1"/>
                </a:solidFill>
              </a:rPr>
              <a:t>参数，</a:t>
            </a:r>
            <a:r>
              <a:rPr lang="zh-CN" altLang="en-US" sz="1400" dirty="0" smtClean="0">
                <a:solidFill>
                  <a:schemeClr val="bg1"/>
                </a:solidFill>
              </a:rPr>
              <a:t>通</a:t>
            </a:r>
            <a:r>
              <a:rPr lang="zh-CN" altLang="zh-CN" sz="1400" dirty="0" smtClean="0">
                <a:solidFill>
                  <a:schemeClr val="bg1"/>
                </a:solidFill>
              </a:rPr>
              <a:t>几何回归</a:t>
            </a:r>
            <a:r>
              <a:rPr lang="zh-CN" altLang="en-US" sz="1400" dirty="0" smtClean="0">
                <a:solidFill>
                  <a:schemeClr val="bg1"/>
                </a:solidFill>
              </a:rPr>
              <a:t>过建立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zh-CN" sz="1400" dirty="0" smtClean="0">
                <a:solidFill>
                  <a:schemeClr val="bg1"/>
                </a:solidFill>
              </a:rPr>
              <a:t>事故预测模型</a:t>
            </a:r>
            <a:r>
              <a:rPr lang="zh-CN" altLang="en-US" sz="1400" dirty="0" smtClean="0">
                <a:solidFill>
                  <a:schemeClr val="bg1"/>
                </a:solidFill>
              </a:rPr>
              <a:t>（</a:t>
            </a:r>
            <a:r>
              <a:rPr lang="en-US" altLang="zh-CN" sz="1400" dirty="0" smtClean="0">
                <a:solidFill>
                  <a:schemeClr val="bg1"/>
                </a:solidFill>
              </a:rPr>
              <a:t>APM</a:t>
            </a:r>
            <a:r>
              <a:rPr lang="zh-CN" altLang="en-US" sz="1400" dirty="0" smtClean="0">
                <a:solidFill>
                  <a:schemeClr val="bg1"/>
                </a:solidFill>
              </a:rPr>
              <a:t>）</a:t>
            </a:r>
            <a:r>
              <a:rPr lang="zh-CN" altLang="zh-CN" sz="1400" dirty="0" smtClean="0">
                <a:solidFill>
                  <a:schemeClr val="bg1"/>
                </a:solidFill>
              </a:rPr>
              <a:t>，评价道路几何设计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zh-CN" sz="1400" dirty="0" smtClean="0">
                <a:solidFill>
                  <a:schemeClr val="bg1"/>
                </a:solidFill>
              </a:rPr>
              <a:t>特征对事故频率的影响</a:t>
            </a:r>
            <a:endParaRPr lang="zh-CN" altLang="en-US" sz="1400" dirty="0">
              <a:solidFill>
                <a:schemeClr val="bg1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endParaRPr lang="zh-CN" altLang="en-US" sz="1200" dirty="0">
              <a:solidFill>
                <a:schemeClr val="bg1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endParaRPr lang="zh-CN" altLang="en-US" sz="1100" dirty="0">
              <a:solidFill>
                <a:schemeClr val="bg1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20498" name="文本框 26"/>
          <p:cNvSpPr>
            <a:spLocks noChangeArrowheads="1"/>
          </p:cNvSpPr>
          <p:nvPr/>
        </p:nvSpPr>
        <p:spPr bwMode="auto">
          <a:xfrm>
            <a:off x="7485217" y="2715499"/>
            <a:ext cx="3475631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    </a:t>
            </a:r>
            <a:r>
              <a:rPr lang="zh-CN" altLang="en-US" sz="16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数据来源</a:t>
            </a:r>
            <a:endParaRPr lang="zh-CN" altLang="en-US" sz="1600" b="1" dirty="0">
              <a:solidFill>
                <a:schemeClr val="bg1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r>
              <a:rPr lang="zh-CN" altLang="zh-CN" sz="1400" dirty="0" smtClean="0">
                <a:solidFill>
                  <a:schemeClr val="bg1"/>
                </a:solidFill>
              </a:rPr>
              <a:t>使用了一种新的数据来源</a:t>
            </a:r>
            <a:r>
              <a:rPr lang="en-US" altLang="zh-CN" sz="1400" dirty="0" smtClean="0">
                <a:solidFill>
                  <a:schemeClr val="bg1"/>
                </a:solidFill>
              </a:rPr>
              <a:t>(</a:t>
            </a:r>
            <a:r>
              <a:rPr lang="zh-CN" altLang="zh-CN" sz="1400" dirty="0" smtClean="0">
                <a:solidFill>
                  <a:schemeClr val="bg1"/>
                </a:solidFill>
              </a:rPr>
              <a:t>即激光扫描系统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)</a:t>
            </a:r>
            <a:r>
              <a:rPr lang="zh-CN" altLang="zh-CN" sz="1400" dirty="0" smtClean="0">
                <a:solidFill>
                  <a:schemeClr val="bg1"/>
                </a:solidFill>
              </a:rPr>
              <a:t>进行几何道路建模和精确的道路几何设计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zh-CN" sz="1400" dirty="0" smtClean="0">
                <a:solidFill>
                  <a:schemeClr val="bg1"/>
                </a:solidFill>
              </a:rPr>
              <a:t>特征提取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499" name="文本框 27"/>
          <p:cNvSpPr>
            <a:spLocks noChangeArrowheads="1"/>
          </p:cNvSpPr>
          <p:nvPr/>
        </p:nvSpPr>
        <p:spPr bwMode="auto">
          <a:xfrm>
            <a:off x="7411475" y="4384781"/>
            <a:ext cx="3853940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262626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         </a:t>
            </a:r>
            <a:r>
              <a:rPr lang="zh-CN" altLang="en-US" sz="1600" b="1" dirty="0" smtClean="0">
                <a:solidFill>
                  <a:srgbClr val="262626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使用工具</a:t>
            </a:r>
            <a:endParaRPr lang="zh-CN" altLang="en-US" sz="1600" b="1" dirty="0">
              <a:solidFill>
                <a:srgbClr val="2F2637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r>
              <a:rPr lang="en-US" altLang="zh-CN" sz="1400" dirty="0" err="1" smtClean="0"/>
              <a:t>ArcGIS</a:t>
            </a:r>
            <a:r>
              <a:rPr lang="en-US" altLang="zh-CN" sz="1400" dirty="0" smtClean="0"/>
              <a:t> 10.3</a:t>
            </a:r>
            <a:r>
              <a:rPr lang="zh-CN" altLang="zh-CN" sz="1400" dirty="0" smtClean="0"/>
              <a:t>被用于激光雷达数据和正射影像处</a:t>
            </a:r>
            <a:endParaRPr lang="en-US" altLang="zh-CN" sz="1400" dirty="0" smtClean="0"/>
          </a:p>
          <a:p>
            <a:r>
              <a:rPr lang="zh-CN" altLang="zh-CN" sz="1400" dirty="0" smtClean="0"/>
              <a:t>理。利用</a:t>
            </a:r>
            <a:r>
              <a:rPr lang="en-US" altLang="zh-CN" sz="1400" dirty="0" smtClean="0"/>
              <a:t>AutoCAD Civil 3D 2015</a:t>
            </a:r>
            <a:r>
              <a:rPr lang="zh-CN" altLang="zh-CN" sz="1400" dirty="0" smtClean="0"/>
              <a:t>从基于</a:t>
            </a:r>
            <a:r>
              <a:rPr lang="en-US" altLang="zh-CN" sz="1400" dirty="0" err="1" smtClean="0"/>
              <a:t>lidar</a:t>
            </a:r>
            <a:r>
              <a:rPr lang="zh-CN" altLang="zh-CN" sz="1400" dirty="0" smtClean="0"/>
              <a:t>的</a:t>
            </a:r>
            <a:endParaRPr lang="en-US" altLang="zh-CN" sz="1400" dirty="0" smtClean="0"/>
          </a:p>
          <a:p>
            <a:r>
              <a:rPr lang="zh-CN" altLang="zh-CN" sz="1400" dirty="0" smtClean="0"/>
              <a:t>数字路面模型中提取道路几何设计特征，利用</a:t>
            </a:r>
            <a:endParaRPr lang="en-US" altLang="zh-CN" sz="1400" dirty="0" smtClean="0"/>
          </a:p>
          <a:p>
            <a:r>
              <a:rPr lang="en-US" altLang="zh-CN" sz="1400" dirty="0" smtClean="0"/>
              <a:t>NCSS 11</a:t>
            </a:r>
            <a:r>
              <a:rPr lang="zh-CN" altLang="zh-CN" sz="1400" dirty="0" smtClean="0"/>
              <a:t>统计分析软件进行回归分析</a:t>
            </a:r>
            <a:endParaRPr lang="zh-CN" altLang="en-US" sz="1400" dirty="0">
              <a:solidFill>
                <a:srgbClr val="2F2637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endParaRPr lang="zh-CN" altLang="en-US" sz="1200" dirty="0">
              <a:solidFill>
                <a:srgbClr val="2F2637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sz="1100" dirty="0">
              <a:solidFill>
                <a:srgbClr val="2F263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1400" dirty="0">
              <a:solidFill>
                <a:srgbClr val="2F263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29"/>
          <p:cNvSpPr>
            <a:spLocks noChangeAspect="1" noChangeArrowheads="1"/>
          </p:cNvSpPr>
          <p:nvPr/>
        </p:nvSpPr>
        <p:spPr bwMode="auto">
          <a:xfrm rot="5400000">
            <a:off x="2379663" y="-1117600"/>
            <a:ext cx="1028700" cy="1028700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43" name="矩形 30"/>
          <p:cNvSpPr>
            <a:spLocks noChangeAspect="1" noChangeArrowheads="1"/>
          </p:cNvSpPr>
          <p:nvPr/>
        </p:nvSpPr>
        <p:spPr bwMode="auto">
          <a:xfrm rot="5400000">
            <a:off x="1212850" y="-1117600"/>
            <a:ext cx="1028700" cy="1028700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44" name="椭圆 51"/>
          <p:cNvSpPr>
            <a:spLocks noChangeArrowheads="1"/>
          </p:cNvSpPr>
          <p:nvPr/>
        </p:nvSpPr>
        <p:spPr bwMode="auto">
          <a:xfrm>
            <a:off x="1057278" y="1954217"/>
            <a:ext cx="3635375" cy="3635375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45" name="椭圆 52"/>
          <p:cNvSpPr>
            <a:spLocks noChangeArrowheads="1"/>
          </p:cNvSpPr>
          <p:nvPr/>
        </p:nvSpPr>
        <p:spPr bwMode="auto">
          <a:xfrm>
            <a:off x="3870327" y="5586417"/>
            <a:ext cx="923925" cy="923925"/>
          </a:xfrm>
          <a:prstGeom prst="ellipse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46" name="椭圆 53"/>
          <p:cNvSpPr>
            <a:spLocks noChangeArrowheads="1"/>
          </p:cNvSpPr>
          <p:nvPr/>
        </p:nvSpPr>
        <p:spPr bwMode="auto">
          <a:xfrm>
            <a:off x="3432178" y="1146179"/>
            <a:ext cx="631825" cy="631825"/>
          </a:xfrm>
          <a:prstGeom prst="ellipse">
            <a:avLst/>
          </a:prstGeom>
          <a:solidFill>
            <a:srgbClr val="D0EAEB"/>
          </a:solidFill>
          <a:ln w="6350">
            <a:solidFill>
              <a:srgbClr val="2F2637">
                <a:alpha val="50195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47" name="文本框 54"/>
          <p:cNvSpPr>
            <a:spLocks noChangeArrowheads="1"/>
          </p:cNvSpPr>
          <p:nvPr/>
        </p:nvSpPr>
        <p:spPr bwMode="auto">
          <a:xfrm>
            <a:off x="7673873" y="3401553"/>
            <a:ext cx="20185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</a:t>
            </a:r>
            <a:r>
              <a:rPr lang="zh-CN" altLang="en-US" sz="3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研究材料</a:t>
            </a:r>
            <a:endParaRPr lang="en-US" altLang="zh-CN" sz="2400" b="1" dirty="0">
              <a:solidFill>
                <a:srgbClr val="262626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10248" name="文本框 55"/>
          <p:cNvSpPr>
            <a:spLocks noChangeArrowheads="1"/>
          </p:cNvSpPr>
          <p:nvPr/>
        </p:nvSpPr>
        <p:spPr bwMode="auto">
          <a:xfrm>
            <a:off x="6769308" y="3980222"/>
            <a:ext cx="36952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          </a:t>
            </a:r>
            <a:endParaRPr lang="zh-CN" altLang="en-US" sz="3200" b="1" dirty="0">
              <a:solidFill>
                <a:schemeClr val="bg1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r>
              <a:rPr lang="zh-CN" altLang="zh-CN" sz="1600" dirty="0" smtClean="0"/>
              <a:t>研究区域是马来西亚最长高速公路的</a:t>
            </a:r>
            <a:endParaRPr lang="en-US" altLang="zh-CN" sz="1600" dirty="0" smtClean="0"/>
          </a:p>
          <a:p>
            <a:r>
              <a:rPr lang="zh-CN" altLang="zh-CN" sz="1600" dirty="0" smtClean="0"/>
              <a:t>一个子集走廊，总长度为全长</a:t>
            </a:r>
            <a:r>
              <a:rPr lang="en-US" altLang="zh-CN" sz="1600" dirty="0" smtClean="0"/>
              <a:t>44</a:t>
            </a:r>
            <a:r>
              <a:rPr lang="zh-CN" altLang="zh-CN" sz="1600" dirty="0" smtClean="0"/>
              <a:t>公里，</a:t>
            </a:r>
            <a:endParaRPr lang="en-US" altLang="zh-CN" sz="1600" dirty="0" smtClean="0"/>
          </a:p>
          <a:p>
            <a:r>
              <a:rPr lang="zh-CN" altLang="zh-CN" sz="1600" dirty="0" smtClean="0"/>
              <a:t>由</a:t>
            </a:r>
            <a:r>
              <a:rPr lang="en-US" altLang="zh-CN" sz="1600" dirty="0" err="1" smtClean="0"/>
              <a:t>Pedas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Linggi</a:t>
            </a:r>
            <a:r>
              <a:rPr lang="zh-CN" altLang="zh-CN" sz="1600" dirty="0" smtClean="0"/>
              <a:t>至</a:t>
            </a:r>
            <a:r>
              <a:rPr lang="en-US" altLang="zh-CN" sz="1600" dirty="0" err="1" smtClean="0"/>
              <a:t>aykeroh</a:t>
            </a:r>
            <a:endParaRPr lang="en-US" altLang="zh-CN" sz="1600" dirty="0">
              <a:solidFill>
                <a:srgbClr val="262626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10249" name="直接连接符 56"/>
          <p:cNvSpPr>
            <a:spLocks noChangeShapeType="1"/>
          </p:cNvSpPr>
          <p:nvPr/>
        </p:nvSpPr>
        <p:spPr bwMode="auto">
          <a:xfrm rot="5400000">
            <a:off x="8612984" y="2478883"/>
            <a:ext cx="1587" cy="3600451"/>
          </a:xfrm>
          <a:prstGeom prst="line">
            <a:avLst/>
          </a:prstGeom>
          <a:noFill/>
          <a:ln w="1270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" name="椭圆 58"/>
          <p:cNvSpPr>
            <a:spLocks noChangeArrowheads="1"/>
          </p:cNvSpPr>
          <p:nvPr/>
        </p:nvSpPr>
        <p:spPr bwMode="auto">
          <a:xfrm>
            <a:off x="5873753" y="1954217"/>
            <a:ext cx="1012825" cy="1012825"/>
          </a:xfrm>
          <a:prstGeom prst="ellipse">
            <a:avLst/>
          </a:prstGeom>
          <a:solidFill>
            <a:srgbClr val="D0EAEB"/>
          </a:solidFill>
          <a:ln w="6350">
            <a:solidFill>
              <a:srgbClr val="2F2637">
                <a:alpha val="50195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2" name="组合 59"/>
          <p:cNvGrpSpPr>
            <a:grpSpLocks/>
          </p:cNvGrpSpPr>
          <p:nvPr/>
        </p:nvGrpSpPr>
        <p:grpSpPr bwMode="auto">
          <a:xfrm>
            <a:off x="6149977" y="2284417"/>
            <a:ext cx="498475" cy="477837"/>
            <a:chOff x="0" y="0"/>
            <a:chExt cx="2438400" cy="2332038"/>
          </a:xfrm>
        </p:grpSpPr>
        <p:sp>
          <p:nvSpPr>
            <p:cNvPr id="10255" name="Freeform 25"/>
            <p:cNvSpPr>
              <a:spLocks noChangeArrowheads="1"/>
            </p:cNvSpPr>
            <p:nvPr/>
          </p:nvSpPr>
          <p:spPr bwMode="auto">
            <a:xfrm>
              <a:off x="893763" y="1676400"/>
              <a:ext cx="655638" cy="655638"/>
            </a:xfrm>
            <a:custGeom>
              <a:avLst/>
              <a:gdLst>
                <a:gd name="T0" fmla="*/ 327025 w 413"/>
                <a:gd name="T1" fmla="*/ 655638 h 413"/>
                <a:gd name="T2" fmla="*/ 0 w 413"/>
                <a:gd name="T3" fmla="*/ 0 h 413"/>
                <a:gd name="T4" fmla="*/ 655638 w 413"/>
                <a:gd name="T5" fmla="*/ 0 h 413"/>
                <a:gd name="T6" fmla="*/ 327025 w 413"/>
                <a:gd name="T7" fmla="*/ 655638 h 4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"/>
                <a:gd name="T13" fmla="*/ 0 h 413"/>
                <a:gd name="T14" fmla="*/ 413 w 413"/>
                <a:gd name="T15" fmla="*/ 413 h 4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任意多边形 61"/>
            <p:cNvSpPr>
              <a:spLocks noChangeArrowheads="1"/>
            </p:cNvSpPr>
            <p:nvPr/>
          </p:nvSpPr>
          <p:spPr bwMode="auto">
            <a:xfrm>
              <a:off x="0" y="0"/>
              <a:ext cx="2438400" cy="1774825"/>
            </a:xfrm>
            <a:custGeom>
              <a:avLst/>
              <a:gdLst>
                <a:gd name="T0" fmla="*/ 290196 w 2438400"/>
                <a:gd name="T1" fmla="*/ 0 h 1774825"/>
                <a:gd name="T2" fmla="*/ 2151973 w 2438400"/>
                <a:gd name="T3" fmla="*/ 0 h 1774825"/>
                <a:gd name="T4" fmla="*/ 2438400 w 2438400"/>
                <a:gd name="T5" fmla="*/ 286384 h 1774825"/>
                <a:gd name="T6" fmla="*/ 2438400 w 2438400"/>
                <a:gd name="T7" fmla="*/ 1484673 h 1774825"/>
                <a:gd name="T8" fmla="*/ 2151973 w 2438400"/>
                <a:gd name="T9" fmla="*/ 1774825 h 1774825"/>
                <a:gd name="T10" fmla="*/ 290196 w 2438400"/>
                <a:gd name="T11" fmla="*/ 1774825 h 1774825"/>
                <a:gd name="T12" fmla="*/ 0 w 2438400"/>
                <a:gd name="T13" fmla="*/ 1484673 h 1774825"/>
                <a:gd name="T14" fmla="*/ 0 w 2438400"/>
                <a:gd name="T15" fmla="*/ 286384 h 1774825"/>
                <a:gd name="T16" fmla="*/ 290196 w 2438400"/>
                <a:gd name="T17" fmla="*/ 0 h 1774825"/>
                <a:gd name="T18" fmla="*/ 471488 w 2438400"/>
                <a:gd name="T19" fmla="*/ 425450 h 1774825"/>
                <a:gd name="T20" fmla="*/ 471488 w 2438400"/>
                <a:gd name="T21" fmla="*/ 598488 h 1774825"/>
                <a:gd name="T22" fmla="*/ 1971676 w 2438400"/>
                <a:gd name="T23" fmla="*/ 598488 h 1774825"/>
                <a:gd name="T24" fmla="*/ 1971676 w 2438400"/>
                <a:gd name="T25" fmla="*/ 425450 h 1774825"/>
                <a:gd name="T26" fmla="*/ 471488 w 2438400"/>
                <a:gd name="T27" fmla="*/ 425450 h 1774825"/>
                <a:gd name="T28" fmla="*/ 471488 w 2438400"/>
                <a:gd name="T29" fmla="*/ 801688 h 1774825"/>
                <a:gd name="T30" fmla="*/ 471488 w 2438400"/>
                <a:gd name="T31" fmla="*/ 971551 h 1774825"/>
                <a:gd name="T32" fmla="*/ 1971676 w 2438400"/>
                <a:gd name="T33" fmla="*/ 971551 h 1774825"/>
                <a:gd name="T34" fmla="*/ 1971676 w 2438400"/>
                <a:gd name="T35" fmla="*/ 801688 h 1774825"/>
                <a:gd name="T36" fmla="*/ 471488 w 2438400"/>
                <a:gd name="T37" fmla="*/ 801688 h 1774825"/>
                <a:gd name="T38" fmla="*/ 471488 w 2438400"/>
                <a:gd name="T39" fmla="*/ 1174750 h 1774825"/>
                <a:gd name="T40" fmla="*/ 471488 w 2438400"/>
                <a:gd name="T41" fmla="*/ 1347788 h 1774825"/>
                <a:gd name="T42" fmla="*/ 1971676 w 2438400"/>
                <a:gd name="T43" fmla="*/ 1347788 h 1774825"/>
                <a:gd name="T44" fmla="*/ 1971676 w 2438400"/>
                <a:gd name="T45" fmla="*/ 1174750 h 1774825"/>
                <a:gd name="T46" fmla="*/ 471488 w 2438400"/>
                <a:gd name="T47" fmla="*/ 1174750 h 17748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38400"/>
                <a:gd name="T73" fmla="*/ 0 h 1774825"/>
                <a:gd name="T74" fmla="*/ 2438400 w 2438400"/>
                <a:gd name="T75" fmla="*/ 1774825 h 17748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2" name="椭圆 14"/>
          <p:cNvSpPr>
            <a:spLocks noChangeArrowheads="1"/>
          </p:cNvSpPr>
          <p:nvPr/>
        </p:nvSpPr>
        <p:spPr bwMode="auto">
          <a:xfrm>
            <a:off x="1057278" y="1954217"/>
            <a:ext cx="3635375" cy="3635375"/>
          </a:xfrm>
          <a:prstGeom prst="ellipse">
            <a:avLst/>
          </a:prstGeom>
          <a:solidFill>
            <a:srgbClr val="2F2637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53" name="椭圆 15"/>
          <p:cNvSpPr>
            <a:spLocks noChangeArrowheads="1"/>
          </p:cNvSpPr>
          <p:nvPr/>
        </p:nvSpPr>
        <p:spPr bwMode="auto">
          <a:xfrm>
            <a:off x="1233490" y="2127250"/>
            <a:ext cx="3282951" cy="3282950"/>
          </a:xfrm>
          <a:prstGeom prst="ellipse">
            <a:avLst/>
          </a:prstGeom>
          <a:noFill/>
          <a:ln w="63500">
            <a:solidFill>
              <a:srgbClr val="D0EAEB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54" name="文本框 57"/>
          <p:cNvSpPr>
            <a:spLocks noChangeArrowheads="1"/>
          </p:cNvSpPr>
          <p:nvPr/>
        </p:nvSpPr>
        <p:spPr bwMode="auto">
          <a:xfrm>
            <a:off x="1971677" y="2668591"/>
            <a:ext cx="196720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3800" b="1">
                <a:solidFill>
                  <a:srgbClr val="FDFDFD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02</a:t>
            </a:r>
            <a:endParaRPr lang="zh-CN" altLang="en-US" sz="13800" b="1">
              <a:solidFill>
                <a:srgbClr val="FDFDFD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7E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矩形 29"/>
          <p:cNvSpPr>
            <a:spLocks noChangeAspect="1" noChangeArrowheads="1"/>
          </p:cNvSpPr>
          <p:nvPr/>
        </p:nvSpPr>
        <p:spPr bwMode="auto">
          <a:xfrm rot="5400000">
            <a:off x="2379663" y="-1117600"/>
            <a:ext cx="1028700" cy="1028700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4" name="矩形 30"/>
          <p:cNvSpPr>
            <a:spLocks noChangeAspect="1" noChangeArrowheads="1"/>
          </p:cNvSpPr>
          <p:nvPr/>
        </p:nvSpPr>
        <p:spPr bwMode="auto">
          <a:xfrm rot="5400000">
            <a:off x="1212850" y="-1117600"/>
            <a:ext cx="1028700" cy="1028700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5" name="直接连接符 8"/>
          <p:cNvSpPr>
            <a:spLocks noChangeShapeType="1"/>
          </p:cNvSpPr>
          <p:nvPr/>
        </p:nvSpPr>
        <p:spPr bwMode="auto">
          <a:xfrm flipV="1">
            <a:off x="7204077" y="1154117"/>
            <a:ext cx="4679951" cy="1587"/>
          </a:xfrm>
          <a:prstGeom prst="line">
            <a:avLst/>
          </a:prstGeom>
          <a:noFill/>
          <a:ln w="635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直接连接符 10"/>
          <p:cNvSpPr>
            <a:spLocks noChangeShapeType="1"/>
          </p:cNvSpPr>
          <p:nvPr/>
        </p:nvSpPr>
        <p:spPr bwMode="auto">
          <a:xfrm flipV="1">
            <a:off x="342902" y="1154117"/>
            <a:ext cx="4679951" cy="1587"/>
          </a:xfrm>
          <a:prstGeom prst="line">
            <a:avLst/>
          </a:prstGeom>
          <a:noFill/>
          <a:ln w="635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文本框 12"/>
          <p:cNvSpPr>
            <a:spLocks noChangeArrowheads="1"/>
          </p:cNvSpPr>
          <p:nvPr/>
        </p:nvSpPr>
        <p:spPr bwMode="auto">
          <a:xfrm>
            <a:off x="5385826" y="363592"/>
            <a:ext cx="17331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262626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研究数据来源</a:t>
            </a:r>
            <a:endParaRPr lang="en-US" altLang="zh-CN" sz="2000" b="1" dirty="0">
              <a:solidFill>
                <a:srgbClr val="262626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grpSp>
        <p:nvGrpSpPr>
          <p:cNvPr id="5128" name="组合 1"/>
          <p:cNvGrpSpPr>
            <a:grpSpLocks/>
          </p:cNvGrpSpPr>
          <p:nvPr/>
        </p:nvGrpSpPr>
        <p:grpSpPr bwMode="auto">
          <a:xfrm>
            <a:off x="5367340" y="1000129"/>
            <a:ext cx="1468437" cy="307975"/>
            <a:chOff x="0" y="0"/>
            <a:chExt cx="1541192" cy="321992"/>
          </a:xfrm>
        </p:grpSpPr>
        <p:sp>
          <p:nvSpPr>
            <p:cNvPr id="5137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38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39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40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134" name="文本框 26"/>
          <p:cNvSpPr>
            <a:spLocks noChangeArrowheads="1"/>
          </p:cNvSpPr>
          <p:nvPr/>
        </p:nvSpPr>
        <p:spPr bwMode="auto">
          <a:xfrm>
            <a:off x="7158089" y="1576593"/>
            <a:ext cx="4471096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 smtClean="0"/>
              <a:t>事故样本：</a:t>
            </a:r>
            <a:endParaRPr lang="en-US" altLang="zh-CN" sz="1600" b="1" dirty="0" smtClean="0"/>
          </a:p>
          <a:p>
            <a:r>
              <a:rPr lang="zh-CN" altLang="zh-CN" sz="1600" dirty="0" smtClean="0"/>
              <a:t>研究区域是马来西亚最长高速公</a:t>
            </a:r>
            <a:r>
              <a:rPr lang="zh-CN" altLang="en-US" sz="1600" dirty="0" smtClean="0"/>
              <a:t>路</a:t>
            </a:r>
            <a:r>
              <a:rPr lang="zh-CN" altLang="zh-CN" sz="1600" dirty="0" smtClean="0"/>
              <a:t>的一个子</a:t>
            </a:r>
            <a:endParaRPr lang="en-US" altLang="zh-CN" sz="1600" dirty="0" smtClean="0"/>
          </a:p>
          <a:p>
            <a:r>
              <a:rPr lang="zh-CN" altLang="zh-CN" sz="1600" dirty="0" smtClean="0"/>
              <a:t>集走廊，总长度为全长</a:t>
            </a:r>
            <a:r>
              <a:rPr lang="en-US" altLang="zh-CN" sz="1600" dirty="0" smtClean="0"/>
              <a:t>44</a:t>
            </a:r>
            <a:r>
              <a:rPr lang="zh-CN" altLang="zh-CN" sz="1600" dirty="0" smtClean="0"/>
              <a:t>公里</a:t>
            </a:r>
            <a:r>
              <a:rPr lang="zh-CN" altLang="en-US" sz="1600" dirty="0" smtClean="0"/>
              <a:t>，</a:t>
            </a:r>
            <a:r>
              <a:rPr lang="zh-CN" altLang="zh-CN" sz="1600" dirty="0" smtClean="0"/>
              <a:t> 因此，为</a:t>
            </a:r>
            <a:endParaRPr lang="en-US" altLang="zh-CN" sz="1600" dirty="0" smtClean="0"/>
          </a:p>
          <a:p>
            <a:r>
              <a:rPr lang="zh-CN" altLang="zh-CN" sz="1600" dirty="0" smtClean="0"/>
              <a:t>了建立事故预测模型，我们用数字形式</a:t>
            </a:r>
            <a:r>
              <a:rPr lang="en-US" altLang="zh-CN" sz="1600" dirty="0" smtClean="0"/>
              <a:t>(Excel</a:t>
            </a:r>
          </a:p>
          <a:p>
            <a:r>
              <a:rPr lang="zh-CN" altLang="zh-CN" sz="1600" dirty="0" smtClean="0"/>
              <a:t>表格</a:t>
            </a:r>
            <a:r>
              <a:rPr lang="en-US" altLang="zh-CN" sz="1600" dirty="0" smtClean="0"/>
              <a:t>)</a:t>
            </a:r>
            <a:r>
              <a:rPr lang="zh-CN" altLang="zh-CN" sz="1600" dirty="0" smtClean="0"/>
              <a:t>从警察局收集了</a:t>
            </a:r>
            <a:r>
              <a:rPr lang="en-US" altLang="zh-CN" sz="1600" dirty="0" smtClean="0"/>
              <a:t>6</a:t>
            </a:r>
            <a:r>
              <a:rPr lang="zh-CN" altLang="zh-CN" sz="1600" dirty="0" smtClean="0"/>
              <a:t>年</a:t>
            </a:r>
            <a:r>
              <a:rPr lang="en-US" altLang="zh-CN" sz="1600" dirty="0" smtClean="0"/>
              <a:t>(2009-2015</a:t>
            </a:r>
            <a:r>
              <a:rPr lang="zh-CN" altLang="zh-CN" sz="1600" dirty="0" smtClean="0"/>
              <a:t>年</a:t>
            </a:r>
            <a:r>
              <a:rPr lang="en-US" altLang="zh-CN" sz="1600" dirty="0" smtClean="0"/>
              <a:t>)</a:t>
            </a:r>
            <a:r>
              <a:rPr lang="zh-CN" altLang="zh-CN" sz="1600" dirty="0" smtClean="0"/>
              <a:t>的事</a:t>
            </a:r>
            <a:endParaRPr lang="en-US" altLang="zh-CN" sz="1600" dirty="0" smtClean="0"/>
          </a:p>
          <a:p>
            <a:r>
              <a:rPr lang="zh-CN" altLang="zh-CN" sz="1600" dirty="0" smtClean="0"/>
              <a:t>故数据。事故数据来自这条三车道高速公路</a:t>
            </a:r>
            <a:endParaRPr lang="en-US" altLang="zh-CN" sz="1600" dirty="0" smtClean="0"/>
          </a:p>
          <a:p>
            <a:r>
              <a:rPr lang="en-US" altLang="zh-CN" sz="1600" dirty="0" smtClean="0"/>
              <a:t>(433</a:t>
            </a:r>
            <a:r>
              <a:rPr lang="zh-CN" altLang="zh-CN" sz="1600" dirty="0" smtClean="0"/>
              <a:t>段</a:t>
            </a:r>
            <a:r>
              <a:rPr lang="en-US" altLang="zh-CN" sz="1600" dirty="0" smtClean="0"/>
              <a:t>)</a:t>
            </a:r>
            <a:r>
              <a:rPr lang="zh-CN" altLang="zh-CN" sz="1600" dirty="0" smtClean="0"/>
              <a:t>的</a:t>
            </a:r>
            <a:r>
              <a:rPr lang="en-US" altLang="zh-CN" sz="1600" dirty="0" smtClean="0"/>
              <a:t>44</a:t>
            </a:r>
            <a:r>
              <a:rPr lang="zh-CN" altLang="zh-CN" sz="1600" dirty="0" smtClean="0"/>
              <a:t>公里路段。在研究期间</a:t>
            </a:r>
            <a:r>
              <a:rPr lang="en-US" altLang="zh-CN" sz="1600" dirty="0" smtClean="0"/>
              <a:t>(2009-2015)</a:t>
            </a:r>
          </a:p>
          <a:p>
            <a:r>
              <a:rPr lang="zh-CN" altLang="zh-CN" sz="1600" dirty="0" smtClean="0"/>
              <a:t>，事故的平均数量是五起每路段。</a:t>
            </a:r>
          </a:p>
          <a:p>
            <a:endParaRPr lang="zh-CN" altLang="en-US" sz="1600" dirty="0" smtClean="0">
              <a:solidFill>
                <a:srgbClr val="3F3E40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endParaRPr lang="en-US" altLang="zh-CN" sz="1600" dirty="0" smtClean="0"/>
          </a:p>
          <a:p>
            <a:r>
              <a:rPr lang="zh-CN" altLang="en-US" sz="1600" b="1" dirty="0" smtClean="0"/>
              <a:t>路段几何数据：</a:t>
            </a:r>
            <a:endParaRPr lang="en-US" altLang="zh-CN" sz="1600" b="1" dirty="0" smtClean="0"/>
          </a:p>
          <a:p>
            <a:r>
              <a:rPr lang="zh-CN" altLang="zh-CN" sz="1600" dirty="0" smtClean="0"/>
              <a:t>研究使用的激光雷达数据于</a:t>
            </a:r>
            <a:r>
              <a:rPr lang="en-US" altLang="zh-CN" sz="1600" dirty="0" smtClean="0"/>
              <a:t>2015</a:t>
            </a:r>
            <a:r>
              <a:rPr lang="zh-CN" altLang="zh-CN" sz="1600" dirty="0" smtClean="0"/>
              <a:t>年</a:t>
            </a:r>
            <a:r>
              <a:rPr lang="en-US" altLang="zh-CN" sz="1600" dirty="0" smtClean="0"/>
              <a:t>3</a:t>
            </a:r>
            <a:r>
              <a:rPr lang="zh-CN" altLang="zh-CN" sz="1600" dirty="0" smtClean="0"/>
              <a:t>月</a:t>
            </a:r>
            <a:r>
              <a:rPr lang="en-US" altLang="zh-CN" sz="1600" dirty="0" smtClean="0"/>
              <a:t>8</a:t>
            </a:r>
            <a:r>
              <a:rPr lang="zh-CN" altLang="zh-CN" sz="1600" dirty="0" smtClean="0"/>
              <a:t>日使</a:t>
            </a:r>
            <a:endParaRPr lang="en-US" altLang="zh-CN" sz="1600" dirty="0" smtClean="0"/>
          </a:p>
          <a:p>
            <a:r>
              <a:rPr lang="zh-CN" altLang="zh-CN" sz="1600" dirty="0" smtClean="0"/>
              <a:t>用</a:t>
            </a:r>
            <a:r>
              <a:rPr lang="en-US" altLang="zh-CN" sz="1600" dirty="0" err="1" smtClean="0"/>
              <a:t>Riegl</a:t>
            </a:r>
            <a:r>
              <a:rPr lang="en-US" altLang="zh-CN" sz="1600" dirty="0" smtClean="0"/>
              <a:t> LM Q5600</a:t>
            </a:r>
            <a:r>
              <a:rPr lang="zh-CN" altLang="zh-CN" sz="1600" dirty="0" smtClean="0"/>
              <a:t>和</a:t>
            </a:r>
            <a:r>
              <a:rPr lang="en-US" altLang="zh-CN" sz="1600" dirty="0" err="1" smtClean="0"/>
              <a:t>Hassleblad</a:t>
            </a:r>
            <a:r>
              <a:rPr lang="en-US" altLang="zh-CN" sz="1600" dirty="0" smtClean="0"/>
              <a:t> 39mp</a:t>
            </a:r>
            <a:r>
              <a:rPr lang="zh-CN" altLang="zh-CN" sz="1600" dirty="0" smtClean="0"/>
              <a:t>相机</a:t>
            </a:r>
            <a:endParaRPr lang="en-US" altLang="zh-CN" sz="1600" dirty="0" smtClean="0"/>
          </a:p>
          <a:p>
            <a:r>
              <a:rPr lang="zh-CN" altLang="zh-CN" sz="1600" dirty="0" smtClean="0"/>
              <a:t>采集。该设备的空间分辨率为</a:t>
            </a:r>
            <a:r>
              <a:rPr lang="en-US" altLang="zh-CN" sz="1600" dirty="0" smtClean="0"/>
              <a:t>13</a:t>
            </a:r>
            <a:r>
              <a:rPr lang="zh-CN" altLang="zh-CN" sz="1600" dirty="0" smtClean="0"/>
              <a:t>厘米，激光</a:t>
            </a:r>
            <a:endParaRPr lang="en-US" altLang="zh-CN" sz="1600" dirty="0" smtClean="0"/>
          </a:p>
          <a:p>
            <a:r>
              <a:rPr lang="zh-CN" altLang="zh-CN" sz="1600" dirty="0" smtClean="0"/>
              <a:t>扫描角度为</a:t>
            </a:r>
            <a:r>
              <a:rPr lang="en-US" altLang="zh-CN" sz="1600" dirty="0" smtClean="0"/>
              <a:t>60</a:t>
            </a:r>
            <a:r>
              <a:rPr lang="zh-CN" altLang="zh-CN" sz="1600" dirty="0" smtClean="0"/>
              <a:t>，相机角度约为</a:t>
            </a:r>
            <a:r>
              <a:rPr lang="en-US" altLang="zh-CN" sz="1600" dirty="0" smtClean="0"/>
              <a:t>-45</a:t>
            </a:r>
            <a:r>
              <a:rPr lang="zh-CN" altLang="zh-CN" sz="1600" dirty="0" smtClean="0"/>
              <a:t>。此外，激</a:t>
            </a:r>
            <a:endParaRPr lang="en-US" altLang="zh-CN" sz="1600" dirty="0" smtClean="0"/>
          </a:p>
          <a:p>
            <a:r>
              <a:rPr lang="zh-CN" altLang="zh-CN" sz="1600" dirty="0" smtClean="0"/>
              <a:t>光雷达数据的点间距密度为</a:t>
            </a:r>
            <a:r>
              <a:rPr lang="en-US" altLang="zh-CN" sz="1600" dirty="0" smtClean="0"/>
              <a:t>3-4 pt /m2</a:t>
            </a:r>
            <a:r>
              <a:rPr lang="zh-CN" altLang="zh-CN" sz="1600" dirty="0" smtClean="0"/>
              <a:t>。</a:t>
            </a:r>
            <a:endParaRPr lang="zh-CN" altLang="en-US" sz="1400" dirty="0">
              <a:solidFill>
                <a:srgbClr val="3F3E40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endParaRPr lang="zh-CN" altLang="en-US" sz="1400" dirty="0">
              <a:solidFill>
                <a:srgbClr val="3F3E40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dirty="0">
              <a:solidFill>
                <a:srgbClr val="3F3E40"/>
              </a:solidFill>
              <a:latin typeface="Agency FB" pitchFamily="34" charset="0"/>
              <a:ea typeface="华文宋体" pitchFamily="2" charset="-122"/>
              <a:sym typeface="Agency FB" pitchFamily="34" charset="0"/>
            </a:endParaRPr>
          </a:p>
          <a:p>
            <a:endParaRPr lang="zh-CN" altLang="en-US" sz="2000" dirty="0">
              <a:solidFill>
                <a:srgbClr val="3F3E4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CN" altLang="en-US" dirty="0">
              <a:solidFill>
                <a:srgbClr val="FDFDFD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2" name="图片 21" descr="DSV5TI@][P)WSNI~W6J3)WX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433" y="1784554"/>
            <a:ext cx="5663380" cy="4173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29"/>
          <p:cNvSpPr>
            <a:spLocks noChangeAspect="1" noChangeArrowheads="1"/>
          </p:cNvSpPr>
          <p:nvPr/>
        </p:nvSpPr>
        <p:spPr bwMode="auto">
          <a:xfrm rot="5400000">
            <a:off x="2379663" y="-1117600"/>
            <a:ext cx="1028700" cy="1028700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3" name="矩形 30"/>
          <p:cNvSpPr>
            <a:spLocks noChangeAspect="1" noChangeArrowheads="1"/>
          </p:cNvSpPr>
          <p:nvPr/>
        </p:nvSpPr>
        <p:spPr bwMode="auto">
          <a:xfrm rot="5400000">
            <a:off x="1212850" y="-1117600"/>
            <a:ext cx="1028700" cy="1028700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4" name="椭圆 51"/>
          <p:cNvSpPr>
            <a:spLocks noChangeArrowheads="1"/>
          </p:cNvSpPr>
          <p:nvPr/>
        </p:nvSpPr>
        <p:spPr bwMode="auto">
          <a:xfrm>
            <a:off x="1057278" y="1954217"/>
            <a:ext cx="3635375" cy="3635375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5" name="椭圆 52"/>
          <p:cNvSpPr>
            <a:spLocks noChangeArrowheads="1"/>
          </p:cNvSpPr>
          <p:nvPr/>
        </p:nvSpPr>
        <p:spPr bwMode="auto">
          <a:xfrm>
            <a:off x="3870327" y="5586417"/>
            <a:ext cx="923925" cy="923925"/>
          </a:xfrm>
          <a:prstGeom prst="ellipse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6" name="椭圆 53"/>
          <p:cNvSpPr>
            <a:spLocks noChangeArrowheads="1"/>
          </p:cNvSpPr>
          <p:nvPr/>
        </p:nvSpPr>
        <p:spPr bwMode="auto">
          <a:xfrm>
            <a:off x="3432178" y="1146179"/>
            <a:ext cx="631825" cy="631825"/>
          </a:xfrm>
          <a:prstGeom prst="ellipse">
            <a:avLst/>
          </a:prstGeom>
          <a:solidFill>
            <a:srgbClr val="D0EAEB"/>
          </a:solidFill>
          <a:ln w="6350">
            <a:solidFill>
              <a:srgbClr val="2F2637">
                <a:alpha val="50195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7" name="文本框 54"/>
          <p:cNvSpPr>
            <a:spLocks noChangeArrowheads="1"/>
          </p:cNvSpPr>
          <p:nvPr/>
        </p:nvSpPr>
        <p:spPr bwMode="auto">
          <a:xfrm>
            <a:off x="7675400" y="3463597"/>
            <a:ext cx="20120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</a:t>
            </a:r>
            <a:r>
              <a:rPr lang="zh-CN" altLang="en-US" sz="3200" b="1" dirty="0" smtClean="0">
                <a:solidFill>
                  <a:srgbClr val="262626"/>
                </a:solidFill>
                <a:latin typeface="Calibri" pitchFamily="34" charset="0"/>
                <a:ea typeface="华文宋体" pitchFamily="2" charset="-122"/>
                <a:sym typeface="华文宋体" pitchFamily="2" charset="-122"/>
              </a:rPr>
              <a:t>几何回归</a:t>
            </a:r>
            <a:endParaRPr lang="en-US" altLang="zh-CN" sz="2400" b="1" dirty="0">
              <a:solidFill>
                <a:srgbClr val="262626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15368" name="文本框 55"/>
          <p:cNvSpPr>
            <a:spLocks noChangeArrowheads="1"/>
          </p:cNvSpPr>
          <p:nvPr/>
        </p:nvSpPr>
        <p:spPr bwMode="auto">
          <a:xfrm>
            <a:off x="6782022" y="3998530"/>
            <a:ext cx="3672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          </a:t>
            </a:r>
            <a:endParaRPr lang="zh-CN" altLang="en-US" sz="3200" b="1" dirty="0">
              <a:solidFill>
                <a:schemeClr val="bg1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r>
              <a:rPr lang="zh-CN" altLang="zh-CN" sz="1600" dirty="0" smtClean="0"/>
              <a:t>几何回</a:t>
            </a:r>
            <a:r>
              <a:rPr lang="zh-CN" altLang="zh-CN" sz="1600" dirty="0" smtClean="0"/>
              <a:t>归是</a:t>
            </a:r>
            <a:r>
              <a:rPr lang="zh-CN" altLang="zh-CN" sz="1600" dirty="0" smtClean="0"/>
              <a:t>泊松回归的推广，它放宽</a:t>
            </a:r>
            <a:r>
              <a:rPr lang="zh-CN" altLang="zh-CN" sz="1600" dirty="0" smtClean="0"/>
              <a:t>了</a:t>
            </a:r>
            <a:endParaRPr lang="en-US" altLang="zh-CN" sz="1600" dirty="0" smtClean="0"/>
          </a:p>
          <a:p>
            <a:r>
              <a:rPr lang="zh-CN" altLang="zh-CN" sz="1600" dirty="0" smtClean="0"/>
              <a:t>方</a:t>
            </a:r>
            <a:r>
              <a:rPr lang="zh-CN" altLang="zh-CN" sz="1600" dirty="0" smtClean="0"/>
              <a:t>差等于泊松模型均值的限制性假设</a:t>
            </a:r>
            <a:endParaRPr lang="en-US" altLang="zh-CN" sz="1600" dirty="0">
              <a:solidFill>
                <a:srgbClr val="262626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15369" name="直接连接符 56"/>
          <p:cNvSpPr>
            <a:spLocks noChangeShapeType="1"/>
          </p:cNvSpPr>
          <p:nvPr/>
        </p:nvSpPr>
        <p:spPr bwMode="auto">
          <a:xfrm rot="5400000">
            <a:off x="8612984" y="2478883"/>
            <a:ext cx="1587" cy="3600451"/>
          </a:xfrm>
          <a:prstGeom prst="line">
            <a:avLst/>
          </a:prstGeom>
          <a:noFill/>
          <a:ln w="1270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0" name="椭圆 58"/>
          <p:cNvSpPr>
            <a:spLocks noChangeArrowheads="1"/>
          </p:cNvSpPr>
          <p:nvPr/>
        </p:nvSpPr>
        <p:spPr bwMode="auto">
          <a:xfrm>
            <a:off x="5873753" y="1954217"/>
            <a:ext cx="1012825" cy="1012825"/>
          </a:xfrm>
          <a:prstGeom prst="ellipse">
            <a:avLst/>
          </a:prstGeom>
          <a:solidFill>
            <a:srgbClr val="D0EAEB"/>
          </a:solidFill>
          <a:ln w="6350">
            <a:solidFill>
              <a:srgbClr val="2F2637">
                <a:alpha val="50195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2" name="组合 59"/>
          <p:cNvGrpSpPr>
            <a:grpSpLocks/>
          </p:cNvGrpSpPr>
          <p:nvPr/>
        </p:nvGrpSpPr>
        <p:grpSpPr bwMode="auto">
          <a:xfrm>
            <a:off x="6149977" y="2284417"/>
            <a:ext cx="498475" cy="477837"/>
            <a:chOff x="0" y="0"/>
            <a:chExt cx="2438400" cy="2332038"/>
          </a:xfrm>
        </p:grpSpPr>
        <p:sp>
          <p:nvSpPr>
            <p:cNvPr id="15375" name="Freeform 25"/>
            <p:cNvSpPr>
              <a:spLocks noChangeArrowheads="1"/>
            </p:cNvSpPr>
            <p:nvPr/>
          </p:nvSpPr>
          <p:spPr bwMode="auto">
            <a:xfrm>
              <a:off x="893763" y="1676400"/>
              <a:ext cx="655638" cy="655638"/>
            </a:xfrm>
            <a:custGeom>
              <a:avLst/>
              <a:gdLst>
                <a:gd name="T0" fmla="*/ 327025 w 413"/>
                <a:gd name="T1" fmla="*/ 655638 h 413"/>
                <a:gd name="T2" fmla="*/ 0 w 413"/>
                <a:gd name="T3" fmla="*/ 0 h 413"/>
                <a:gd name="T4" fmla="*/ 655638 w 413"/>
                <a:gd name="T5" fmla="*/ 0 h 413"/>
                <a:gd name="T6" fmla="*/ 327025 w 413"/>
                <a:gd name="T7" fmla="*/ 655638 h 4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"/>
                <a:gd name="T13" fmla="*/ 0 h 413"/>
                <a:gd name="T14" fmla="*/ 413 w 413"/>
                <a:gd name="T15" fmla="*/ 413 h 4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任意多边形 61"/>
            <p:cNvSpPr>
              <a:spLocks noChangeArrowheads="1"/>
            </p:cNvSpPr>
            <p:nvPr/>
          </p:nvSpPr>
          <p:spPr bwMode="auto">
            <a:xfrm>
              <a:off x="0" y="0"/>
              <a:ext cx="2438400" cy="1774825"/>
            </a:xfrm>
            <a:custGeom>
              <a:avLst/>
              <a:gdLst>
                <a:gd name="T0" fmla="*/ 290196 w 2438400"/>
                <a:gd name="T1" fmla="*/ 0 h 1774825"/>
                <a:gd name="T2" fmla="*/ 2151973 w 2438400"/>
                <a:gd name="T3" fmla="*/ 0 h 1774825"/>
                <a:gd name="T4" fmla="*/ 2438400 w 2438400"/>
                <a:gd name="T5" fmla="*/ 286384 h 1774825"/>
                <a:gd name="T6" fmla="*/ 2438400 w 2438400"/>
                <a:gd name="T7" fmla="*/ 1484673 h 1774825"/>
                <a:gd name="T8" fmla="*/ 2151973 w 2438400"/>
                <a:gd name="T9" fmla="*/ 1774825 h 1774825"/>
                <a:gd name="T10" fmla="*/ 290196 w 2438400"/>
                <a:gd name="T11" fmla="*/ 1774825 h 1774825"/>
                <a:gd name="T12" fmla="*/ 0 w 2438400"/>
                <a:gd name="T13" fmla="*/ 1484673 h 1774825"/>
                <a:gd name="T14" fmla="*/ 0 w 2438400"/>
                <a:gd name="T15" fmla="*/ 286384 h 1774825"/>
                <a:gd name="T16" fmla="*/ 290196 w 2438400"/>
                <a:gd name="T17" fmla="*/ 0 h 1774825"/>
                <a:gd name="T18" fmla="*/ 471488 w 2438400"/>
                <a:gd name="T19" fmla="*/ 425450 h 1774825"/>
                <a:gd name="T20" fmla="*/ 471488 w 2438400"/>
                <a:gd name="T21" fmla="*/ 598488 h 1774825"/>
                <a:gd name="T22" fmla="*/ 1971676 w 2438400"/>
                <a:gd name="T23" fmla="*/ 598488 h 1774825"/>
                <a:gd name="T24" fmla="*/ 1971676 w 2438400"/>
                <a:gd name="T25" fmla="*/ 425450 h 1774825"/>
                <a:gd name="T26" fmla="*/ 471488 w 2438400"/>
                <a:gd name="T27" fmla="*/ 425450 h 1774825"/>
                <a:gd name="T28" fmla="*/ 471488 w 2438400"/>
                <a:gd name="T29" fmla="*/ 801688 h 1774825"/>
                <a:gd name="T30" fmla="*/ 471488 w 2438400"/>
                <a:gd name="T31" fmla="*/ 971551 h 1774825"/>
                <a:gd name="T32" fmla="*/ 1971676 w 2438400"/>
                <a:gd name="T33" fmla="*/ 971551 h 1774825"/>
                <a:gd name="T34" fmla="*/ 1971676 w 2438400"/>
                <a:gd name="T35" fmla="*/ 801688 h 1774825"/>
                <a:gd name="T36" fmla="*/ 471488 w 2438400"/>
                <a:gd name="T37" fmla="*/ 801688 h 1774825"/>
                <a:gd name="T38" fmla="*/ 471488 w 2438400"/>
                <a:gd name="T39" fmla="*/ 1174750 h 1774825"/>
                <a:gd name="T40" fmla="*/ 471488 w 2438400"/>
                <a:gd name="T41" fmla="*/ 1347788 h 1774825"/>
                <a:gd name="T42" fmla="*/ 1971676 w 2438400"/>
                <a:gd name="T43" fmla="*/ 1347788 h 1774825"/>
                <a:gd name="T44" fmla="*/ 1971676 w 2438400"/>
                <a:gd name="T45" fmla="*/ 1174750 h 1774825"/>
                <a:gd name="T46" fmla="*/ 471488 w 2438400"/>
                <a:gd name="T47" fmla="*/ 1174750 h 17748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38400"/>
                <a:gd name="T73" fmla="*/ 0 h 1774825"/>
                <a:gd name="T74" fmla="*/ 2438400 w 2438400"/>
                <a:gd name="T75" fmla="*/ 1774825 h 17748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72" name="椭圆 14"/>
          <p:cNvSpPr>
            <a:spLocks noChangeArrowheads="1"/>
          </p:cNvSpPr>
          <p:nvPr/>
        </p:nvSpPr>
        <p:spPr bwMode="auto">
          <a:xfrm>
            <a:off x="1057278" y="1954217"/>
            <a:ext cx="3635375" cy="3635375"/>
          </a:xfrm>
          <a:prstGeom prst="ellipse">
            <a:avLst/>
          </a:prstGeom>
          <a:solidFill>
            <a:srgbClr val="2F2637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73" name="椭圆 15"/>
          <p:cNvSpPr>
            <a:spLocks noChangeArrowheads="1"/>
          </p:cNvSpPr>
          <p:nvPr/>
        </p:nvSpPr>
        <p:spPr bwMode="auto">
          <a:xfrm>
            <a:off x="1233490" y="2127250"/>
            <a:ext cx="3282951" cy="3282950"/>
          </a:xfrm>
          <a:prstGeom prst="ellipse">
            <a:avLst/>
          </a:prstGeom>
          <a:noFill/>
          <a:ln w="63500">
            <a:solidFill>
              <a:srgbClr val="D0EAEB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74" name="文本框 57"/>
          <p:cNvSpPr>
            <a:spLocks noChangeArrowheads="1"/>
          </p:cNvSpPr>
          <p:nvPr/>
        </p:nvSpPr>
        <p:spPr bwMode="auto">
          <a:xfrm>
            <a:off x="1971677" y="2668591"/>
            <a:ext cx="196720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3800" b="1">
                <a:solidFill>
                  <a:srgbClr val="FDFDFD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03</a:t>
            </a:r>
            <a:endParaRPr lang="zh-CN" altLang="en-US" sz="13800" b="1">
              <a:solidFill>
                <a:srgbClr val="FDFDFD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5629" y="4152460"/>
            <a:ext cx="6279932" cy="99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矩形 29"/>
          <p:cNvSpPr>
            <a:spLocks noChangeAspect="1" noChangeArrowheads="1"/>
          </p:cNvSpPr>
          <p:nvPr/>
        </p:nvSpPr>
        <p:spPr bwMode="auto">
          <a:xfrm rot="5400000">
            <a:off x="2379663" y="-1117600"/>
            <a:ext cx="1028700" cy="1028700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19" name="矩形 30"/>
          <p:cNvSpPr>
            <a:spLocks noChangeAspect="1" noChangeArrowheads="1"/>
          </p:cNvSpPr>
          <p:nvPr/>
        </p:nvSpPr>
        <p:spPr bwMode="auto">
          <a:xfrm rot="5400000">
            <a:off x="1212850" y="-1117600"/>
            <a:ext cx="1028700" cy="1028700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0" name="直接连接符 8"/>
          <p:cNvSpPr>
            <a:spLocks noChangeShapeType="1"/>
          </p:cNvSpPr>
          <p:nvPr/>
        </p:nvSpPr>
        <p:spPr bwMode="auto">
          <a:xfrm flipV="1">
            <a:off x="7204077" y="1154117"/>
            <a:ext cx="4679951" cy="1587"/>
          </a:xfrm>
          <a:prstGeom prst="line">
            <a:avLst/>
          </a:prstGeom>
          <a:noFill/>
          <a:ln w="635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1" name="直接连接符 10"/>
          <p:cNvSpPr>
            <a:spLocks noChangeShapeType="1"/>
          </p:cNvSpPr>
          <p:nvPr/>
        </p:nvSpPr>
        <p:spPr bwMode="auto">
          <a:xfrm flipV="1">
            <a:off x="342902" y="1154117"/>
            <a:ext cx="4679951" cy="1587"/>
          </a:xfrm>
          <a:prstGeom prst="line">
            <a:avLst/>
          </a:prstGeom>
          <a:noFill/>
          <a:ln w="635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文本框 12"/>
          <p:cNvSpPr>
            <a:spLocks noChangeArrowheads="1"/>
          </p:cNvSpPr>
          <p:nvPr/>
        </p:nvSpPr>
        <p:spPr bwMode="auto">
          <a:xfrm>
            <a:off x="5244444" y="291884"/>
            <a:ext cx="16081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</a:t>
            </a: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几何回归</a:t>
            </a:r>
            <a:endParaRPr lang="en-US" altLang="zh-CN" sz="2400" dirty="0">
              <a:solidFill>
                <a:srgbClr val="262626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367340" y="1000129"/>
            <a:ext cx="1468437" cy="307975"/>
            <a:chOff x="0" y="0"/>
            <a:chExt cx="1541192" cy="321992"/>
          </a:xfrm>
        </p:grpSpPr>
        <p:sp>
          <p:nvSpPr>
            <p:cNvPr id="9248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249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250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251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>
              <a:solidFill>
                <a:srgbClr val="2F2637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9232" name="文本框 42"/>
          <p:cNvSpPr>
            <a:spLocks noChangeArrowheads="1"/>
          </p:cNvSpPr>
          <p:nvPr/>
        </p:nvSpPr>
        <p:spPr bwMode="auto">
          <a:xfrm>
            <a:off x="796760" y="1525919"/>
            <a:ext cx="845759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dirty="0" smtClean="0"/>
              <a:t>将均值为</a:t>
            </a:r>
            <a:r>
              <a:rPr lang="en-US" altLang="zh-CN" dirty="0" smtClean="0"/>
              <a:t>1</a:t>
            </a:r>
            <a:r>
              <a:rPr lang="zh-CN" altLang="zh-CN" dirty="0" smtClean="0"/>
              <a:t>的伽马噪声变量和尺度参数</a:t>
            </a:r>
            <a:r>
              <a:rPr lang="en-US" altLang="zh-CN" dirty="0" smtClean="0"/>
              <a:t>n</a:t>
            </a:r>
            <a:r>
              <a:rPr lang="zh-CN" altLang="zh-CN" dirty="0" smtClean="0"/>
              <a:t>引入广义泊松分布，得到如下负二项式</a:t>
            </a:r>
            <a:r>
              <a:rPr lang="en-US" altLang="zh-CN" dirty="0" smtClean="0"/>
              <a:t>(NB)</a:t>
            </a:r>
            <a:r>
              <a:rPr lang="zh-CN" altLang="zh-CN" dirty="0" smtClean="0"/>
              <a:t>分布</a:t>
            </a:r>
            <a:endParaRPr lang="zh-CN" altLang="en-US" dirty="0" smtClean="0">
              <a:solidFill>
                <a:srgbClr val="3F3E40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endParaRPr lang="zh-CN" altLang="en-US" dirty="0">
              <a:solidFill>
                <a:srgbClr val="3F3E40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9233" name="文本框 43"/>
          <p:cNvSpPr>
            <a:spLocks noChangeArrowheads="1"/>
          </p:cNvSpPr>
          <p:nvPr/>
        </p:nvSpPr>
        <p:spPr bwMode="auto">
          <a:xfrm>
            <a:off x="875422" y="5021456"/>
            <a:ext cx="5509612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000" dirty="0" smtClean="0"/>
              <a:t>回归系数</a:t>
            </a:r>
            <a:r>
              <a:rPr lang="en-US" altLang="zh-CN" sz="2000" dirty="0" smtClean="0">
                <a:latin typeface="仿宋"/>
                <a:ea typeface="仿宋"/>
              </a:rPr>
              <a:t>β</a:t>
            </a:r>
            <a:r>
              <a:rPr lang="en-US" altLang="zh-CN" sz="1600" dirty="0" smtClean="0"/>
              <a:t>1</a:t>
            </a:r>
            <a:r>
              <a:rPr lang="en-US" altLang="zh-CN" sz="2000" dirty="0" smtClean="0"/>
              <a:t>,</a:t>
            </a:r>
            <a:r>
              <a:rPr lang="en-US" altLang="zh-CN" sz="2000" dirty="0" smtClean="0">
                <a:latin typeface="仿宋"/>
                <a:ea typeface="仿宋"/>
              </a:rPr>
              <a:t>β</a:t>
            </a:r>
            <a:r>
              <a:rPr lang="en-US" altLang="zh-CN" sz="1600" dirty="0" smtClean="0"/>
              <a:t>2</a:t>
            </a:r>
            <a:r>
              <a:rPr lang="en-US" altLang="zh-CN" sz="2000" dirty="0" smtClean="0"/>
              <a:t>,,,,,</a:t>
            </a:r>
            <a:r>
              <a:rPr lang="en-US" altLang="zh-CN" sz="2000" dirty="0" smtClean="0">
                <a:latin typeface="仿宋"/>
                <a:ea typeface="仿宋"/>
              </a:rPr>
              <a:t> </a:t>
            </a:r>
            <a:r>
              <a:rPr lang="en-US" altLang="zh-CN" sz="2000" dirty="0" err="1" smtClean="0">
                <a:latin typeface="仿宋"/>
                <a:ea typeface="仿宋"/>
              </a:rPr>
              <a:t>β</a:t>
            </a:r>
            <a:r>
              <a:rPr lang="en-US" altLang="zh-CN" sz="1600" dirty="0" err="1" smtClean="0">
                <a:latin typeface="仿宋"/>
                <a:ea typeface="仿宋"/>
              </a:rPr>
              <a:t>k</a:t>
            </a:r>
            <a:r>
              <a:rPr lang="en-US" altLang="zh-CN" sz="2000" dirty="0" smtClean="0"/>
              <a:t> </a:t>
            </a:r>
            <a:r>
              <a:rPr lang="zh-CN" altLang="zh-CN" sz="2000" dirty="0" smtClean="0"/>
              <a:t>是从一组数据中估计出来的未知参数。他们的估计用</a:t>
            </a:r>
            <a:r>
              <a:rPr lang="en-US" altLang="zh-CN" sz="2000" dirty="0" smtClean="0"/>
              <a:t>b</a:t>
            </a:r>
            <a:r>
              <a:rPr lang="en-US" altLang="zh-CN" sz="1600" dirty="0" smtClean="0"/>
              <a:t>1</a:t>
            </a:r>
            <a:r>
              <a:rPr lang="en-US" altLang="zh-CN" sz="2000" dirty="0" smtClean="0"/>
              <a:t>;b</a:t>
            </a:r>
            <a:r>
              <a:rPr lang="en-US" altLang="zh-CN" sz="1600" dirty="0" smtClean="0"/>
              <a:t>2</a:t>
            </a:r>
            <a:r>
              <a:rPr lang="en-US" altLang="zh-CN" sz="2000" dirty="0" smtClean="0"/>
              <a:t>;</a:t>
            </a:r>
            <a:r>
              <a:rPr lang="zh-CN" altLang="zh-CN" sz="2000" dirty="0" smtClean="0"/>
              <a:t>…</a:t>
            </a:r>
            <a:r>
              <a:rPr lang="en-US" altLang="zh-CN" sz="2000" dirty="0" err="1" smtClean="0"/>
              <a:t>b</a:t>
            </a:r>
            <a:r>
              <a:rPr lang="en-US" altLang="zh-CN" sz="1600" dirty="0" err="1" smtClean="0"/>
              <a:t>k</a:t>
            </a:r>
            <a:r>
              <a:rPr lang="zh-CN" altLang="en-US" sz="2000" dirty="0" smtClean="0"/>
              <a:t>表示</a:t>
            </a:r>
            <a:r>
              <a:rPr lang="en-US" altLang="zh-CN" sz="2000" dirty="0" smtClean="0"/>
              <a:t>;</a:t>
            </a:r>
            <a:r>
              <a:rPr lang="zh-CN" altLang="zh-CN" sz="2000" dirty="0" smtClean="0"/>
              <a:t>采用极大似然法估计</a:t>
            </a:r>
            <a:r>
              <a:rPr lang="zh-CN" altLang="zh-CN" sz="2000" dirty="0" smtClean="0"/>
              <a:t>回归系数</a:t>
            </a:r>
            <a:r>
              <a:rPr lang="zh-CN" altLang="zh-CN" sz="2000" dirty="0" smtClean="0"/>
              <a:t>。 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endParaRPr lang="en-US" altLang="zh-CN" sz="1400" dirty="0" smtClean="0"/>
          </a:p>
          <a:p>
            <a:endParaRPr lang="zh-CN" altLang="en-US" sz="1100" dirty="0">
              <a:solidFill>
                <a:srgbClr val="3F3E40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endParaRPr lang="zh-CN" altLang="en-US" sz="1400" dirty="0">
              <a:solidFill>
                <a:srgbClr val="3F3E40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9235" name="文本框 45"/>
          <p:cNvSpPr>
            <a:spLocks noChangeArrowheads="1"/>
          </p:cNvSpPr>
          <p:nvPr/>
        </p:nvSpPr>
        <p:spPr bwMode="auto">
          <a:xfrm>
            <a:off x="943301" y="3874979"/>
            <a:ext cx="602280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1600" dirty="0" smtClean="0"/>
              <a:t>在几何回归中，</a:t>
            </a:r>
            <a:r>
              <a:rPr lang="en-US" altLang="zh-CN" sz="1600" dirty="0" smtClean="0"/>
              <a:t>y</a:t>
            </a:r>
            <a:r>
              <a:rPr lang="zh-CN" altLang="zh-CN" sz="1600" dirty="0" smtClean="0"/>
              <a:t>的均值由暴露时间</a:t>
            </a:r>
            <a:r>
              <a:rPr lang="en-US" altLang="zh-CN" sz="1600" dirty="0" smtClean="0"/>
              <a:t>t</a:t>
            </a:r>
            <a:r>
              <a:rPr lang="zh-CN" altLang="zh-CN" sz="1600" dirty="0" smtClean="0"/>
              <a:t>和一组</a:t>
            </a:r>
            <a:r>
              <a:rPr lang="en-US" altLang="zh-CN" sz="1600" dirty="0" smtClean="0"/>
              <a:t>k</a:t>
            </a:r>
            <a:r>
              <a:rPr lang="zh-CN" altLang="zh-CN" sz="1600" dirty="0" smtClean="0"/>
              <a:t>个回归变量</a:t>
            </a:r>
            <a:r>
              <a:rPr lang="en-US" altLang="zh-CN" sz="1600" dirty="0" smtClean="0"/>
              <a:t>(x)</a:t>
            </a:r>
            <a:r>
              <a:rPr lang="zh-CN" altLang="zh-CN" sz="1600" dirty="0" smtClean="0"/>
              <a:t>决定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r>
              <a:rPr lang="zh-CN" altLang="zh-CN" sz="1600" dirty="0" smtClean="0"/>
              <a:t>与</a:t>
            </a:r>
            <a:r>
              <a:rPr lang="zh-CN" altLang="zh-CN" sz="1600" dirty="0" smtClean="0"/>
              <a:t>这些量有关的表达式是</a:t>
            </a:r>
          </a:p>
          <a:p>
            <a:endParaRPr lang="zh-CN" altLang="en-US" sz="1100" dirty="0">
              <a:solidFill>
                <a:srgbClr val="3F3E40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endParaRPr lang="zh-CN" altLang="en-US" sz="1400" dirty="0">
              <a:solidFill>
                <a:srgbClr val="3F3E40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17506"/>
            <a:ext cx="8864363" cy="142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矩形 40"/>
          <p:cNvSpPr/>
          <p:nvPr/>
        </p:nvSpPr>
        <p:spPr bwMode="auto">
          <a:xfrm>
            <a:off x="1592316" y="3421118"/>
            <a:ext cx="1340069" cy="409903"/>
          </a:xfrm>
          <a:prstGeom prst="rect">
            <a:avLst/>
          </a:prstGeom>
          <a:noFill/>
          <a:ln w="9525" cap="flat" cmpd="sng" algn="ctr">
            <a:solidFill>
              <a:schemeClr val="tx1">
                <a:alpha val="7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伽马函数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 flipV="1">
            <a:off x="2900855" y="3168869"/>
            <a:ext cx="346842" cy="2837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矩形 46"/>
          <p:cNvSpPr/>
          <p:nvPr/>
        </p:nvSpPr>
        <p:spPr bwMode="auto">
          <a:xfrm>
            <a:off x="7451834" y="3484180"/>
            <a:ext cx="4740166" cy="16711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 smtClean="0"/>
              <a:t>曝光通常是一段时间，</a:t>
            </a:r>
            <a:r>
              <a:rPr lang="en-US" altLang="zh-CN" sz="2400" dirty="0" err="1" smtClean="0">
                <a:latin typeface="新宋体" pitchFamily="49" charset="-122"/>
                <a:ea typeface="新宋体" pitchFamily="49" charset="-122"/>
              </a:rPr>
              <a:t>t</a:t>
            </a:r>
            <a:r>
              <a:rPr lang="en-US" altLang="zh-CN" sz="1400" dirty="0" err="1" smtClean="0">
                <a:latin typeface="新宋体" pitchFamily="49" charset="-122"/>
                <a:ea typeface="新宋体" pitchFamily="49" charset="-122"/>
              </a:rPr>
              <a:t>i</a:t>
            </a:r>
            <a:r>
              <a:rPr lang="zh-CN" altLang="zh-CN" dirty="0" smtClean="0"/>
              <a:t>符号通常用来表</a:t>
            </a:r>
            <a:r>
              <a:rPr lang="zh-CN" altLang="zh-CN" dirty="0" smtClean="0"/>
              <a:t>示</a:t>
            </a:r>
            <a:endParaRPr lang="en-US" altLang="zh-CN" dirty="0" smtClean="0"/>
          </a:p>
          <a:p>
            <a:r>
              <a:rPr lang="zh-CN" altLang="zh-CN" dirty="0" smtClean="0"/>
              <a:t>某</a:t>
            </a:r>
            <a:r>
              <a:rPr lang="zh-CN" altLang="zh-CN" dirty="0" smtClean="0"/>
              <a:t>一特定观测的曝光。当没有曝光时，就</a:t>
            </a:r>
            <a:r>
              <a:rPr lang="zh-CN" altLang="zh-CN" dirty="0" smtClean="0"/>
              <a:t>假</a:t>
            </a:r>
            <a:endParaRPr lang="en-US" altLang="zh-CN" dirty="0" smtClean="0"/>
          </a:p>
          <a:p>
            <a:r>
              <a:rPr lang="zh-CN" altLang="zh-CN" dirty="0" smtClean="0"/>
              <a:t>定</a:t>
            </a:r>
            <a:r>
              <a:rPr lang="zh-CN" altLang="zh-CN" dirty="0" smtClean="0"/>
              <a:t>为曝光。当色散参数</a:t>
            </a:r>
            <a:r>
              <a:rPr lang="en-US" altLang="zh-CN" dirty="0" smtClean="0"/>
              <a:t>a</a:t>
            </a:r>
            <a:r>
              <a:rPr lang="zh-CN" altLang="zh-CN" dirty="0" smtClean="0"/>
              <a:t>被设置为</a:t>
            </a:r>
            <a:r>
              <a:rPr lang="en-US" altLang="zh-CN" dirty="0" smtClean="0"/>
              <a:t>1</a:t>
            </a:r>
            <a:r>
              <a:rPr lang="zh-CN" altLang="zh-CN" dirty="0" smtClean="0"/>
              <a:t>时，其</a:t>
            </a:r>
            <a:r>
              <a:rPr lang="zh-CN" altLang="zh-CN" dirty="0" smtClean="0"/>
              <a:t>结</a:t>
            </a:r>
            <a:endParaRPr lang="en-US" altLang="zh-CN" dirty="0" smtClean="0"/>
          </a:p>
          <a:p>
            <a:r>
              <a:rPr lang="zh-CN" altLang="zh-CN" dirty="0" smtClean="0"/>
              <a:t>果</a:t>
            </a:r>
            <a:r>
              <a:rPr lang="zh-CN" altLang="zh-CN" dirty="0" smtClean="0"/>
              <a:t>称为几何分布</a:t>
            </a:r>
            <a:r>
              <a:rPr lang="zh-CN" altLang="zh-CN" dirty="0" smtClean="0"/>
              <a:t>。</a:t>
            </a:r>
            <a:endParaRPr lang="zh-CN" altLang="zh-CN" dirty="0" smtClean="0"/>
          </a:p>
        </p:txBody>
      </p:sp>
      <p:sp>
        <p:nvSpPr>
          <p:cNvPr id="49" name="文本框 43"/>
          <p:cNvSpPr>
            <a:spLocks noChangeArrowheads="1"/>
          </p:cNvSpPr>
          <p:nvPr/>
        </p:nvSpPr>
        <p:spPr bwMode="auto">
          <a:xfrm>
            <a:off x="7444388" y="5236221"/>
            <a:ext cx="4314001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3F3E40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曝光量</a:t>
            </a:r>
            <a:endParaRPr lang="en-US" altLang="zh-CN" sz="1600" dirty="0" smtClean="0">
              <a:solidFill>
                <a:srgbClr val="3F3E40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r>
              <a:rPr lang="zh-CN" altLang="en-US" sz="1400" dirty="0" smtClean="0"/>
              <a:t>比如生物学家测量某森林中树</a:t>
            </a:r>
            <a:r>
              <a:rPr lang="zh-CN" altLang="en-US" sz="1400" dirty="0" smtClean="0"/>
              <a:t>木类</a:t>
            </a:r>
            <a:r>
              <a:rPr lang="zh-CN" altLang="en-US" sz="1400" dirty="0" smtClean="0"/>
              <a:t>的数</a:t>
            </a:r>
            <a:r>
              <a:rPr lang="zh-CN" altLang="en-US" sz="1400" dirty="0" smtClean="0"/>
              <a:t>目，比率变量</a:t>
            </a:r>
            <a:endParaRPr lang="en-US" altLang="zh-CN" sz="1400" dirty="0" smtClean="0"/>
          </a:p>
          <a:p>
            <a:r>
              <a:rPr lang="zh-CN" altLang="en-US" sz="1400" dirty="0" smtClean="0"/>
              <a:t>即</a:t>
            </a:r>
            <a:r>
              <a:rPr lang="zh-CN" altLang="en-US" sz="1400" dirty="0" smtClean="0"/>
              <a:t>为每平方千</a:t>
            </a:r>
            <a:r>
              <a:rPr lang="zh-CN" altLang="en-US" sz="1400" dirty="0" smtClean="0"/>
              <a:t>米的</a:t>
            </a:r>
            <a:r>
              <a:rPr lang="zh-CN" altLang="en-US" sz="1400" dirty="0" smtClean="0"/>
              <a:t>树木种类数。人口学家关注的是</a:t>
            </a:r>
            <a:r>
              <a:rPr lang="zh-CN" altLang="en-US" sz="1400" dirty="0" smtClean="0"/>
              <a:t>每</a:t>
            </a:r>
            <a:endParaRPr lang="en-US" altLang="zh-CN" sz="1400" dirty="0" smtClean="0"/>
          </a:p>
          <a:p>
            <a:r>
              <a:rPr lang="zh-CN" altLang="en-US" sz="1400" dirty="0" smtClean="0"/>
              <a:t>个人</a:t>
            </a:r>
            <a:r>
              <a:rPr lang="zh-CN" altLang="en-US" sz="1400" dirty="0" smtClean="0"/>
              <a:t>口</a:t>
            </a:r>
            <a:r>
              <a:rPr lang="zh-CN" altLang="en-US" sz="1400" dirty="0" smtClean="0"/>
              <a:t>年的</a:t>
            </a:r>
            <a:r>
              <a:rPr lang="zh-CN" altLang="en-US" sz="1400" dirty="0" smtClean="0"/>
              <a:t>人口死亡数</a:t>
            </a:r>
            <a:r>
              <a:rPr lang="zh-CN" altLang="en-US" sz="1400" dirty="0" smtClean="0"/>
              <a:t>。通</a:t>
            </a:r>
            <a:r>
              <a:rPr lang="zh-CN" altLang="en-US" sz="1400" dirty="0" smtClean="0"/>
              <a:t>常来说，比率变量表达</a:t>
            </a:r>
            <a:r>
              <a:rPr lang="zh-CN" altLang="en-US" sz="1400" dirty="0" smtClean="0"/>
              <a:t>的</a:t>
            </a:r>
            <a:endParaRPr lang="en-US" altLang="zh-CN" sz="1400" dirty="0" smtClean="0"/>
          </a:p>
          <a:p>
            <a:r>
              <a:rPr lang="zh-CN" altLang="en-US" sz="1400" dirty="0" smtClean="0"/>
              <a:t>是</a:t>
            </a:r>
            <a:r>
              <a:rPr lang="zh-CN" altLang="en-US" sz="1400" dirty="0" smtClean="0"/>
              <a:t>单位时间</a:t>
            </a:r>
            <a:r>
              <a:rPr lang="zh-CN" altLang="en-US" sz="1400" dirty="0" smtClean="0"/>
              <a:t>内该</a:t>
            </a:r>
            <a:r>
              <a:rPr lang="zh-CN" altLang="en-US" sz="1400" dirty="0" smtClean="0"/>
              <a:t>事件发生的次数。这些例子中，平</a:t>
            </a:r>
            <a:r>
              <a:rPr lang="zh-CN" altLang="en-US" sz="1400" dirty="0" smtClean="0"/>
              <a:t>方</a:t>
            </a:r>
            <a:endParaRPr lang="en-US" altLang="zh-CN" sz="1400" dirty="0" smtClean="0"/>
          </a:p>
          <a:p>
            <a:r>
              <a:rPr lang="zh-CN" altLang="en-US" sz="1400" dirty="0" smtClean="0"/>
              <a:t>米”，“</a:t>
            </a:r>
            <a:r>
              <a:rPr lang="zh-CN" altLang="en-US" sz="1400" dirty="0" smtClean="0"/>
              <a:t>人口年”这些变量就是所谓的</a:t>
            </a:r>
            <a:r>
              <a:rPr lang="en-US" altLang="zh-CN" sz="1400" dirty="0" smtClean="0"/>
              <a:t>"</a:t>
            </a:r>
            <a:r>
              <a:rPr lang="zh-CN" altLang="en-US" sz="1400" dirty="0" smtClean="0"/>
              <a:t>曝光量</a:t>
            </a:r>
            <a:r>
              <a:rPr lang="en-US" altLang="zh-CN" sz="1400" dirty="0" smtClean="0"/>
              <a:t>"</a:t>
            </a:r>
            <a:br>
              <a:rPr lang="en-US" altLang="zh-CN" sz="1400" dirty="0" smtClean="0"/>
            </a:br>
            <a:endParaRPr lang="en-US" altLang="zh-CN" sz="1400" dirty="0" smtClean="0"/>
          </a:p>
          <a:p>
            <a:endParaRPr lang="zh-CN" altLang="en-US" sz="1100" dirty="0">
              <a:solidFill>
                <a:srgbClr val="3F3E40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endParaRPr lang="zh-CN" altLang="en-US" sz="1400" dirty="0">
              <a:solidFill>
                <a:srgbClr val="3F3E40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580</TotalTime>
  <Pages>0</Pages>
  <Words>2761</Words>
  <Characters>0</Characters>
  <Application>Microsoft Office PowerPoint</Application>
  <DocSecurity>0</DocSecurity>
  <PresentationFormat>自定义</PresentationFormat>
  <Lines>0</Lines>
  <Paragraphs>231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Company>Microsoft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Administrator</cp:lastModifiedBy>
  <cp:revision>168</cp:revision>
  <dcterms:created xsi:type="dcterms:W3CDTF">2015-09-02T15:45:00Z</dcterms:created>
  <dcterms:modified xsi:type="dcterms:W3CDTF">2018-12-25T18:21:26Z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