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94660"/>
  </p:normalViewPr>
  <p:slideViewPr>
    <p:cSldViewPr snapToGrid="0">
      <p:cViewPr varScale="1">
        <p:scale>
          <a:sx n="83" d="100"/>
          <a:sy n="83" d="100"/>
        </p:scale>
        <p:origin x="45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E7B5B9-9942-4966-BE84-5CA0FB3ACDE5}" type="datetimeFigureOut">
              <a:rPr lang="zh-CN" altLang="en-US" smtClean="0"/>
              <a:t>2018/12/25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2A3C9E-BF46-43A1-B382-85ADD44FE6A0}" type="slidenum">
              <a:rPr lang="zh-CN" altLang="en-US" smtClean="0"/>
              <a:t>‹#›</a:t>
            </a:fld>
            <a:endParaRPr lang="zh-CN" altLang="en-US"/>
          </a:p>
        </p:txBody>
      </p:sp>
    </p:spTree>
    <p:extLst>
      <p:ext uri="{BB962C8B-B14F-4D97-AF65-F5344CB8AC3E}">
        <p14:creationId xmlns:p14="http://schemas.microsoft.com/office/powerpoint/2010/main" val="1911000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2A3C9E-BF46-43A1-B382-85ADD44FE6A0}" type="slidenum">
              <a:rPr lang="zh-CN" altLang="en-US" smtClean="0"/>
              <a:t>8</a:t>
            </a:fld>
            <a:endParaRPr lang="zh-CN" altLang="en-US"/>
          </a:p>
        </p:txBody>
      </p:sp>
    </p:spTree>
    <p:extLst>
      <p:ext uri="{BB962C8B-B14F-4D97-AF65-F5344CB8AC3E}">
        <p14:creationId xmlns:p14="http://schemas.microsoft.com/office/powerpoint/2010/main" val="646108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1863AC0C-36DF-478D-B42B-7A019952C17B}" type="datetimeFigureOut">
              <a:rPr lang="zh-CN" altLang="en-US" smtClean="0"/>
              <a:t>2018/12/25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1F2F732-C015-4F31-9253-687DC8E0BA07}" type="slidenum">
              <a:rPr lang="zh-CN" altLang="en-US" smtClean="0"/>
              <a:t>‹#›</a:t>
            </a:fld>
            <a:endParaRPr lang="zh-CN" altLang="en-US"/>
          </a:p>
        </p:txBody>
      </p:sp>
    </p:spTree>
    <p:extLst>
      <p:ext uri="{BB962C8B-B14F-4D97-AF65-F5344CB8AC3E}">
        <p14:creationId xmlns:p14="http://schemas.microsoft.com/office/powerpoint/2010/main" val="2132044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863AC0C-36DF-478D-B42B-7A019952C17B}" type="datetimeFigureOut">
              <a:rPr lang="zh-CN" altLang="en-US" smtClean="0"/>
              <a:t>2018/12/25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1F2F732-C015-4F31-9253-687DC8E0BA07}" type="slidenum">
              <a:rPr lang="zh-CN" altLang="en-US" smtClean="0"/>
              <a:t>‹#›</a:t>
            </a:fld>
            <a:endParaRPr lang="zh-CN" altLang="en-US"/>
          </a:p>
        </p:txBody>
      </p:sp>
    </p:spTree>
    <p:extLst>
      <p:ext uri="{BB962C8B-B14F-4D97-AF65-F5344CB8AC3E}">
        <p14:creationId xmlns:p14="http://schemas.microsoft.com/office/powerpoint/2010/main" val="316152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863AC0C-36DF-478D-B42B-7A019952C17B}" type="datetimeFigureOut">
              <a:rPr lang="zh-CN" altLang="en-US" smtClean="0"/>
              <a:t>2018/12/25</a:t>
            </a:fld>
            <a:endParaRPr lang="zh-CN" altLang="en-US"/>
          </a:p>
        </p:txBody>
      </p:sp>
      <p:sp>
        <p:nvSpPr>
          <p:cNvPr id="5" name="Footer Placeholder 4"/>
          <p:cNvSpPr>
            <a:spLocks noGrp="1"/>
          </p:cNvSpPr>
          <p:nvPr>
            <p:ph type="ftr" sz="quarter" idx="11"/>
          </p:nvPr>
        </p:nvSpPr>
        <p:spPr>
          <a:xfrm>
            <a:off x="3776135" y="6422854"/>
            <a:ext cx="4279669" cy="365125"/>
          </a:xfrm>
        </p:spPr>
        <p:txBody>
          <a:bodyPr/>
          <a:lstStyle/>
          <a:p>
            <a:endParaRPr lang="zh-CN" altLang="en-US"/>
          </a:p>
        </p:txBody>
      </p:sp>
      <p:sp>
        <p:nvSpPr>
          <p:cNvPr id="6" name="Slide Number Placeholder 5"/>
          <p:cNvSpPr>
            <a:spLocks noGrp="1"/>
          </p:cNvSpPr>
          <p:nvPr>
            <p:ph type="sldNum" sz="quarter" idx="12"/>
          </p:nvPr>
        </p:nvSpPr>
        <p:spPr>
          <a:xfrm>
            <a:off x="8073048" y="6422854"/>
            <a:ext cx="879759" cy="365125"/>
          </a:xfrm>
        </p:spPr>
        <p:txBody>
          <a:bodyPr/>
          <a:lstStyle/>
          <a:p>
            <a:fld id="{B1F2F732-C015-4F31-9253-687DC8E0BA07}" type="slidenum">
              <a:rPr lang="zh-CN" altLang="en-US" smtClean="0"/>
              <a:t>‹#›</a:t>
            </a:fld>
            <a:endParaRPr lang="zh-CN" altLang="en-US"/>
          </a:p>
        </p:txBody>
      </p:sp>
    </p:spTree>
    <p:extLst>
      <p:ext uri="{BB962C8B-B14F-4D97-AF65-F5344CB8AC3E}">
        <p14:creationId xmlns:p14="http://schemas.microsoft.com/office/powerpoint/2010/main" val="3494703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863AC0C-36DF-478D-B42B-7A019952C17B}" type="datetimeFigureOut">
              <a:rPr lang="zh-CN" altLang="en-US" smtClean="0"/>
              <a:t>2018/12/25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1F2F732-C015-4F31-9253-687DC8E0BA07}" type="slidenum">
              <a:rPr lang="zh-CN" altLang="en-US" smtClean="0"/>
              <a:t>‹#›</a:t>
            </a:fld>
            <a:endParaRPr lang="zh-CN" altLang="en-US"/>
          </a:p>
        </p:txBody>
      </p:sp>
    </p:spTree>
    <p:extLst>
      <p:ext uri="{BB962C8B-B14F-4D97-AF65-F5344CB8AC3E}">
        <p14:creationId xmlns:p14="http://schemas.microsoft.com/office/powerpoint/2010/main" val="1397013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lvl1pPr>
              <a:defRPr>
                <a:solidFill>
                  <a:schemeClr val="tx2"/>
                </a:solidFill>
              </a:defRPr>
            </a:lvl1pPr>
          </a:lstStyle>
          <a:p>
            <a:fld id="{1863AC0C-36DF-478D-B42B-7A019952C17B}" type="datetimeFigureOut">
              <a:rPr lang="zh-CN" altLang="en-US" smtClean="0"/>
              <a:t>2018/12/25</a:t>
            </a:fld>
            <a:endParaRPr lang="zh-CN"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1F2F732-C015-4F31-9253-687DC8E0BA07}" type="slidenum">
              <a:rPr lang="zh-CN" altLang="en-US" smtClean="0"/>
              <a:t>‹#›</a:t>
            </a:fld>
            <a:endParaRPr lang="zh-CN" altLang="en-US"/>
          </a:p>
        </p:txBody>
      </p:sp>
    </p:spTree>
    <p:extLst>
      <p:ext uri="{BB962C8B-B14F-4D97-AF65-F5344CB8AC3E}">
        <p14:creationId xmlns:p14="http://schemas.microsoft.com/office/powerpoint/2010/main" val="98449159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863AC0C-36DF-478D-B42B-7A019952C17B}" type="datetimeFigureOut">
              <a:rPr lang="zh-CN" altLang="en-US" smtClean="0"/>
              <a:t>2018/12/25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1F2F732-C015-4F31-9253-687DC8E0BA07}" type="slidenum">
              <a:rPr lang="zh-CN" altLang="en-US" smtClean="0"/>
              <a:t>‹#›</a:t>
            </a:fld>
            <a:endParaRPr lang="zh-CN" altLang="en-US"/>
          </a:p>
        </p:txBody>
      </p:sp>
    </p:spTree>
    <p:extLst>
      <p:ext uri="{BB962C8B-B14F-4D97-AF65-F5344CB8AC3E}">
        <p14:creationId xmlns:p14="http://schemas.microsoft.com/office/powerpoint/2010/main" val="383994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863AC0C-36DF-478D-B42B-7A019952C17B}" type="datetimeFigureOut">
              <a:rPr lang="zh-CN" altLang="en-US" smtClean="0"/>
              <a:t>2018/12/25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1F2F732-C015-4F31-9253-687DC8E0BA07}" type="slidenum">
              <a:rPr lang="zh-CN" altLang="en-US" smtClean="0"/>
              <a:t>‹#›</a:t>
            </a:fld>
            <a:endParaRPr lang="zh-CN" altLang="en-US"/>
          </a:p>
        </p:txBody>
      </p:sp>
    </p:spTree>
    <p:extLst>
      <p:ext uri="{BB962C8B-B14F-4D97-AF65-F5344CB8AC3E}">
        <p14:creationId xmlns:p14="http://schemas.microsoft.com/office/powerpoint/2010/main" val="1164226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863AC0C-36DF-478D-B42B-7A019952C17B}" type="datetimeFigureOut">
              <a:rPr lang="zh-CN" altLang="en-US" smtClean="0"/>
              <a:t>2018/12/25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1F2F732-C015-4F31-9253-687DC8E0BA07}" type="slidenum">
              <a:rPr lang="zh-CN" altLang="en-US" smtClean="0"/>
              <a:t>‹#›</a:t>
            </a:fld>
            <a:endParaRPr lang="zh-CN" altLang="en-US"/>
          </a:p>
        </p:txBody>
      </p:sp>
    </p:spTree>
    <p:extLst>
      <p:ext uri="{BB962C8B-B14F-4D97-AF65-F5344CB8AC3E}">
        <p14:creationId xmlns:p14="http://schemas.microsoft.com/office/powerpoint/2010/main" val="4210276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3AC0C-36DF-478D-B42B-7A019952C17B}" type="datetimeFigureOut">
              <a:rPr lang="zh-CN" altLang="en-US" smtClean="0"/>
              <a:t>2018/12/25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1F2F732-C015-4F31-9253-687DC8E0BA07}" type="slidenum">
              <a:rPr lang="zh-CN" altLang="en-US" smtClean="0"/>
              <a:t>‹#›</a:t>
            </a:fld>
            <a:endParaRPr lang="zh-CN" altLang="en-US"/>
          </a:p>
        </p:txBody>
      </p:sp>
    </p:spTree>
    <p:extLst>
      <p:ext uri="{BB962C8B-B14F-4D97-AF65-F5344CB8AC3E}">
        <p14:creationId xmlns:p14="http://schemas.microsoft.com/office/powerpoint/2010/main" val="37501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863AC0C-36DF-478D-B42B-7A019952C17B}" type="datetimeFigureOut">
              <a:rPr lang="zh-CN" altLang="en-US" smtClean="0"/>
              <a:t>2018/12/25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1F2F732-C015-4F31-9253-687DC8E0BA07}" type="slidenum">
              <a:rPr lang="zh-CN" altLang="en-US" smtClean="0"/>
              <a:t>‹#›</a:t>
            </a:fld>
            <a:endParaRPr lang="zh-CN" altLang="en-US"/>
          </a:p>
        </p:txBody>
      </p:sp>
    </p:spTree>
    <p:extLst>
      <p:ext uri="{BB962C8B-B14F-4D97-AF65-F5344CB8AC3E}">
        <p14:creationId xmlns:p14="http://schemas.microsoft.com/office/powerpoint/2010/main" val="4063137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863AC0C-36DF-478D-B42B-7A019952C17B}" type="datetimeFigureOut">
              <a:rPr lang="zh-CN" altLang="en-US" smtClean="0"/>
              <a:t>2018/12/25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1F2F732-C015-4F31-9253-687DC8E0BA07}" type="slidenum">
              <a:rPr lang="zh-CN" altLang="en-US" smtClean="0"/>
              <a:t>‹#›</a:t>
            </a:fld>
            <a:endParaRPr lang="zh-CN" altLang="en-US"/>
          </a:p>
        </p:txBody>
      </p:sp>
    </p:spTree>
    <p:extLst>
      <p:ext uri="{BB962C8B-B14F-4D97-AF65-F5344CB8AC3E}">
        <p14:creationId xmlns:p14="http://schemas.microsoft.com/office/powerpoint/2010/main" val="82185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863AC0C-36DF-478D-B42B-7A019952C17B}" type="datetimeFigureOut">
              <a:rPr lang="zh-CN" altLang="en-US" smtClean="0"/>
              <a:t>2018/12/25</a:t>
            </a:fld>
            <a:endParaRPr lang="zh-CN"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zh-CN"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B1F2F732-C015-4F31-9253-687DC8E0BA07}" type="slidenum">
              <a:rPr lang="zh-CN" altLang="en-US" smtClean="0"/>
              <a:t>‹#›</a:t>
            </a:fld>
            <a:endParaRPr lang="zh-CN" altLang="en-US"/>
          </a:p>
        </p:txBody>
      </p:sp>
    </p:spTree>
    <p:extLst>
      <p:ext uri="{BB962C8B-B14F-4D97-AF65-F5344CB8AC3E}">
        <p14:creationId xmlns:p14="http://schemas.microsoft.com/office/powerpoint/2010/main" val="199119220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基于四叉树的地理信息系统</a:t>
            </a:r>
            <a:endParaRPr lang="zh-CN" altLang="en-US" dirty="0"/>
          </a:p>
        </p:txBody>
      </p:sp>
      <p:sp>
        <p:nvSpPr>
          <p:cNvPr id="3" name="副标题 2"/>
          <p:cNvSpPr>
            <a:spLocks noGrp="1"/>
          </p:cNvSpPr>
          <p:nvPr>
            <p:ph type="subTitle" idx="1"/>
          </p:nvPr>
        </p:nvSpPr>
        <p:spPr/>
        <p:txBody>
          <a:bodyPr/>
          <a:lstStyle/>
          <a:p>
            <a:r>
              <a:rPr lang="en-US" altLang="zh-CN" dirty="0" smtClean="0"/>
              <a:t>QUILT</a:t>
            </a:r>
          </a:p>
          <a:p>
            <a:r>
              <a:rPr lang="en-US" altLang="zh-CN" dirty="0" smtClean="0"/>
              <a:t>116161 </a:t>
            </a:r>
            <a:r>
              <a:rPr lang="zh-CN" altLang="en-US" dirty="0" smtClean="0"/>
              <a:t>王雪钢</a:t>
            </a:r>
            <a:endParaRPr lang="zh-CN" altLang="en-US" dirty="0"/>
          </a:p>
        </p:txBody>
      </p:sp>
    </p:spTree>
    <p:extLst>
      <p:ext uri="{BB962C8B-B14F-4D97-AF65-F5344CB8AC3E}">
        <p14:creationId xmlns:p14="http://schemas.microsoft.com/office/powerpoint/2010/main" val="4046376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矢量数据（线数据）</a:t>
            </a:r>
            <a:endParaRPr lang="zh-CN" altLang="en-US" dirty="0"/>
          </a:p>
        </p:txBody>
      </p:sp>
      <p:sp>
        <p:nvSpPr>
          <p:cNvPr id="3" name="内容占位符 2"/>
          <p:cNvSpPr>
            <a:spLocks noGrp="1"/>
          </p:cNvSpPr>
          <p:nvPr>
            <p:ph idx="1"/>
          </p:nvPr>
        </p:nvSpPr>
        <p:spPr>
          <a:xfrm>
            <a:off x="1202919" y="2039390"/>
            <a:ext cx="9784080" cy="4206240"/>
          </a:xfrm>
        </p:spPr>
        <p:txBody>
          <a:bodyPr/>
          <a:lstStyle/>
          <a:p>
            <a:r>
              <a:rPr lang="zh-CN" altLang="en-US" dirty="0" smtClean="0"/>
              <a:t>采用了</a:t>
            </a:r>
            <a:r>
              <a:rPr lang="en-US" altLang="zh-CN" dirty="0" smtClean="0"/>
              <a:t>PMR</a:t>
            </a:r>
            <a:r>
              <a:rPr lang="zh-CN" altLang="en-US" dirty="0" smtClean="0"/>
              <a:t>四叉树，是</a:t>
            </a:r>
            <a:r>
              <a:rPr lang="en-US" altLang="zh-CN" dirty="0" smtClean="0"/>
              <a:t>PM</a:t>
            </a:r>
            <a:r>
              <a:rPr lang="zh-CN" altLang="en-US" dirty="0" smtClean="0"/>
              <a:t>四叉树的一个变体</a:t>
            </a:r>
            <a:r>
              <a:rPr lang="zh-CN" altLang="zh-CN" dirty="0" smtClean="0"/>
              <a:t>将</a:t>
            </a:r>
            <a:r>
              <a:rPr lang="zh-CN" altLang="en-US" dirty="0" smtClean="0"/>
              <a:t>，将</a:t>
            </a:r>
            <a:r>
              <a:rPr lang="zh-CN" altLang="zh-CN" dirty="0" smtClean="0"/>
              <a:t>平面</a:t>
            </a:r>
            <a:r>
              <a:rPr lang="zh-CN" altLang="zh-CN" dirty="0"/>
              <a:t>递归划分为象限，并与每个块存储通过它的所有段。</a:t>
            </a:r>
            <a:endParaRPr lang="en-US" altLang="zh-CN" dirty="0" smtClean="0"/>
          </a:p>
          <a:p>
            <a:r>
              <a:rPr lang="en-US" altLang="zh-CN" dirty="0"/>
              <a:t>PMR</a:t>
            </a:r>
            <a:r>
              <a:rPr lang="zh-CN" altLang="zh-CN" dirty="0"/>
              <a:t>四叉树使用一对规则来动态组织数据，一个用于拆分，一个用于合并</a:t>
            </a:r>
            <a:r>
              <a:rPr lang="zh-CN" altLang="zh-CN" dirty="0" smtClean="0"/>
              <a:t>。</a:t>
            </a:r>
            <a:endParaRPr lang="en-US" altLang="zh-CN" dirty="0" smtClean="0"/>
          </a:p>
          <a:p>
            <a:r>
              <a:rPr lang="zh-CN" altLang="zh-CN" dirty="0"/>
              <a:t>当一个线段被添加到包含</a:t>
            </a:r>
            <a:r>
              <a:rPr lang="en-US" altLang="zh-CN" dirty="0"/>
              <a:t>n</a:t>
            </a:r>
            <a:r>
              <a:rPr lang="zh-CN" altLang="zh-CN" dirty="0"/>
              <a:t>个或多个线段的节点时</a:t>
            </a:r>
            <a:r>
              <a:rPr lang="en-US" altLang="zh-CN" dirty="0"/>
              <a:t>(</a:t>
            </a:r>
            <a:r>
              <a:rPr lang="zh-CN" altLang="zh-CN" dirty="0" smtClean="0"/>
              <a:t>在</a:t>
            </a:r>
            <a:r>
              <a:rPr lang="zh-CN" altLang="en-US" dirty="0" smtClean="0"/>
              <a:t>该系统</a:t>
            </a:r>
            <a:r>
              <a:rPr lang="zh-CN" altLang="zh-CN" dirty="0" smtClean="0"/>
              <a:t>中</a:t>
            </a:r>
            <a:r>
              <a:rPr lang="zh-CN" altLang="zh-CN" dirty="0"/>
              <a:t>，</a:t>
            </a:r>
            <a:r>
              <a:rPr lang="en-US" altLang="zh-CN" dirty="0"/>
              <a:t>n=4)</a:t>
            </a:r>
            <a:r>
              <a:rPr lang="zh-CN" altLang="zh-CN" dirty="0"/>
              <a:t>，节点被分割一次。当节点中包含的不同线段的数量小于或等于</a:t>
            </a:r>
            <a:r>
              <a:rPr lang="en-US" altLang="zh-CN" dirty="0"/>
              <a:t>n(4)</a:t>
            </a:r>
            <a:r>
              <a:rPr lang="zh-CN" altLang="zh-CN" dirty="0"/>
              <a:t>时，相应的合并规则将从其中删除线段的节点的兄弟节点合并。</a:t>
            </a:r>
            <a:endParaRPr lang="zh-CN" altLang="en-US" dirty="0"/>
          </a:p>
        </p:txBody>
      </p:sp>
    </p:spTree>
    <p:extLst>
      <p:ext uri="{BB962C8B-B14F-4D97-AF65-F5344CB8AC3E}">
        <p14:creationId xmlns:p14="http://schemas.microsoft.com/office/powerpoint/2010/main" val="1096105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矢量数据（线数据）</a:t>
            </a:r>
          </a:p>
        </p:txBody>
      </p:sp>
      <p:sp>
        <p:nvSpPr>
          <p:cNvPr id="5" name="内容占位符 4"/>
          <p:cNvSpPr>
            <a:spLocks noGrp="1"/>
          </p:cNvSpPr>
          <p:nvPr>
            <p:ph sz="half" idx="1"/>
          </p:nvPr>
        </p:nvSpPr>
        <p:spPr/>
        <p:txBody>
          <a:bodyPr/>
          <a:lstStyle/>
          <a:p>
            <a:r>
              <a:rPr lang="zh-CN" altLang="zh-CN" dirty="0" smtClean="0"/>
              <a:t>图</a:t>
            </a:r>
            <a:r>
              <a:rPr lang="zh-CN" altLang="en-US" dirty="0"/>
              <a:t>中</a:t>
            </a:r>
            <a:r>
              <a:rPr lang="zh-CN" altLang="zh-CN" dirty="0" smtClean="0"/>
              <a:t>显示</a:t>
            </a:r>
            <a:r>
              <a:rPr lang="zh-CN" altLang="zh-CN" dirty="0"/>
              <a:t>了阈值</a:t>
            </a:r>
            <a:r>
              <a:rPr lang="en-US" altLang="zh-CN" dirty="0"/>
              <a:t>n</a:t>
            </a:r>
            <a:r>
              <a:rPr lang="zh-CN" altLang="zh-CN" dirty="0" smtClean="0"/>
              <a:t>等于</a:t>
            </a:r>
            <a:r>
              <a:rPr lang="en-US" altLang="zh-CN" dirty="0"/>
              <a:t>2</a:t>
            </a:r>
            <a:r>
              <a:rPr lang="zh-CN" altLang="zh-CN" dirty="0" smtClean="0"/>
              <a:t>的</a:t>
            </a:r>
            <a:r>
              <a:rPr lang="en-US" altLang="zh-CN" dirty="0"/>
              <a:t>PMR</a:t>
            </a:r>
            <a:r>
              <a:rPr lang="zh-CN" altLang="zh-CN" dirty="0"/>
              <a:t>四叉树的构造。请注意，</a:t>
            </a:r>
            <a:r>
              <a:rPr lang="zh-CN" altLang="zh-CN" dirty="0" smtClean="0"/>
              <a:t>在</a:t>
            </a:r>
            <a:r>
              <a:rPr lang="en-US" altLang="zh-CN" dirty="0" smtClean="0"/>
              <a:t>(</a:t>
            </a:r>
            <a:r>
              <a:rPr lang="en-US" altLang="zh-CN" dirty="0"/>
              <a:t>b)</a:t>
            </a:r>
            <a:r>
              <a:rPr lang="zh-CN" altLang="zh-CN" dirty="0"/>
              <a:t>中，段</a:t>
            </a:r>
            <a:r>
              <a:rPr lang="en-US" altLang="zh-CN" dirty="0"/>
              <a:t>7</a:t>
            </a:r>
            <a:r>
              <a:rPr lang="zh-CN" altLang="zh-CN" dirty="0"/>
              <a:t>的插入导致两个块分裂，因为</a:t>
            </a:r>
            <a:r>
              <a:rPr lang="zh-CN" altLang="zh-CN" dirty="0" smtClean="0"/>
              <a:t>段</a:t>
            </a:r>
            <a:r>
              <a:rPr lang="en-US" altLang="zh-CN" dirty="0"/>
              <a:t>7</a:t>
            </a:r>
            <a:r>
              <a:rPr lang="zh-CN" altLang="zh-CN" dirty="0" smtClean="0"/>
              <a:t>的</a:t>
            </a:r>
            <a:r>
              <a:rPr lang="zh-CN" altLang="zh-CN" dirty="0"/>
              <a:t>插入超出了这些块的平均容量。由于节点只在插入一个段导致超过阈值时分裂一次，因此结果节点可能包含</a:t>
            </a:r>
            <a:r>
              <a:rPr lang="en-US" altLang="zh-CN" dirty="0"/>
              <a:t>n</a:t>
            </a:r>
            <a:r>
              <a:rPr lang="zh-CN" altLang="zh-CN" dirty="0"/>
              <a:t>个以上的段。</a:t>
            </a:r>
            <a:endParaRPr lang="zh-CN" altLang="en-US" dirty="0"/>
          </a:p>
        </p:txBody>
      </p:sp>
      <p:pic>
        <p:nvPicPr>
          <p:cNvPr id="7" name="内容占位符 6"/>
          <p:cNvPicPr>
            <a:picLocks noGrp="1" noChangeAspect="1"/>
          </p:cNvPicPr>
          <p:nvPr>
            <p:ph sz="half" idx="2"/>
          </p:nvPr>
        </p:nvPicPr>
        <p:blipFill>
          <a:blip r:embed="rId2"/>
          <a:stretch>
            <a:fillRect/>
          </a:stretch>
        </p:blipFill>
        <p:spPr>
          <a:xfrm>
            <a:off x="6363855" y="2095638"/>
            <a:ext cx="4516581" cy="4013573"/>
          </a:xfrm>
          <a:prstGeom prst="rect">
            <a:avLst/>
          </a:prstGeom>
        </p:spPr>
      </p:pic>
    </p:spTree>
    <p:extLst>
      <p:ext uri="{BB962C8B-B14F-4D97-AF65-F5344CB8AC3E}">
        <p14:creationId xmlns:p14="http://schemas.microsoft.com/office/powerpoint/2010/main" val="3929390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矢量数据（线数据）</a:t>
            </a:r>
          </a:p>
        </p:txBody>
      </p:sp>
      <p:sp>
        <p:nvSpPr>
          <p:cNvPr id="5" name="内容占位符 4"/>
          <p:cNvSpPr>
            <a:spLocks noGrp="1"/>
          </p:cNvSpPr>
          <p:nvPr>
            <p:ph sz="half" idx="1"/>
          </p:nvPr>
        </p:nvSpPr>
        <p:spPr/>
        <p:txBody>
          <a:bodyPr/>
          <a:lstStyle/>
          <a:p>
            <a:r>
              <a:rPr lang="zh-CN" altLang="en-US" dirty="0" smtClean="0"/>
              <a:t>将</a:t>
            </a:r>
            <a:r>
              <a:rPr lang="zh-CN" altLang="zh-CN" dirty="0"/>
              <a:t>一个线段</a:t>
            </a:r>
            <a:r>
              <a:rPr lang="zh-CN" altLang="zh-CN" dirty="0" smtClean="0"/>
              <a:t>与</a:t>
            </a:r>
            <a:r>
              <a:rPr lang="zh-CN" altLang="en-US" dirty="0"/>
              <a:t>节点</a:t>
            </a:r>
            <a:r>
              <a:rPr lang="zh-CN" altLang="en-US" dirty="0" smtClean="0"/>
              <a:t>边界</a:t>
            </a:r>
            <a:r>
              <a:rPr lang="zh-CN" altLang="zh-CN" dirty="0" smtClean="0"/>
              <a:t>的交</a:t>
            </a:r>
            <a:r>
              <a:rPr lang="zh-CN" altLang="en-US" dirty="0" smtClean="0"/>
              <a:t>线段</a:t>
            </a:r>
            <a:r>
              <a:rPr lang="zh-CN" altLang="zh-CN" dirty="0" smtClean="0"/>
              <a:t>称为</a:t>
            </a:r>
            <a:r>
              <a:rPr lang="en-US" altLang="zh-CN" dirty="0"/>
              <a:t>q</a:t>
            </a:r>
            <a:r>
              <a:rPr lang="zh-CN" altLang="zh-CN" dirty="0"/>
              <a:t>边，原始线段称为父线段。特定</a:t>
            </a:r>
            <a:r>
              <a:rPr lang="en-US" altLang="zh-CN" dirty="0"/>
              <a:t>q</a:t>
            </a:r>
            <a:r>
              <a:rPr lang="zh-CN" altLang="zh-CN" dirty="0"/>
              <a:t>边的四叉树的存在或不存在完全独立于表示父段其他部分的</a:t>
            </a:r>
            <a:r>
              <a:rPr lang="en-US" altLang="zh-CN" dirty="0"/>
              <a:t>q</a:t>
            </a:r>
            <a:r>
              <a:rPr lang="zh-CN" altLang="zh-CN" dirty="0"/>
              <a:t>边的存在或不存在</a:t>
            </a:r>
            <a:r>
              <a:rPr lang="zh-CN" altLang="zh-CN" dirty="0" smtClean="0"/>
              <a:t>。</a:t>
            </a:r>
            <a:endParaRPr lang="en-US" altLang="zh-CN" dirty="0" smtClean="0"/>
          </a:p>
          <a:p>
            <a:r>
              <a:rPr lang="en-US" altLang="zh-CN" dirty="0"/>
              <a:t>q</a:t>
            </a:r>
            <a:r>
              <a:rPr lang="zh-CN" altLang="zh-CN" dirty="0"/>
              <a:t>边被组合起来表示线段的任意片段。由于它们都具有相同的段描述符，因此很容易识别它们来自相同的父段</a:t>
            </a:r>
            <a:r>
              <a:rPr lang="zh-CN" altLang="zh-CN" dirty="0" smtClean="0"/>
              <a:t>。</a:t>
            </a:r>
            <a:endParaRPr lang="en-US" altLang="zh-CN" dirty="0" smtClean="0"/>
          </a:p>
          <a:p>
            <a:r>
              <a:rPr lang="zh-CN" altLang="en-US" b="1" dirty="0" smtClean="0"/>
              <a:t>解决了</a:t>
            </a:r>
            <a:r>
              <a:rPr lang="zh-CN" altLang="zh-CN" b="1" dirty="0" smtClean="0"/>
              <a:t>以</a:t>
            </a:r>
            <a:r>
              <a:rPr lang="zh-CN" altLang="zh-CN" b="1" dirty="0"/>
              <a:t>一种容易可逆的方式分割线或地图的问题。</a:t>
            </a:r>
            <a:endParaRPr lang="zh-CN" altLang="en-US" b="1" dirty="0"/>
          </a:p>
        </p:txBody>
      </p:sp>
      <p:pic>
        <p:nvPicPr>
          <p:cNvPr id="7" name="内容占位符 6"/>
          <p:cNvPicPr>
            <a:picLocks noGrp="1" noChangeAspect="1"/>
          </p:cNvPicPr>
          <p:nvPr>
            <p:ph sz="half" idx="2"/>
          </p:nvPr>
        </p:nvPicPr>
        <p:blipFill>
          <a:blip r:embed="rId2"/>
          <a:stretch>
            <a:fillRect/>
          </a:stretch>
        </p:blipFill>
        <p:spPr>
          <a:xfrm>
            <a:off x="6363855" y="2095638"/>
            <a:ext cx="4516581" cy="4013573"/>
          </a:xfrm>
          <a:prstGeom prst="rect">
            <a:avLst/>
          </a:prstGeom>
        </p:spPr>
      </p:pic>
    </p:spTree>
    <p:extLst>
      <p:ext uri="{BB962C8B-B14F-4D97-AF65-F5344CB8AC3E}">
        <p14:creationId xmlns:p14="http://schemas.microsoft.com/office/powerpoint/2010/main" val="357069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QUILT</a:t>
            </a:r>
            <a:endParaRPr lang="zh-CN" altLang="en-US" dirty="0"/>
          </a:p>
        </p:txBody>
      </p:sp>
      <p:sp>
        <p:nvSpPr>
          <p:cNvPr id="3" name="内容占位符 2"/>
          <p:cNvSpPr>
            <a:spLocks noGrp="1"/>
          </p:cNvSpPr>
          <p:nvPr>
            <p:ph idx="1"/>
          </p:nvPr>
        </p:nvSpPr>
        <p:spPr/>
        <p:txBody>
          <a:bodyPr/>
          <a:lstStyle/>
          <a:p>
            <a:r>
              <a:rPr lang="zh-CN" altLang="en-US" dirty="0"/>
              <a:t/>
            </a:r>
            <a:br>
              <a:rPr lang="zh-CN" altLang="en-US" dirty="0"/>
            </a:br>
            <a:r>
              <a:rPr lang="zh-CN" altLang="en-US" dirty="0"/>
              <a:t>本文描述了</a:t>
            </a:r>
            <a:r>
              <a:rPr lang="en-US" altLang="zh-CN" dirty="0"/>
              <a:t>QUILT</a:t>
            </a:r>
            <a:r>
              <a:rPr lang="zh-CN" altLang="en-US" dirty="0"/>
              <a:t>，一种原型地理信息系统（</a:t>
            </a:r>
            <a:r>
              <a:rPr lang="en-US" altLang="zh-CN" dirty="0"/>
              <a:t>GIS</a:t>
            </a:r>
            <a:r>
              <a:rPr lang="zh-CN" altLang="en-US" dirty="0"/>
              <a:t>），它使用四叉树数据结构作为制图数据的基础表示</a:t>
            </a:r>
            <a:r>
              <a:rPr lang="zh-CN" altLang="en-US" dirty="0" smtClean="0"/>
              <a:t>。</a:t>
            </a:r>
            <a:r>
              <a:rPr lang="zh-CN" altLang="en-US" dirty="0"/>
              <a:t>虽然</a:t>
            </a:r>
            <a:r>
              <a:rPr lang="en-US" altLang="zh-CN" dirty="0"/>
              <a:t>QUILT</a:t>
            </a:r>
            <a:r>
              <a:rPr lang="zh-CN" altLang="en-US" dirty="0"/>
              <a:t>包含</a:t>
            </a:r>
            <a:r>
              <a:rPr lang="en-US" altLang="zh-CN" dirty="0"/>
              <a:t>GIS</a:t>
            </a:r>
            <a:r>
              <a:rPr lang="zh-CN" altLang="en-US" dirty="0"/>
              <a:t>中通常可用的许多功能，但其主要目的是作为设计和测试用于计算机制图的新数据结构和算法的测试平台。</a:t>
            </a:r>
          </a:p>
        </p:txBody>
      </p:sp>
    </p:spTree>
    <p:extLst>
      <p:ext uri="{BB962C8B-B14F-4D97-AF65-F5344CB8AC3E}">
        <p14:creationId xmlns:p14="http://schemas.microsoft.com/office/powerpoint/2010/main" val="3904934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QUILT</a:t>
            </a:r>
            <a:endParaRPr lang="zh-CN" altLang="en-US" dirty="0"/>
          </a:p>
        </p:txBody>
      </p:sp>
      <p:sp>
        <p:nvSpPr>
          <p:cNvPr id="3" name="内容占位符 2"/>
          <p:cNvSpPr>
            <a:spLocks noGrp="1"/>
          </p:cNvSpPr>
          <p:nvPr>
            <p:ph sz="half" idx="1"/>
          </p:nvPr>
        </p:nvSpPr>
        <p:spPr/>
        <p:txBody>
          <a:bodyPr/>
          <a:lstStyle/>
          <a:p>
            <a:r>
              <a:rPr lang="en-US" altLang="zh-CN" dirty="0"/>
              <a:t>Q</a:t>
            </a:r>
            <a:r>
              <a:rPr lang="en-US" altLang="zh-CN" dirty="0" smtClean="0"/>
              <a:t>UILT</a:t>
            </a:r>
            <a:r>
              <a:rPr lang="zh-CN" altLang="zh-CN" dirty="0"/>
              <a:t>可以分为四个概念</a:t>
            </a:r>
            <a:r>
              <a:rPr lang="zh-CN" altLang="zh-CN" dirty="0" smtClean="0"/>
              <a:t>级别</a:t>
            </a:r>
            <a:endParaRPr lang="en-US" altLang="zh-CN" dirty="0" smtClean="0"/>
          </a:p>
          <a:p>
            <a:r>
              <a:rPr lang="zh-CN" altLang="zh-CN" dirty="0"/>
              <a:t>最底层称为内核，它控制用于存储四叉树结构的磁盘文件和操作四叉树的程序之间的接口。内核是用</a:t>
            </a:r>
            <a:r>
              <a:rPr lang="en-US" altLang="zh-CN" dirty="0"/>
              <a:t>C</a:t>
            </a:r>
            <a:r>
              <a:rPr lang="zh-CN" altLang="zh-CN" dirty="0"/>
              <a:t>语言编写的</a:t>
            </a:r>
            <a:r>
              <a:rPr lang="zh-CN" altLang="zh-CN" dirty="0" smtClean="0"/>
              <a:t>，</a:t>
            </a:r>
            <a:endParaRPr lang="zh-CN" altLang="en-US" dirty="0"/>
          </a:p>
        </p:txBody>
      </p:sp>
      <p:pic>
        <p:nvPicPr>
          <p:cNvPr id="6" name="内容占位符 5"/>
          <p:cNvPicPr>
            <a:picLocks noGrp="1" noChangeAspect="1"/>
          </p:cNvPicPr>
          <p:nvPr>
            <p:ph sz="half" idx="2"/>
          </p:nvPr>
        </p:nvPicPr>
        <p:blipFill>
          <a:blip r:embed="rId2"/>
          <a:stretch>
            <a:fillRect/>
          </a:stretch>
        </p:blipFill>
        <p:spPr>
          <a:xfrm>
            <a:off x="6303433" y="2595419"/>
            <a:ext cx="4183279" cy="2757740"/>
          </a:xfrm>
          <a:prstGeom prst="rect">
            <a:avLst/>
          </a:prstGeom>
        </p:spPr>
      </p:pic>
    </p:spTree>
    <p:extLst>
      <p:ext uri="{BB962C8B-B14F-4D97-AF65-F5344CB8AC3E}">
        <p14:creationId xmlns:p14="http://schemas.microsoft.com/office/powerpoint/2010/main" val="2394086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QUILT</a:t>
            </a:r>
            <a:endParaRPr lang="zh-CN" altLang="en-US" dirty="0"/>
          </a:p>
        </p:txBody>
      </p:sp>
      <p:sp>
        <p:nvSpPr>
          <p:cNvPr id="3" name="内容占位符 2"/>
          <p:cNvSpPr>
            <a:spLocks noGrp="1"/>
          </p:cNvSpPr>
          <p:nvPr>
            <p:ph sz="half" idx="1"/>
          </p:nvPr>
        </p:nvSpPr>
        <p:spPr/>
        <p:txBody>
          <a:bodyPr/>
          <a:lstStyle/>
          <a:p>
            <a:r>
              <a:rPr lang="zh-CN" altLang="zh-CN" dirty="0"/>
              <a:t>第二层也是用</a:t>
            </a:r>
            <a:r>
              <a:rPr lang="en-US" altLang="zh-CN" dirty="0"/>
              <a:t>C</a:t>
            </a:r>
            <a:r>
              <a:rPr lang="zh-CN" altLang="zh-CN" dirty="0"/>
              <a:t>编写的，它包含实现四叉树算法的程序，</a:t>
            </a:r>
            <a:r>
              <a:rPr lang="zh-CN" altLang="zh-CN" dirty="0" smtClean="0"/>
              <a:t>例如</a:t>
            </a:r>
            <a:r>
              <a:rPr lang="zh-CN" altLang="en-US" dirty="0"/>
              <a:t>设置</a:t>
            </a:r>
            <a:r>
              <a:rPr lang="zh-CN" altLang="zh-CN" dirty="0" smtClean="0"/>
              <a:t>功能</a:t>
            </a:r>
            <a:r>
              <a:rPr lang="zh-CN" altLang="zh-CN" dirty="0"/>
              <a:t>，面积和周长计算，开窗</a:t>
            </a:r>
            <a:r>
              <a:rPr lang="zh-CN" altLang="zh-CN" dirty="0" smtClean="0"/>
              <a:t>。</a:t>
            </a:r>
            <a:endParaRPr lang="en-US" altLang="zh-CN" dirty="0" smtClean="0"/>
          </a:p>
          <a:p>
            <a:r>
              <a:rPr lang="zh-CN" altLang="zh-CN" dirty="0"/>
              <a:t>第三个级别包含</a:t>
            </a:r>
            <a:r>
              <a:rPr lang="zh-CN" altLang="zh-CN" dirty="0" smtClean="0"/>
              <a:t>了属性数据</a:t>
            </a:r>
            <a:r>
              <a:rPr lang="zh-CN" altLang="zh-CN" dirty="0"/>
              <a:t>库函数，并且还跟踪系统当前已知的地图和地理</a:t>
            </a:r>
            <a:r>
              <a:rPr lang="zh-CN" altLang="zh-CN" dirty="0" smtClean="0"/>
              <a:t>对象</a:t>
            </a:r>
            <a:r>
              <a:rPr lang="zh-CN" altLang="en-US" dirty="0" smtClean="0"/>
              <a:t>。</a:t>
            </a:r>
            <a:endParaRPr lang="en-US" altLang="zh-CN" dirty="0" smtClean="0"/>
          </a:p>
          <a:p>
            <a:r>
              <a:rPr lang="zh-CN" altLang="zh-CN" dirty="0" smtClean="0"/>
              <a:t>顶层</a:t>
            </a:r>
            <a:r>
              <a:rPr lang="zh-CN" altLang="zh-CN" dirty="0"/>
              <a:t>由构成数据库查询语言</a:t>
            </a:r>
            <a:r>
              <a:rPr lang="zh-CN" altLang="zh-CN" dirty="0" smtClean="0"/>
              <a:t>的</a:t>
            </a:r>
            <a:r>
              <a:rPr lang="en-US" altLang="zh-CN" dirty="0" smtClean="0"/>
              <a:t>Lisp</a:t>
            </a:r>
            <a:r>
              <a:rPr lang="zh-CN" altLang="zh-CN" dirty="0"/>
              <a:t>函数组成。用户可以通过组合可用的函数来构建复杂的查询，</a:t>
            </a:r>
            <a:endParaRPr lang="zh-CN" altLang="en-US" dirty="0"/>
          </a:p>
        </p:txBody>
      </p:sp>
      <p:pic>
        <p:nvPicPr>
          <p:cNvPr id="6" name="内容占位符 5"/>
          <p:cNvPicPr>
            <a:picLocks noGrp="1" noChangeAspect="1"/>
          </p:cNvPicPr>
          <p:nvPr>
            <p:ph sz="half" idx="2"/>
          </p:nvPr>
        </p:nvPicPr>
        <p:blipFill>
          <a:blip r:embed="rId2"/>
          <a:stretch>
            <a:fillRect/>
          </a:stretch>
        </p:blipFill>
        <p:spPr>
          <a:xfrm>
            <a:off x="6303433" y="2595419"/>
            <a:ext cx="4183279" cy="2757740"/>
          </a:xfrm>
          <a:prstGeom prst="rect">
            <a:avLst/>
          </a:prstGeom>
        </p:spPr>
      </p:pic>
    </p:spTree>
    <p:extLst>
      <p:ext uri="{BB962C8B-B14F-4D97-AF65-F5344CB8AC3E}">
        <p14:creationId xmlns:p14="http://schemas.microsoft.com/office/powerpoint/2010/main" val="3348889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内核系统</a:t>
            </a:r>
            <a:endParaRPr lang="zh-CN" altLang="en-US" dirty="0"/>
          </a:p>
        </p:txBody>
      </p:sp>
      <p:sp>
        <p:nvSpPr>
          <p:cNvPr id="3" name="内容占位符 2"/>
          <p:cNvSpPr>
            <a:spLocks noGrp="1"/>
          </p:cNvSpPr>
          <p:nvPr>
            <p:ph sz="half" idx="1"/>
          </p:nvPr>
        </p:nvSpPr>
        <p:spPr/>
        <p:txBody>
          <a:bodyPr/>
          <a:lstStyle/>
          <a:p>
            <a:r>
              <a:rPr lang="zh-CN" altLang="zh-CN" dirty="0"/>
              <a:t>四叉树的</a:t>
            </a:r>
            <a:r>
              <a:rPr lang="zh-CN" altLang="zh-CN" dirty="0" smtClean="0"/>
              <a:t>内核系统</a:t>
            </a:r>
            <a:r>
              <a:rPr lang="zh-CN" altLang="zh-CN" dirty="0"/>
              <a:t>中的每个映射都存储在单独的磁盘文件中。</a:t>
            </a:r>
            <a:r>
              <a:rPr lang="en-US" altLang="zh-CN" dirty="0"/>
              <a:t>“</a:t>
            </a:r>
            <a:r>
              <a:rPr lang="zh-CN" altLang="zh-CN" dirty="0"/>
              <a:t>地图</a:t>
            </a:r>
            <a:r>
              <a:rPr lang="en-US" altLang="zh-CN" dirty="0"/>
              <a:t>”</a:t>
            </a:r>
            <a:r>
              <a:rPr lang="zh-CN" altLang="zh-CN" dirty="0"/>
              <a:t>可以包含一种主题类型</a:t>
            </a:r>
            <a:r>
              <a:rPr lang="en-US" altLang="zh-CN" dirty="0"/>
              <a:t>(</a:t>
            </a:r>
            <a:r>
              <a:rPr lang="zh-CN" altLang="zh-CN" dirty="0"/>
              <a:t>例如，土地使用类值、地形等高线</a:t>
            </a:r>
            <a:r>
              <a:rPr lang="en-US" altLang="zh-CN" dirty="0"/>
              <a:t>)</a:t>
            </a:r>
            <a:r>
              <a:rPr lang="zh-CN" altLang="zh-CN" dirty="0"/>
              <a:t>、点对象集合或线段集合</a:t>
            </a:r>
            <a:r>
              <a:rPr lang="zh-CN" altLang="zh-CN" dirty="0" smtClean="0"/>
              <a:t>。</a:t>
            </a:r>
            <a:endParaRPr lang="en-US" altLang="zh-CN" dirty="0" smtClean="0"/>
          </a:p>
          <a:p>
            <a:r>
              <a:rPr lang="zh-CN" altLang="zh-CN" dirty="0"/>
              <a:t>对于内核来说，用于存储区域、点和线的四叉树结构是相同的</a:t>
            </a:r>
            <a:r>
              <a:rPr lang="zh-CN" altLang="zh-CN" dirty="0" smtClean="0"/>
              <a:t>。</a:t>
            </a:r>
            <a:endParaRPr lang="en-US" altLang="zh-CN" dirty="0" smtClean="0"/>
          </a:p>
          <a:p>
            <a:r>
              <a:rPr lang="zh-CN" altLang="zh-CN" b="1" dirty="0"/>
              <a:t>把四叉树定义为一种抽象的数据类型</a:t>
            </a:r>
            <a:endParaRPr lang="zh-CN" altLang="en-US" b="1" dirty="0"/>
          </a:p>
        </p:txBody>
      </p:sp>
      <p:pic>
        <p:nvPicPr>
          <p:cNvPr id="7" name="内容占位符 6"/>
          <p:cNvPicPr>
            <a:picLocks noGrp="1" noChangeAspect="1"/>
          </p:cNvPicPr>
          <p:nvPr>
            <p:ph sz="half" idx="2"/>
          </p:nvPr>
        </p:nvPicPr>
        <p:blipFill>
          <a:blip r:embed="rId2"/>
          <a:stretch>
            <a:fillRect/>
          </a:stretch>
        </p:blipFill>
        <p:spPr>
          <a:xfrm>
            <a:off x="6230938" y="2166699"/>
            <a:ext cx="4754562" cy="3896203"/>
          </a:xfrm>
          <a:prstGeom prst="rect">
            <a:avLst/>
          </a:prstGeom>
        </p:spPr>
      </p:pic>
    </p:spTree>
    <p:extLst>
      <p:ext uri="{BB962C8B-B14F-4D97-AF65-F5344CB8AC3E}">
        <p14:creationId xmlns:p14="http://schemas.microsoft.com/office/powerpoint/2010/main" val="3750096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内核系统</a:t>
            </a:r>
            <a:endParaRPr lang="zh-CN" altLang="en-US" dirty="0"/>
          </a:p>
        </p:txBody>
      </p:sp>
      <p:sp>
        <p:nvSpPr>
          <p:cNvPr id="3" name="内容占位符 2"/>
          <p:cNvSpPr>
            <a:spLocks noGrp="1"/>
          </p:cNvSpPr>
          <p:nvPr>
            <p:ph sz="half" idx="1"/>
          </p:nvPr>
        </p:nvSpPr>
        <p:spPr/>
        <p:txBody>
          <a:bodyPr/>
          <a:lstStyle/>
          <a:p>
            <a:r>
              <a:rPr lang="zh-CN" altLang="en-US" dirty="0" smtClean="0"/>
              <a:t>包含了区域四叉树和线性四叉树</a:t>
            </a:r>
            <a:endParaRPr lang="en-US" altLang="zh-CN" dirty="0" smtClean="0"/>
          </a:p>
          <a:p>
            <a:r>
              <a:rPr lang="zh-CN" altLang="en-US" dirty="0" smtClean="0"/>
              <a:t>区域四叉树</a:t>
            </a:r>
            <a:r>
              <a:rPr lang="zh-CN" altLang="zh-CN" dirty="0" smtClean="0"/>
              <a:t>它</a:t>
            </a:r>
            <a:r>
              <a:rPr lang="zh-CN" altLang="zh-CN" dirty="0"/>
              <a:t>将一个</a:t>
            </a:r>
            <a:r>
              <a:rPr lang="en-US" altLang="zh-CN" dirty="0"/>
              <a:t>2×2</a:t>
            </a:r>
            <a:r>
              <a:rPr lang="zh-CN" altLang="zh-CN" dirty="0"/>
              <a:t>的图像分割成大小相等的象限、子象限等等，直到得到均匀的块</a:t>
            </a:r>
            <a:r>
              <a:rPr lang="en-US" altLang="zh-CN" dirty="0"/>
              <a:t>(</a:t>
            </a:r>
            <a:r>
              <a:rPr lang="zh-CN" altLang="zh-CN" dirty="0"/>
              <a:t>可能是像素</a:t>
            </a:r>
            <a:r>
              <a:rPr lang="en-US" altLang="zh-CN" dirty="0"/>
              <a:t>)</a:t>
            </a:r>
            <a:r>
              <a:rPr lang="zh-CN" altLang="zh-CN" dirty="0" smtClean="0"/>
              <a:t>。</a:t>
            </a:r>
            <a:endParaRPr lang="en-US" altLang="zh-CN" dirty="0" smtClean="0"/>
          </a:p>
          <a:p>
            <a:r>
              <a:rPr lang="zh-CN" altLang="zh-CN" dirty="0"/>
              <a:t>对于许多</a:t>
            </a:r>
            <a:r>
              <a:rPr lang="en-US" altLang="zh-CN" dirty="0"/>
              <a:t>GIS</a:t>
            </a:r>
            <a:r>
              <a:rPr lang="zh-CN" altLang="zh-CN" dirty="0"/>
              <a:t>应用程序，映射可能非常大，以至于它们的四叉树表示的空间需求超过了可用内存的数量。因此，有必要将映射存储在磁盘上，并根据需要在主内存中处理部分</a:t>
            </a:r>
            <a:r>
              <a:rPr lang="zh-CN" altLang="zh-CN" dirty="0" smtClean="0"/>
              <a:t>数据</a:t>
            </a:r>
            <a:endParaRPr lang="en-US" altLang="zh-CN" dirty="0" smtClean="0"/>
          </a:p>
          <a:p>
            <a:r>
              <a:rPr lang="zh-CN" altLang="en-US" dirty="0" smtClean="0"/>
              <a:t>因此采用线性四叉树来映射磁盘上</a:t>
            </a:r>
            <a:endParaRPr lang="zh-CN" altLang="en-US" dirty="0"/>
          </a:p>
        </p:txBody>
      </p:sp>
      <p:pic>
        <p:nvPicPr>
          <p:cNvPr id="7" name="内容占位符 6"/>
          <p:cNvPicPr>
            <a:picLocks noGrp="1" noChangeAspect="1"/>
          </p:cNvPicPr>
          <p:nvPr>
            <p:ph sz="half" idx="2"/>
          </p:nvPr>
        </p:nvPicPr>
        <p:blipFill>
          <a:blip r:embed="rId2"/>
          <a:stretch>
            <a:fillRect/>
          </a:stretch>
        </p:blipFill>
        <p:spPr>
          <a:xfrm>
            <a:off x="6230938" y="2166699"/>
            <a:ext cx="4754562" cy="3896203"/>
          </a:xfrm>
          <a:prstGeom prst="rect">
            <a:avLst/>
          </a:prstGeom>
        </p:spPr>
      </p:pic>
    </p:spTree>
    <p:extLst>
      <p:ext uri="{BB962C8B-B14F-4D97-AF65-F5344CB8AC3E}">
        <p14:creationId xmlns:p14="http://schemas.microsoft.com/office/powerpoint/2010/main" val="3578675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数据点</a:t>
            </a:r>
            <a:endParaRPr lang="zh-CN" altLang="en-US" dirty="0"/>
          </a:p>
        </p:txBody>
      </p:sp>
      <p:sp>
        <p:nvSpPr>
          <p:cNvPr id="3" name="内容占位符 2"/>
          <p:cNvSpPr>
            <a:spLocks noGrp="1"/>
          </p:cNvSpPr>
          <p:nvPr>
            <p:ph sz="half" idx="1"/>
          </p:nvPr>
        </p:nvSpPr>
        <p:spPr/>
        <p:txBody>
          <a:bodyPr/>
          <a:lstStyle/>
          <a:p>
            <a:r>
              <a:rPr lang="zh-CN" altLang="zh-CN" dirty="0"/>
              <a:t>我们用来存储点数据的数据结构是</a:t>
            </a:r>
            <a:r>
              <a:rPr lang="en-US" altLang="zh-CN" dirty="0"/>
              <a:t>PR</a:t>
            </a:r>
            <a:r>
              <a:rPr lang="zh-CN" altLang="zh-CN" dirty="0"/>
              <a:t>四叉树</a:t>
            </a:r>
            <a:endParaRPr lang="en-US" altLang="zh-CN" dirty="0" smtClean="0"/>
          </a:p>
          <a:p>
            <a:r>
              <a:rPr lang="en-US" altLang="zh-CN" dirty="0"/>
              <a:t>PR</a:t>
            </a:r>
            <a:r>
              <a:rPr lang="zh-CN" altLang="en-US" dirty="0"/>
              <a:t>四叉树是点四叉树的一个变种，它不使用数据集中的点来分割空间。在</a:t>
            </a:r>
            <a:r>
              <a:rPr lang="en-US" altLang="zh-CN" dirty="0"/>
              <a:t>PR</a:t>
            </a:r>
            <a:r>
              <a:rPr lang="zh-CN" altLang="en-US" dirty="0"/>
              <a:t>四叉树中，每次分割空间时，都是将一个正方形分成四个相等的子正方形，依次进行，直到每个正方形的内容不超过所给定的桶量（比如一个对象）为止。</a:t>
            </a:r>
          </a:p>
        </p:txBody>
      </p:sp>
      <p:pic>
        <p:nvPicPr>
          <p:cNvPr id="5" name="内容占位符 4"/>
          <p:cNvPicPr>
            <a:picLocks noGrp="1" noChangeAspect="1"/>
          </p:cNvPicPr>
          <p:nvPr>
            <p:ph sz="half" idx="2"/>
          </p:nvPr>
        </p:nvPicPr>
        <p:blipFill>
          <a:blip r:embed="rId2"/>
          <a:stretch>
            <a:fillRect/>
          </a:stretch>
        </p:blipFill>
        <p:spPr>
          <a:xfrm rot="21178689">
            <a:off x="7457499" y="3005994"/>
            <a:ext cx="2301439" cy="2217612"/>
          </a:xfrm>
          <a:prstGeom prst="rect">
            <a:avLst/>
          </a:prstGeom>
        </p:spPr>
      </p:pic>
    </p:spTree>
    <p:extLst>
      <p:ext uri="{BB962C8B-B14F-4D97-AF65-F5344CB8AC3E}">
        <p14:creationId xmlns:p14="http://schemas.microsoft.com/office/powerpoint/2010/main" val="4076834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数据点</a:t>
            </a:r>
            <a:endParaRPr lang="zh-CN" altLang="en-US" dirty="0"/>
          </a:p>
        </p:txBody>
      </p:sp>
      <p:sp>
        <p:nvSpPr>
          <p:cNvPr id="3" name="内容占位符 2"/>
          <p:cNvSpPr>
            <a:spLocks noGrp="1"/>
          </p:cNvSpPr>
          <p:nvPr>
            <p:ph sz="half" idx="1"/>
          </p:nvPr>
        </p:nvSpPr>
        <p:spPr/>
        <p:txBody>
          <a:bodyPr/>
          <a:lstStyle/>
          <a:p>
            <a:r>
              <a:rPr lang="zh-CN" altLang="zh-CN" dirty="0"/>
              <a:t>由于</a:t>
            </a:r>
            <a:r>
              <a:rPr lang="en-US" altLang="zh-CN" dirty="0"/>
              <a:t>PR</a:t>
            </a:r>
            <a:r>
              <a:rPr lang="zh-CN" altLang="zh-CN" dirty="0"/>
              <a:t>四叉树最多允许每个四叉树节点有一个点，因此很容易使我们的</a:t>
            </a:r>
            <a:r>
              <a:rPr lang="zh-CN" altLang="zh-CN" dirty="0" smtClean="0"/>
              <a:t>区域</a:t>
            </a:r>
            <a:r>
              <a:rPr lang="zh-CN" altLang="en-US" dirty="0" smtClean="0"/>
              <a:t>表现</a:t>
            </a:r>
            <a:r>
              <a:rPr lang="zh-CN" altLang="zh-CN" dirty="0" smtClean="0"/>
              <a:t>适应</a:t>
            </a:r>
            <a:r>
              <a:rPr lang="zh-CN" altLang="en-US" dirty="0"/>
              <a:t>于</a:t>
            </a:r>
            <a:r>
              <a:rPr lang="zh-CN" altLang="zh-CN" dirty="0" smtClean="0"/>
              <a:t>点</a:t>
            </a:r>
            <a:r>
              <a:rPr lang="zh-CN" altLang="zh-CN" dirty="0"/>
              <a:t>数据。</a:t>
            </a:r>
            <a:endParaRPr lang="zh-CN" altLang="en-US" dirty="0"/>
          </a:p>
        </p:txBody>
      </p:sp>
      <p:pic>
        <p:nvPicPr>
          <p:cNvPr id="5" name="内容占位符 4"/>
          <p:cNvPicPr>
            <a:picLocks noGrp="1" noChangeAspect="1"/>
          </p:cNvPicPr>
          <p:nvPr>
            <p:ph sz="half" idx="2"/>
          </p:nvPr>
        </p:nvPicPr>
        <p:blipFill>
          <a:blip r:embed="rId3"/>
          <a:stretch>
            <a:fillRect/>
          </a:stretch>
        </p:blipFill>
        <p:spPr>
          <a:xfrm rot="21178689">
            <a:off x="7457499" y="3005994"/>
            <a:ext cx="2301439" cy="2217612"/>
          </a:xfrm>
          <a:prstGeom prst="rect">
            <a:avLst/>
          </a:prstGeom>
        </p:spPr>
      </p:pic>
    </p:spTree>
    <p:extLst>
      <p:ext uri="{BB962C8B-B14F-4D97-AF65-F5344CB8AC3E}">
        <p14:creationId xmlns:p14="http://schemas.microsoft.com/office/powerpoint/2010/main" val="3838677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数据点</a:t>
            </a:r>
            <a:endParaRPr lang="zh-CN" altLang="en-US" dirty="0"/>
          </a:p>
        </p:txBody>
      </p:sp>
      <p:sp>
        <p:nvSpPr>
          <p:cNvPr id="6" name="内容占位符 5"/>
          <p:cNvSpPr>
            <a:spLocks noGrp="1"/>
          </p:cNvSpPr>
          <p:nvPr>
            <p:ph idx="1"/>
          </p:nvPr>
        </p:nvSpPr>
        <p:spPr/>
        <p:txBody>
          <a:bodyPr/>
          <a:lstStyle/>
          <a:p>
            <a:r>
              <a:rPr lang="zh-CN" altLang="zh-CN" dirty="0"/>
              <a:t>一个点插入</a:t>
            </a:r>
            <a:r>
              <a:rPr lang="en-US" altLang="zh-CN" dirty="0"/>
              <a:t>PR</a:t>
            </a:r>
            <a:r>
              <a:rPr lang="zh-CN" altLang="zh-CN" dirty="0"/>
              <a:t>四叉树的工作如下。</a:t>
            </a:r>
            <a:r>
              <a:rPr lang="zh-CN" altLang="en-US" dirty="0" smtClean="0"/>
              <a:t>首</a:t>
            </a:r>
            <a:r>
              <a:rPr lang="zh-CN" altLang="zh-CN" dirty="0" smtClean="0"/>
              <a:t>先</a:t>
            </a:r>
            <a:r>
              <a:rPr lang="zh-CN" altLang="zh-CN" dirty="0"/>
              <a:t>，找到包含点的</a:t>
            </a:r>
            <a:r>
              <a:rPr lang="en-US" altLang="zh-CN" dirty="0"/>
              <a:t>Morton</a:t>
            </a:r>
            <a:r>
              <a:rPr lang="zh-CN" altLang="zh-CN" dirty="0"/>
              <a:t>代码地址的叶子</a:t>
            </a:r>
            <a:r>
              <a:rPr lang="zh-CN" altLang="zh-CN" dirty="0" smtClean="0"/>
              <a:t>。</a:t>
            </a:r>
            <a:endParaRPr lang="en-US" altLang="zh-CN" dirty="0" smtClean="0"/>
          </a:p>
          <a:p>
            <a:r>
              <a:rPr lang="zh-CN" altLang="zh-CN" dirty="0" smtClean="0"/>
              <a:t>如果这个</a:t>
            </a:r>
            <a:r>
              <a:rPr lang="zh-CN" altLang="en-US" dirty="0" smtClean="0"/>
              <a:t>叶子点</a:t>
            </a:r>
            <a:r>
              <a:rPr lang="zh-CN" altLang="zh-CN" dirty="0" smtClean="0"/>
              <a:t>是</a:t>
            </a:r>
            <a:r>
              <a:rPr lang="zh-CN" altLang="en-US" dirty="0" smtClean="0"/>
              <a:t>空</a:t>
            </a:r>
            <a:r>
              <a:rPr lang="zh-CN" altLang="zh-CN" dirty="0" smtClean="0"/>
              <a:t>的</a:t>
            </a:r>
            <a:r>
              <a:rPr lang="zh-CN" altLang="zh-CN" dirty="0"/>
              <a:t>，那么这个点的索引就存储</a:t>
            </a:r>
            <a:r>
              <a:rPr lang="zh-CN" altLang="zh-CN" dirty="0" smtClean="0"/>
              <a:t>在</a:t>
            </a:r>
            <a:r>
              <a:rPr lang="zh-CN" altLang="en-US" dirty="0" smtClean="0"/>
              <a:t>叶子点</a:t>
            </a:r>
            <a:r>
              <a:rPr lang="zh-CN" altLang="zh-CN" dirty="0" smtClean="0"/>
              <a:t>的</a:t>
            </a:r>
            <a:r>
              <a:rPr lang="en-US" altLang="zh-CN" dirty="0"/>
              <a:t>value</a:t>
            </a:r>
            <a:r>
              <a:rPr lang="zh-CN" altLang="zh-CN" dirty="0"/>
              <a:t>字段中</a:t>
            </a:r>
            <a:r>
              <a:rPr lang="zh-CN" altLang="zh-CN" dirty="0" smtClean="0"/>
              <a:t>。</a:t>
            </a:r>
            <a:endParaRPr lang="en-US" altLang="zh-CN" dirty="0" smtClean="0"/>
          </a:p>
          <a:p>
            <a:r>
              <a:rPr lang="zh-CN" altLang="zh-CN" dirty="0" smtClean="0"/>
              <a:t>否则</a:t>
            </a:r>
            <a:r>
              <a:rPr lang="zh-CN" altLang="zh-CN" dirty="0"/>
              <a:t>，</a:t>
            </a:r>
            <a:r>
              <a:rPr lang="zh-CN" altLang="zh-CN" dirty="0" smtClean="0"/>
              <a:t>叶子</a:t>
            </a:r>
            <a:r>
              <a:rPr lang="zh-CN" altLang="en-US" dirty="0" smtClean="0"/>
              <a:t>点</a:t>
            </a:r>
            <a:r>
              <a:rPr lang="zh-CN" altLang="zh-CN" dirty="0" smtClean="0"/>
              <a:t>就</a:t>
            </a:r>
            <a:r>
              <a:rPr lang="zh-CN" altLang="zh-CN" dirty="0"/>
              <a:t>被分成四</a:t>
            </a:r>
            <a:r>
              <a:rPr lang="zh-CN" altLang="zh-CN" dirty="0" smtClean="0"/>
              <a:t>个</a:t>
            </a:r>
            <a:r>
              <a:rPr lang="zh-CN" altLang="en-US" dirty="0" smtClean="0"/>
              <a:t>新的叶子点旧的数据被复制到合适的子节点</a:t>
            </a:r>
            <a:r>
              <a:rPr lang="zh-CN" altLang="zh-CN" dirty="0"/>
              <a:t>并重新尝试插入</a:t>
            </a:r>
            <a:r>
              <a:rPr lang="zh-CN" altLang="zh-CN" dirty="0" smtClean="0"/>
              <a:t>。</a:t>
            </a:r>
            <a:endParaRPr lang="en-US" altLang="zh-CN" dirty="0" smtClean="0"/>
          </a:p>
          <a:p>
            <a:endParaRPr lang="en-US" altLang="zh-CN" dirty="0"/>
          </a:p>
          <a:p>
            <a:r>
              <a:rPr lang="zh-CN" altLang="en-US" dirty="0" smtClean="0"/>
              <a:t>删</a:t>
            </a:r>
            <a:r>
              <a:rPr lang="zh-CN" altLang="zh-CN" dirty="0" smtClean="0"/>
              <a:t>除</a:t>
            </a:r>
            <a:r>
              <a:rPr lang="zh-CN" altLang="zh-CN" dirty="0"/>
              <a:t>操作首先找到包含该点的叶子，并将值字段设置</a:t>
            </a:r>
            <a:r>
              <a:rPr lang="zh-CN" altLang="zh-CN" dirty="0" smtClean="0"/>
              <a:t>为</a:t>
            </a:r>
            <a:r>
              <a:rPr lang="zh-CN" altLang="en-US" dirty="0" smtClean="0"/>
              <a:t>空</a:t>
            </a:r>
            <a:r>
              <a:rPr lang="zh-CN" altLang="zh-CN" dirty="0" smtClean="0"/>
              <a:t>。</a:t>
            </a:r>
            <a:endParaRPr lang="en-US" altLang="zh-CN" dirty="0" smtClean="0"/>
          </a:p>
          <a:p>
            <a:r>
              <a:rPr lang="zh-CN" altLang="zh-CN" dirty="0" smtClean="0"/>
              <a:t>接下来</a:t>
            </a:r>
            <a:r>
              <a:rPr lang="zh-CN" altLang="zh-CN" dirty="0"/>
              <a:t>，检查节点的兄弟节点的值，如果这些兄弟节点之间包含一个数据点，则所有四个节点合并成一个节点。这个过程一直持续到不能进行更多的合并为止，</a:t>
            </a:r>
            <a:endParaRPr lang="en-US" altLang="zh-CN" dirty="0" smtClean="0"/>
          </a:p>
        </p:txBody>
      </p:sp>
    </p:spTree>
    <p:extLst>
      <p:ext uri="{BB962C8B-B14F-4D97-AF65-F5344CB8AC3E}">
        <p14:creationId xmlns:p14="http://schemas.microsoft.com/office/powerpoint/2010/main" val="34464766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带状">
  <a:themeElements>
    <a:clrScheme name="带状">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带状">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带状">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TM03090430[[fn=镶边]]</Template>
  <TotalTime>184</TotalTime>
  <Words>872</Words>
  <Application>Microsoft Office PowerPoint</Application>
  <PresentationFormat>宽屏</PresentationFormat>
  <Paragraphs>44</Paragraphs>
  <Slides>12</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宋体</vt:lpstr>
      <vt:lpstr>Corbel</vt:lpstr>
      <vt:lpstr>Wingdings</vt:lpstr>
      <vt:lpstr>带状</vt:lpstr>
      <vt:lpstr>基于四叉树的地理信息系统</vt:lpstr>
      <vt:lpstr>QUILT</vt:lpstr>
      <vt:lpstr>QUILT</vt:lpstr>
      <vt:lpstr>QUILT</vt:lpstr>
      <vt:lpstr>内核系统</vt:lpstr>
      <vt:lpstr>内核系统</vt:lpstr>
      <vt:lpstr>数据点</vt:lpstr>
      <vt:lpstr>数据点</vt:lpstr>
      <vt:lpstr>数据点</vt:lpstr>
      <vt:lpstr>矢量数据（线数据）</vt:lpstr>
      <vt:lpstr>矢量数据（线数据）</vt:lpstr>
      <vt:lpstr>矢量数据（线数据）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基于四叉树的地理信息系统</dc:title>
  <dc:creator>王雪钢</dc:creator>
  <cp:lastModifiedBy>王雪钢</cp:lastModifiedBy>
  <cp:revision>11</cp:revision>
  <dcterms:created xsi:type="dcterms:W3CDTF">2018-12-25T08:24:26Z</dcterms:created>
  <dcterms:modified xsi:type="dcterms:W3CDTF">2018-12-25T11:29:55Z</dcterms:modified>
</cp:coreProperties>
</file>