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63" r:id="rId8"/>
    <p:sldId id="262" r:id="rId9"/>
    <p:sldId id="264" r:id="rId10"/>
    <p:sldId id="265" r:id="rId11"/>
    <p:sldId id="266" r:id="rId12"/>
    <p:sldId id="267" r:id="rId13"/>
    <p:sldId id="268" r:id="rId14"/>
    <p:sldId id="269" r:id="rId15"/>
    <p:sldId id="260"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Oval 5"/>
          <p:cNvSpPr>
            <a:spLocks noChangeArrowheads="1"/>
          </p:cNvSpPr>
          <p:nvPr/>
        </p:nvSpPr>
        <p:spPr bwMode="auto">
          <a:xfrm>
            <a:off x="5858515" y="1567132"/>
            <a:ext cx="544648" cy="532533"/>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sp>
        <p:nvSpPr>
          <p:cNvPr id="10" name="Oval 12"/>
          <p:cNvSpPr>
            <a:spLocks noChangeArrowheads="1"/>
          </p:cNvSpPr>
          <p:nvPr/>
        </p:nvSpPr>
        <p:spPr bwMode="auto">
          <a:xfrm>
            <a:off x="1524000" y="735877"/>
            <a:ext cx="728663" cy="728662"/>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178" y="1224721"/>
            <a:ext cx="1357984" cy="1357984"/>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178" y="677414"/>
            <a:ext cx="381368" cy="381368"/>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9445" y="1997556"/>
            <a:ext cx="464095" cy="464095"/>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992" y="301695"/>
            <a:ext cx="868363" cy="868363"/>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978" y="1785187"/>
            <a:ext cx="381368" cy="381368"/>
          </a:xfrm>
          <a:prstGeom prst="rect">
            <a:avLst/>
          </a:prstGeom>
        </p:spPr>
      </p:pic>
      <p:sp>
        <p:nvSpPr>
          <p:cNvPr id="2" name="标题 1"/>
          <p:cNvSpPr>
            <a:spLocks noGrp="1"/>
          </p:cNvSpPr>
          <p:nvPr>
            <p:ph type="ctrTitle" hasCustomPrompt="1"/>
          </p:nvPr>
        </p:nvSpPr>
        <p:spPr>
          <a:xfrm>
            <a:off x="1524000" y="3765008"/>
            <a:ext cx="9144000" cy="1506573"/>
          </a:xfrm>
        </p:spPr>
        <p:txBody>
          <a:bodyPr anchor="t">
            <a:normAutofit/>
          </a:bodyPr>
          <a:lstStyle>
            <a:lvl1pPr algn="ctr">
              <a:defRPr sz="6600" b="1"/>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1524000" y="2340639"/>
            <a:ext cx="9144000" cy="1298594"/>
          </a:xfrm>
        </p:spPr>
        <p:txBody>
          <a:bodyPr anchor="b">
            <a:normAutofit/>
          </a:bodyPr>
          <a:lstStyle>
            <a:lvl1pPr marL="0" indent="0" algn="ctr">
              <a:buNone/>
              <a:defRPr sz="6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直接连接符 27"/>
          <p:cNvSpPr>
            <a:spLocks noChangeShapeType="1"/>
          </p:cNvSpPr>
          <p:nvPr/>
        </p:nvSpPr>
        <p:spPr bwMode="auto">
          <a:xfrm>
            <a:off x="1960654" y="5271581"/>
            <a:ext cx="8270692" cy="6461"/>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p>
        </p:txBody>
      </p:sp>
      <p:sp>
        <p:nvSpPr>
          <p:cNvPr id="24" name="Oval 5"/>
          <p:cNvSpPr>
            <a:spLocks noChangeArrowheads="1"/>
          </p:cNvSpPr>
          <p:nvPr/>
        </p:nvSpPr>
        <p:spPr bwMode="auto">
          <a:xfrm>
            <a:off x="10156866" y="527720"/>
            <a:ext cx="392248" cy="381368"/>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877771"/>
            <a:ext cx="10515600" cy="1334486"/>
          </a:xfrm>
        </p:spPr>
        <p:txBody>
          <a:bodyPr anchor="ctr">
            <a:normAutofit/>
          </a:bodyPr>
          <a:lstStyle>
            <a:lvl1pPr algn="ctr">
              <a:defRPr sz="66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59783">
            <a:off x="3711374" y="825374"/>
            <a:ext cx="1461459" cy="1461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38600" y="2450529"/>
            <a:ext cx="4114799" cy="1692165"/>
          </a:xfrm>
        </p:spPr>
        <p:txBody>
          <a:bodyPr>
            <a:normAutofit/>
          </a:bodyPr>
          <a:lstStyle>
            <a:lvl1pPr algn="ctr">
              <a:defRPr sz="5400" b="1">
                <a:effectLst>
                  <a:outerShdw blurRad="38100" dist="38100" dir="2700000" algn="tl">
                    <a:srgbClr val="000000">
                      <a:alpha val="43137"/>
                    </a:srgbClr>
                  </a:outerShdw>
                </a:effectLst>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矩形: 圆角 9"/>
          <p:cNvSpPr/>
          <p:nvPr/>
        </p:nvSpPr>
        <p:spPr>
          <a:xfrm>
            <a:off x="4038600" y="2450529"/>
            <a:ext cx="4114801" cy="1692166"/>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26848">
            <a:off x="3668213" y="3421562"/>
            <a:ext cx="1056038" cy="1062464"/>
          </a:xfrm>
          <a:prstGeom prst="rect">
            <a:avLst/>
          </a:prstGeom>
        </p:spPr>
      </p:pic>
      <p:sp>
        <p:nvSpPr>
          <p:cNvPr id="22" name="Oval 12"/>
          <p:cNvSpPr>
            <a:spLocks noChangeArrowheads="1"/>
          </p:cNvSpPr>
          <p:nvPr/>
        </p:nvSpPr>
        <p:spPr bwMode="auto">
          <a:xfrm>
            <a:off x="8424589" y="2062092"/>
            <a:ext cx="359526" cy="365125"/>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3" name="Oval 12"/>
          <p:cNvSpPr>
            <a:spLocks noChangeArrowheads="1"/>
          </p:cNvSpPr>
          <p:nvPr/>
        </p:nvSpPr>
        <p:spPr bwMode="auto">
          <a:xfrm>
            <a:off x="8978462" y="2743109"/>
            <a:ext cx="733097" cy="728662"/>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6222" y="1734030"/>
            <a:ext cx="466919" cy="464095"/>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098" y="3385911"/>
            <a:ext cx="805385" cy="800514"/>
          </a:xfrm>
          <a:prstGeom prst="rect">
            <a:avLst/>
          </a:prstGeom>
        </p:spPr>
      </p:pic>
      <p:sp>
        <p:nvSpPr>
          <p:cNvPr id="26" name="星形: 四角 25"/>
          <p:cNvSpPr/>
          <p:nvPr/>
        </p:nvSpPr>
        <p:spPr>
          <a:xfrm rot="20186560">
            <a:off x="8990836" y="2033373"/>
            <a:ext cx="466919" cy="514055"/>
          </a:xfrm>
          <a:prstGeom prst="star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626" y="1415274"/>
            <a:ext cx="952498" cy="946737"/>
          </a:xfrm>
          <a:prstGeom prst="rect">
            <a:avLst/>
          </a:prstGeom>
        </p:spPr>
      </p:pic>
      <p:sp>
        <p:nvSpPr>
          <p:cNvPr id="28" name="Freeform 14"/>
          <p:cNvSpPr>
            <a:spLocks noChangeArrowheads="1"/>
          </p:cNvSpPr>
          <p:nvPr/>
        </p:nvSpPr>
        <p:spPr bwMode="auto">
          <a:xfrm rot="20348132" flipH="1">
            <a:off x="7926453" y="3219521"/>
            <a:ext cx="45719" cy="159845"/>
          </a:xfrm>
          <a:custGeom>
            <a:avLst/>
            <a:gdLst>
              <a:gd name="T0" fmla="*/ 63011844 w 1"/>
              <a:gd name="T1" fmla="*/ 1467301888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
        <p:nvSpPr>
          <p:cNvPr id="29" name="Freeform 15"/>
          <p:cNvSpPr>
            <a:spLocks noChangeArrowheads="1"/>
          </p:cNvSpPr>
          <p:nvPr/>
        </p:nvSpPr>
        <p:spPr bwMode="auto">
          <a:xfrm rot="20695216" flipH="1">
            <a:off x="7585238" y="2584257"/>
            <a:ext cx="254236" cy="494990"/>
          </a:xfrm>
          <a:custGeom>
            <a:avLst/>
            <a:gdLst>
              <a:gd name="T0" fmla="*/ 0 w 58"/>
              <a:gd name="T1" fmla="*/ 2147483647 h 55"/>
              <a:gd name="T2" fmla="*/ 2147483647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6.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5.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tags" Target="../tags/tag35.xml"/><Relationship Id="rId2" Type="http://schemas.openxmlformats.org/officeDocument/2006/relationships/image" Target="../media/image10.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a:xfrm>
            <a:off x="1524000" y="3831683"/>
            <a:ext cx="9144000" cy="1506573"/>
          </a:xfrm>
        </p:spPr>
        <p:txBody>
          <a:bodyPr>
            <a:normAutofit/>
          </a:bodyPr>
          <a:lstStyle/>
          <a:p>
            <a:pPr>
              <a:lnSpc>
                <a:spcPct val="120000"/>
              </a:lnSpc>
            </a:pPr>
            <a:r>
              <a:rPr lang="zh-CN" altLang="en-US">
                <a:sym typeface="+mn-lt"/>
              </a:rPr>
              <a:t>点集拓扑空间关系</a:t>
            </a:r>
            <a:endParaRPr lang="zh-CN" altLang="en-US">
              <a:sym typeface="+mn-lt"/>
            </a:endParaRPr>
          </a:p>
        </p:txBody>
      </p:sp>
      <p:sp>
        <p:nvSpPr>
          <p:cNvPr id="15" name="副标题 14"/>
          <p:cNvSpPr>
            <a:spLocks noGrp="1"/>
          </p:cNvSpPr>
          <p:nvPr>
            <p:ph type="subTitle" idx="1"/>
            <p:custDataLst>
              <p:tags r:id="rId2"/>
            </p:custDataLst>
          </p:nvPr>
        </p:nvSpPr>
        <p:spPr/>
        <p:txBody>
          <a:bodyPr lIns="90000" tIns="46800" rIns="90000" bIns="46800">
            <a:normAutofit fontScale="60000"/>
          </a:bodyPr>
          <a:lstStyle/>
          <a:p>
            <a:pPr>
              <a:lnSpc>
                <a:spcPct val="130000"/>
              </a:lnSpc>
              <a:spcBef>
                <a:spcPts val="0"/>
              </a:spcBef>
            </a:pPr>
            <a:r>
              <a:rPr lang="zh-CN" altLang="en-US">
                <a:sym typeface="+mn-lt"/>
              </a:rPr>
              <a:t>Point-set topological spatial relations</a:t>
            </a:r>
            <a:endParaRPr lang="zh-CN" altLang="en-US">
              <a:sym typeface="+mn-lt"/>
            </a:endParaRPr>
          </a:p>
        </p:txBody>
      </p:sp>
      <p:pic>
        <p:nvPicPr>
          <p:cNvPr id="2" name="图片 1"/>
          <p:cNvPicPr>
            <a:picLocks noChangeAspect="1"/>
          </p:cNvPicPr>
          <p:nvPr/>
        </p:nvPicPr>
        <p:blipFill>
          <a:blip r:embed="rId3"/>
          <a:stretch>
            <a:fillRect/>
          </a:stretch>
        </p:blipFill>
        <p:spPr>
          <a:xfrm>
            <a:off x="539115" y="5338445"/>
            <a:ext cx="904240" cy="1221740"/>
          </a:xfrm>
          <a:prstGeom prst="rect">
            <a:avLst/>
          </a:prstGeom>
        </p:spPr>
      </p:pic>
      <p:pic>
        <p:nvPicPr>
          <p:cNvPr id="3" name="图片 2"/>
          <p:cNvPicPr>
            <a:picLocks noChangeAspect="1"/>
          </p:cNvPicPr>
          <p:nvPr/>
        </p:nvPicPr>
        <p:blipFill>
          <a:blip r:embed="rId4"/>
          <a:stretch>
            <a:fillRect/>
          </a:stretch>
        </p:blipFill>
        <p:spPr>
          <a:xfrm>
            <a:off x="1524000" y="5338445"/>
            <a:ext cx="1676400" cy="609600"/>
          </a:xfrm>
          <a:prstGeom prst="rect">
            <a:avLst/>
          </a:prstGeom>
        </p:spPr>
      </p:pic>
      <p:pic>
        <p:nvPicPr>
          <p:cNvPr id="6" name="图片 5" descr="QSTUDIO"/>
          <p:cNvPicPr>
            <a:picLocks noChangeAspect="1"/>
          </p:cNvPicPr>
          <p:nvPr/>
        </p:nvPicPr>
        <p:blipFill>
          <a:blip r:embed="rId5"/>
          <a:stretch>
            <a:fillRect/>
          </a:stretch>
        </p:blipFill>
        <p:spPr>
          <a:xfrm>
            <a:off x="1524000" y="5970905"/>
            <a:ext cx="953135" cy="589280"/>
          </a:xfrm>
          <a:prstGeom prst="rect">
            <a:avLst/>
          </a:prstGeom>
        </p:spPr>
      </p:pic>
      <p:sp>
        <p:nvSpPr>
          <p:cNvPr id="7" name="文本框 6"/>
          <p:cNvSpPr txBox="1"/>
          <p:nvPr/>
        </p:nvSpPr>
        <p:spPr>
          <a:xfrm>
            <a:off x="9146540" y="5338445"/>
            <a:ext cx="2265680" cy="922020"/>
          </a:xfrm>
          <a:prstGeom prst="rect">
            <a:avLst/>
          </a:prstGeom>
          <a:noFill/>
        </p:spPr>
        <p:txBody>
          <a:bodyPr wrap="none" rtlCol="0">
            <a:spAutoFit/>
          </a:bodyPr>
          <a:p>
            <a:r>
              <a:rPr lang="en-US" altLang="zh-CN">
                <a:solidFill>
                  <a:schemeClr val="bg1"/>
                </a:solidFill>
              </a:rPr>
              <a:t>Reporter</a:t>
            </a:r>
            <a:r>
              <a:rPr lang="zh-CN" altLang="en-US">
                <a:solidFill>
                  <a:schemeClr val="bg1"/>
                </a:solidFill>
              </a:rPr>
              <a:t>：</a:t>
            </a:r>
            <a:endParaRPr lang="zh-CN" altLang="en-US">
              <a:solidFill>
                <a:schemeClr val="bg1"/>
              </a:solidFill>
            </a:endParaRPr>
          </a:p>
          <a:p>
            <a:r>
              <a:rPr lang="en-US" altLang="zh-CN">
                <a:solidFill>
                  <a:schemeClr val="bg1"/>
                </a:solidFill>
              </a:rPr>
              <a:t>CUG </a:t>
            </a:r>
            <a:r>
              <a:rPr lang="en-US" altLang="zh-CN">
                <a:solidFill>
                  <a:schemeClr val="bg1"/>
                </a:solidFill>
              </a:rPr>
              <a:t>116161 </a:t>
            </a:r>
            <a:r>
              <a:rPr lang="zh-CN" altLang="en-US">
                <a:solidFill>
                  <a:schemeClr val="bg1"/>
                </a:solidFill>
              </a:rPr>
              <a:t>王世琦</a:t>
            </a:r>
            <a:endParaRPr lang="zh-CN" altLang="en-US">
              <a:solidFill>
                <a:schemeClr val="bg1"/>
              </a:solidFill>
            </a:endParaRPr>
          </a:p>
          <a:p>
            <a:r>
              <a:rPr lang="en-US" altLang="zh-CN">
                <a:solidFill>
                  <a:schemeClr val="bg1"/>
                </a:solidFill>
              </a:rPr>
              <a:t>wsq@ieee.org</a:t>
            </a:r>
            <a:endParaRPr lang="en-US" altLang="zh-CN">
              <a:solidFill>
                <a:schemeClr val="bg1"/>
              </a:solidFill>
            </a:endParaRPr>
          </a:p>
        </p:txBody>
      </p:sp>
      <p:sp>
        <p:nvSpPr>
          <p:cNvPr id="8" name="文本框 7"/>
          <p:cNvSpPr txBox="1"/>
          <p:nvPr/>
        </p:nvSpPr>
        <p:spPr>
          <a:xfrm>
            <a:off x="5396230" y="5338445"/>
            <a:ext cx="4233545" cy="922020"/>
          </a:xfrm>
          <a:prstGeom prst="rect">
            <a:avLst/>
          </a:prstGeom>
          <a:noFill/>
        </p:spPr>
        <p:txBody>
          <a:bodyPr wrap="square" rtlCol="0">
            <a:spAutoFit/>
          </a:bodyPr>
          <a:p>
            <a:r>
              <a:rPr lang="en-US" altLang="zh-CN">
                <a:solidFill>
                  <a:schemeClr val="bg1"/>
                </a:solidFill>
              </a:rPr>
              <a:t>Ou</a:t>
            </a:r>
            <a:r>
              <a:rPr lang="en-US" altLang="zh-CN">
                <a:solidFill>
                  <a:schemeClr val="bg1"/>
                </a:solidFill>
              </a:rPr>
              <a:t>rther</a:t>
            </a:r>
            <a:r>
              <a:rPr lang="zh-CN" altLang="en-US">
                <a:solidFill>
                  <a:schemeClr val="bg1"/>
                </a:solidFill>
              </a:rPr>
              <a:t>：</a:t>
            </a:r>
            <a:endParaRPr lang="zh-CN" altLang="en-US">
              <a:solidFill>
                <a:schemeClr val="bg1"/>
              </a:solidFill>
            </a:endParaRPr>
          </a:p>
          <a:p>
            <a:r>
              <a:rPr lang="zh-CN" altLang="en-US">
                <a:solidFill>
                  <a:schemeClr val="bg1"/>
                </a:solidFill>
              </a:rPr>
              <a:t>MAX J. EGENHOFER</a:t>
            </a:r>
            <a:endParaRPr lang="zh-CN" altLang="en-US">
              <a:solidFill>
                <a:schemeClr val="bg1"/>
              </a:solidFill>
            </a:endParaRPr>
          </a:p>
          <a:p>
            <a:r>
              <a:rPr lang="zh-CN" altLang="en-US">
                <a:solidFill>
                  <a:schemeClr val="bg1"/>
                </a:solidFill>
              </a:rPr>
              <a:t>ROBERT D. FRANZOSA</a:t>
            </a:r>
            <a:endParaRPr lang="zh-CN" altLang="en-US">
              <a:solidFill>
                <a:schemeClr val="bg1"/>
              </a:solidFill>
            </a:endParaRPr>
          </a:p>
        </p:txBody>
      </p:sp>
      <p:pic>
        <p:nvPicPr>
          <p:cNvPr id="9" name="图片 8" descr="github"/>
          <p:cNvPicPr>
            <a:picLocks noChangeAspect="1"/>
          </p:cNvPicPr>
          <p:nvPr/>
        </p:nvPicPr>
        <p:blipFill>
          <a:blip r:embed="rId6"/>
          <a:stretch>
            <a:fillRect/>
          </a:stretch>
        </p:blipFill>
        <p:spPr>
          <a:xfrm>
            <a:off x="2538095" y="5970905"/>
            <a:ext cx="605790" cy="591185"/>
          </a:xfrm>
          <a:prstGeom prst="rect">
            <a:avLst/>
          </a:prstGeom>
        </p:spPr>
      </p:pic>
      <p:pic>
        <p:nvPicPr>
          <p:cNvPr id="10" name="图片 9"/>
          <p:cNvPicPr>
            <a:picLocks noChangeAspect="1"/>
          </p:cNvPicPr>
          <p:nvPr/>
        </p:nvPicPr>
        <p:blipFill>
          <a:blip r:embed="rId7"/>
          <a:stretch>
            <a:fillRect/>
          </a:stretch>
        </p:blipFill>
        <p:spPr>
          <a:xfrm>
            <a:off x="3284855" y="5338445"/>
            <a:ext cx="1640840" cy="608965"/>
          </a:xfrm>
          <a:prstGeom prst="rect">
            <a:avLst/>
          </a:prstGeom>
        </p:spPr>
      </p:pic>
      <p:pic>
        <p:nvPicPr>
          <p:cNvPr id="11" name="图片 10"/>
          <p:cNvPicPr>
            <a:picLocks noChangeAspect="1"/>
          </p:cNvPicPr>
          <p:nvPr/>
        </p:nvPicPr>
        <p:blipFill>
          <a:blip r:embed="rId8"/>
          <a:stretch>
            <a:fillRect/>
          </a:stretch>
        </p:blipFill>
        <p:spPr>
          <a:xfrm>
            <a:off x="3284855" y="5998210"/>
            <a:ext cx="1641475" cy="593090"/>
          </a:xfrm>
          <a:prstGeom prst="rect">
            <a:avLst/>
          </a:prstGeom>
        </p:spPr>
      </p:pic>
      <p:sp>
        <p:nvSpPr>
          <p:cNvPr id="16" name="文本框 15"/>
          <p:cNvSpPr txBox="1"/>
          <p:nvPr/>
        </p:nvSpPr>
        <p:spPr>
          <a:xfrm>
            <a:off x="5396230" y="6223000"/>
            <a:ext cx="7392670" cy="368300"/>
          </a:xfrm>
          <a:prstGeom prst="rect">
            <a:avLst/>
          </a:prstGeom>
          <a:noFill/>
        </p:spPr>
        <p:txBody>
          <a:bodyPr wrap="square" rtlCol="0" anchor="t">
            <a:spAutoFit/>
          </a:bodyPr>
          <a:p>
            <a:r>
              <a:rPr lang="zh-CN" altLang="en-US">
                <a:solidFill>
                  <a:schemeClr val="bg1"/>
                </a:solidFill>
              </a:rPr>
              <a:t>https://github.com/wsqstar/SIS</a:t>
            </a:r>
            <a:r>
              <a:rPr lang="en-US" altLang="zh-CN">
                <a:solidFill>
                  <a:schemeClr val="bg1"/>
                </a:solidFill>
              </a:rPr>
              <a:t>/</a:t>
            </a:r>
            <a:endParaRPr lang="en-US" altLang="zh-CN">
              <a:solidFill>
                <a:schemeClr val="bg1"/>
              </a:solidFill>
            </a:endParaRPr>
          </a:p>
        </p:txBody>
      </p:sp>
    </p:spTree>
    <p:custDataLst>
      <p:tags r:id="rId9"/>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结论</a:t>
            </a:r>
            <a:r>
              <a:rPr lang="en-US" altLang="zh-CN"/>
              <a:t>-16</a:t>
            </a:r>
            <a:r>
              <a:rPr lang="zh-CN" altLang="en-US"/>
              <a:t>关系</a:t>
            </a:r>
            <a:r>
              <a:rPr lang="en-US" altLang="zh-CN"/>
              <a:t>-</a:t>
            </a:r>
            <a:r>
              <a:rPr lang="zh-CN" altLang="en-US"/>
              <a:t>示例</a:t>
            </a:r>
            <a:endParaRPr lang="zh-CN" altLang="en-US"/>
          </a:p>
        </p:txBody>
      </p:sp>
      <p:pic>
        <p:nvPicPr>
          <p:cNvPr id="3" name="图片 2"/>
          <p:cNvPicPr>
            <a:picLocks noChangeAspect="1"/>
          </p:cNvPicPr>
          <p:nvPr/>
        </p:nvPicPr>
        <p:blipFill>
          <a:blip r:embed="rId1"/>
          <a:stretch>
            <a:fillRect/>
          </a:stretch>
        </p:blipFill>
        <p:spPr>
          <a:xfrm>
            <a:off x="838200" y="1392555"/>
            <a:ext cx="5053330" cy="5378450"/>
          </a:xfrm>
          <a:prstGeom prst="rect">
            <a:avLst/>
          </a:prstGeom>
        </p:spPr>
      </p:pic>
      <p:pic>
        <p:nvPicPr>
          <p:cNvPr id="4" name="图片 3"/>
          <p:cNvPicPr>
            <a:picLocks noChangeAspect="1"/>
          </p:cNvPicPr>
          <p:nvPr/>
        </p:nvPicPr>
        <p:blipFill>
          <a:blip r:embed="rId2"/>
          <a:stretch>
            <a:fillRect/>
          </a:stretch>
        </p:blipFill>
        <p:spPr>
          <a:xfrm>
            <a:off x="6829425" y="1392555"/>
            <a:ext cx="4127500" cy="4457700"/>
          </a:xfrm>
          <a:prstGeom prst="rect">
            <a:avLst/>
          </a:prstGeom>
        </p:spPr>
      </p:pic>
      <p:sp>
        <p:nvSpPr>
          <p:cNvPr id="5" name="左箭头 4"/>
          <p:cNvSpPr/>
          <p:nvPr/>
        </p:nvSpPr>
        <p:spPr>
          <a:xfrm>
            <a:off x="5974715" y="3390265"/>
            <a:ext cx="800735" cy="43243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结论</a:t>
            </a:r>
            <a:r>
              <a:rPr lang="en-US" altLang="zh-CN"/>
              <a:t>-</a:t>
            </a:r>
            <a:r>
              <a:rPr lang="zh-CN" altLang="en-US"/>
              <a:t>符合空间关系的</a:t>
            </a:r>
            <a:r>
              <a:rPr lang="en-US" altLang="zh-CN"/>
              <a:t>9</a:t>
            </a:r>
            <a:r>
              <a:rPr lang="zh-CN" altLang="en-US"/>
              <a:t>种</a:t>
            </a:r>
            <a:endParaRPr lang="zh-CN" altLang="en-US"/>
          </a:p>
        </p:txBody>
      </p:sp>
      <p:pic>
        <p:nvPicPr>
          <p:cNvPr id="4" name="图片 3"/>
          <p:cNvPicPr>
            <a:picLocks noChangeAspect="1"/>
          </p:cNvPicPr>
          <p:nvPr/>
        </p:nvPicPr>
        <p:blipFill>
          <a:blip r:embed="rId1"/>
          <a:stretch>
            <a:fillRect/>
          </a:stretch>
        </p:blipFill>
        <p:spPr>
          <a:xfrm>
            <a:off x="7449185" y="1377950"/>
            <a:ext cx="4127500" cy="4457700"/>
          </a:xfrm>
          <a:prstGeom prst="rect">
            <a:avLst/>
          </a:prstGeom>
        </p:spPr>
      </p:pic>
      <p:sp>
        <p:nvSpPr>
          <p:cNvPr id="5" name="左箭头 4"/>
          <p:cNvSpPr/>
          <p:nvPr/>
        </p:nvSpPr>
        <p:spPr>
          <a:xfrm>
            <a:off x="6521450" y="1258570"/>
            <a:ext cx="800735" cy="43243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107950" y="2025650"/>
            <a:ext cx="7214235" cy="2806700"/>
          </a:xfrm>
          <a:prstGeom prst="rect">
            <a:avLst/>
          </a:prstGeom>
        </p:spPr>
      </p:pic>
    </p:spTree>
    <p:custDataLst>
      <p:tags r:id="rId3"/>
    </p:custData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 </a:t>
            </a:r>
            <a:r>
              <a:rPr lang="zh-CN" altLang="en-US">
                <a:sym typeface="+mn-ea"/>
              </a:rPr>
              <a:t>结论</a:t>
            </a:r>
            <a:r>
              <a:rPr lang="en-US" altLang="zh-CN">
                <a:sym typeface="+mn-ea"/>
              </a:rPr>
              <a:t>-</a:t>
            </a:r>
            <a:r>
              <a:rPr lang="zh-CN" altLang="en-US">
                <a:sym typeface="+mn-ea"/>
              </a:rPr>
              <a:t>作者总结</a:t>
            </a:r>
            <a:endParaRPr lang="zh-CN" altLang="en-US">
              <a:sym typeface="+mn-ea"/>
            </a:endParaRPr>
          </a:p>
        </p:txBody>
      </p:sp>
      <p:sp>
        <p:nvSpPr>
          <p:cNvPr id="3" name="内容占位符 2"/>
          <p:cNvSpPr>
            <a:spLocks noGrp="1"/>
          </p:cNvSpPr>
          <p:nvPr>
            <p:ph idx="1"/>
          </p:nvPr>
        </p:nvSpPr>
        <p:spPr/>
        <p:txBody>
          <a:bodyPr>
            <a:normAutofit lnSpcReduction="10000"/>
          </a:bodyPr>
          <a:p>
            <a:r>
              <a:rPr lang="zh-CN" altLang="en-US"/>
              <a:t>已经提出了定义拓扑空间关系的框架..它基于纯粹的拓扑性质，因此与距离函数的存在无关。拓扑关系由两个点集的边界和内部的四个交点来描述。考虑到这些交叉点的二进制值为空和非空，已经确定了一组</a:t>
            </a:r>
            <a:r>
              <a:rPr lang="zh-CN" altLang="en-US" b="1"/>
              <a:t>16个互斥的规范。</a:t>
            </a:r>
            <a:r>
              <a:rPr lang="zh-CN" altLang="en-US"/>
              <a:t>如果对点集和拓扑空间作出特定的限制，关系就更少了。证明了与平面多边形区域同胚的点集之间只有九种拓扑空间关系。</a:t>
            </a:r>
            <a:endParaRPr lang="zh-CN" altLang="en-US"/>
          </a:p>
          <a:p>
            <a:r>
              <a:rPr lang="zh-CN" altLang="en-US"/>
              <a:t>尽管这项工作的性质相当理论化，但该框架对地理信息系统的设计和实施具有直接影响。以前，对于每个拓扑空间关系，都必须编程一个单独的过程，并且不存在确保完整性的机制。现在，拓扑空间关系可以从一个单一的、一致的模型中导出，不需要为单个关系编程。该框架的原型实现已经被设计和部分改进( Egenhofer 1989 )，并且对该框架的各种扩展进行了研究，以提供关于拓扑空间关系的更多细节，例如考虑交叉点的尺寸和交叉点上断开的子部分的数量( Egenhofer和Herring 1990 )。正在进行的研究集中在这个框架在拓扑空间关系组合的形式推理中的应用。</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nSpc>
                <a:spcPct val="120000"/>
              </a:lnSpc>
            </a:pPr>
            <a:r>
              <a:rPr lang="zh-CN" altLang="en-US">
                <a:sym typeface="+mn-lt"/>
              </a:rPr>
              <a:t>谢谢观赏</a:t>
            </a:r>
            <a:endParaRPr lang="zh-CN" altLang="en-US">
              <a:sym typeface="+mn-lt"/>
            </a:endParaRPr>
          </a:p>
        </p:txBody>
      </p:sp>
      <p:grpSp>
        <p:nvGrpSpPr>
          <p:cNvPr id="4" name="组合 3"/>
          <p:cNvGrpSpPr/>
          <p:nvPr/>
        </p:nvGrpSpPr>
        <p:grpSpPr>
          <a:xfrm>
            <a:off x="1605280" y="5358765"/>
            <a:ext cx="8101965" cy="590550"/>
            <a:chOff x="2528" y="8439"/>
            <a:chExt cx="12759" cy="930"/>
          </a:xfrm>
        </p:grpSpPr>
        <p:pic>
          <p:nvPicPr>
            <p:cNvPr id="9" name="图片 8" descr="github"/>
            <p:cNvPicPr>
              <a:picLocks noChangeAspect="1"/>
            </p:cNvPicPr>
            <p:nvPr/>
          </p:nvPicPr>
          <p:blipFill>
            <a:blip r:embed="rId2"/>
            <a:stretch>
              <a:fillRect/>
            </a:stretch>
          </p:blipFill>
          <p:spPr>
            <a:xfrm>
              <a:off x="2528" y="8439"/>
              <a:ext cx="954" cy="931"/>
            </a:xfrm>
            <a:prstGeom prst="rect">
              <a:avLst/>
            </a:prstGeom>
          </p:spPr>
        </p:pic>
        <p:sp>
          <p:nvSpPr>
            <p:cNvPr id="2" name="文本框 1"/>
            <p:cNvSpPr txBox="1"/>
            <p:nvPr/>
          </p:nvSpPr>
          <p:spPr>
            <a:xfrm>
              <a:off x="3645" y="8542"/>
              <a:ext cx="11642" cy="725"/>
            </a:xfrm>
            <a:prstGeom prst="rect">
              <a:avLst/>
            </a:prstGeom>
            <a:noFill/>
          </p:spPr>
          <p:txBody>
            <a:bodyPr wrap="square" rtlCol="0" anchor="t">
              <a:spAutoFit/>
            </a:bodyPr>
            <a:p>
              <a:r>
                <a:rPr lang="zh-CN" altLang="en-US" sz="2400">
                  <a:solidFill>
                    <a:schemeClr val="bg1"/>
                  </a:solidFill>
                </a:rPr>
                <a:t>https://github.com/wsqstar/SIS</a:t>
              </a:r>
              <a:r>
                <a:rPr lang="en-US" altLang="zh-CN" sz="2400">
                  <a:solidFill>
                    <a:schemeClr val="bg1"/>
                  </a:solidFill>
                </a:rPr>
                <a:t>/</a:t>
              </a:r>
              <a:endParaRPr lang="en-US" altLang="zh-CN" sz="2400">
                <a:solidFill>
                  <a:schemeClr val="bg1"/>
                </a:solidFill>
              </a:endParaRPr>
            </a:p>
          </p:txBody>
        </p:sp>
      </p:gr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16631" y="509183"/>
            <a:ext cx="5758738" cy="923330"/>
          </a:xfrm>
          <a:prstGeom prst="rect">
            <a:avLst/>
          </a:prstGeom>
          <a:noFill/>
        </p:spPr>
        <p:txBody>
          <a:bodyPr wrap="square" rtlCol="0" anchor="ctr" anchorCtr="0">
            <a:normAutofit/>
          </a:bodyPr>
          <a:lstStyle/>
          <a:p>
            <a:pPr algn="ctr"/>
            <a:r>
              <a:rPr lang="en-US" altLang="zh-CN" sz="5400" dirty="0">
                <a:solidFill>
                  <a:schemeClr val="bg1"/>
                </a:solidFill>
                <a:latin typeface="+mj-lt"/>
                <a:ea typeface="+mj-ea"/>
                <a:cs typeface="+mj-cs"/>
                <a:sym typeface="Arial" panose="020B0604020202090204" pitchFamily="34" charset="0"/>
              </a:rPr>
              <a:t>CONTENTS</a:t>
            </a:r>
            <a:endParaRPr lang="en-US" altLang="zh-CN" sz="5400" dirty="0">
              <a:solidFill>
                <a:schemeClr val="bg1"/>
              </a:solidFill>
              <a:latin typeface="+mj-lt"/>
              <a:ea typeface="+mj-ea"/>
              <a:cs typeface="+mj-cs"/>
              <a:sym typeface="Arial" panose="020B0604020202090204" pitchFamily="34" charset="0"/>
            </a:endParaRPr>
          </a:p>
        </p:txBody>
      </p:sp>
      <p:grpSp>
        <p:nvGrpSpPr>
          <p:cNvPr id="3" name="组合 2"/>
          <p:cNvGrpSpPr/>
          <p:nvPr>
            <p:custDataLst>
              <p:tags r:id="rId2"/>
            </p:custDataLst>
          </p:nvPr>
        </p:nvGrpSpPr>
        <p:grpSpPr>
          <a:xfrm rot="0">
            <a:off x="3211830" y="2025015"/>
            <a:ext cx="5556250" cy="626745"/>
            <a:chOff x="2728386" y="2910114"/>
            <a:chExt cx="5556249" cy="626477"/>
          </a:xfrm>
        </p:grpSpPr>
        <p:sp>
          <p:nvSpPr>
            <p:cNvPr id="7" name="等腰三角形 6"/>
            <p:cNvSpPr/>
            <p:nvPr>
              <p:custDataLst>
                <p:tags r:id="rId3"/>
              </p:custDataLst>
            </p:nvPr>
          </p:nvSpPr>
          <p:spPr>
            <a:xfrm>
              <a:off x="2728386" y="2910114"/>
              <a:ext cx="635000" cy="5474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144000" rtlCol="0" anchor="ctr" anchorCtr="0">
              <a:noAutofit/>
            </a:bodyPr>
            <a:lstStyle/>
            <a:p>
              <a:pPr algn="ctr"/>
              <a:r>
                <a:rPr lang="en-US" altLang="zh-CN" sz="2400" b="1" dirty="0">
                  <a:solidFill>
                    <a:schemeClr val="bg1"/>
                  </a:solidFill>
                </a:rPr>
                <a:t>1</a:t>
              </a:r>
              <a:endParaRPr lang="zh-CN" altLang="en-US" sz="2400" b="1" dirty="0">
                <a:solidFill>
                  <a:schemeClr val="bg1"/>
                </a:solidFill>
              </a:endParaRPr>
            </a:p>
          </p:txBody>
        </p:sp>
        <p:sp>
          <p:nvSpPr>
            <p:cNvPr id="2" name="文本框 1"/>
            <p:cNvSpPr txBox="1"/>
            <p:nvPr>
              <p:custDataLst>
                <p:tags r:id="rId4"/>
              </p:custDataLst>
            </p:nvPr>
          </p:nvSpPr>
          <p:spPr>
            <a:xfrm>
              <a:off x="3533021" y="3013371"/>
              <a:ext cx="4751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a:latin typeface="+mn-lt"/>
                  <a:ea typeface="+mn-ea"/>
                </a:defRPr>
              </a:lvl1pPr>
              <a:lvl2pPr marL="742950" indent="-28575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eaLnBrk="0" fontAlgn="base" hangingPunct="0">
                <a:lnSpc>
                  <a:spcPct val="90000"/>
                </a:lnSpc>
                <a:spcBef>
                  <a:spcPts val="500"/>
                </a:spcBef>
                <a:spcAft>
                  <a:spcPct val="0"/>
                </a:spcAft>
                <a:buFont typeface="Arial" panose="020B0604020202090204" pitchFamily="34" charset="0"/>
                <a:buChar char="•"/>
              </a:lvl6pPr>
              <a:lvl7pPr marL="2971800" indent="-228600" eaLnBrk="0" fontAlgn="base" hangingPunct="0">
                <a:lnSpc>
                  <a:spcPct val="90000"/>
                </a:lnSpc>
                <a:spcBef>
                  <a:spcPts val="500"/>
                </a:spcBef>
                <a:spcAft>
                  <a:spcPct val="0"/>
                </a:spcAft>
                <a:buFont typeface="Arial" panose="020B0604020202090204" pitchFamily="34" charset="0"/>
                <a:buChar char="•"/>
              </a:lvl7pPr>
              <a:lvl8pPr marL="3429000" indent="-228600" eaLnBrk="0" fontAlgn="base" hangingPunct="0">
                <a:lnSpc>
                  <a:spcPct val="90000"/>
                </a:lnSpc>
                <a:spcBef>
                  <a:spcPts val="500"/>
                </a:spcBef>
                <a:spcAft>
                  <a:spcPct val="0"/>
                </a:spcAft>
                <a:buFont typeface="Arial" panose="020B0604020202090204" pitchFamily="34" charset="0"/>
                <a:buChar char="•"/>
              </a:lvl8pPr>
              <a:lvl9pPr marL="3886200" indent="-228600" eaLnBrk="0" fontAlgn="base" hangingPunct="0">
                <a:lnSpc>
                  <a:spcPct val="90000"/>
                </a:lnSpc>
                <a:spcBef>
                  <a:spcPts val="500"/>
                </a:spcBef>
                <a:spcAft>
                  <a:spcPct val="0"/>
                </a:spcAft>
                <a:buFont typeface="Arial" panose="020B0604020202090204" pitchFamily="34" charset="0"/>
                <a:buChar char="•"/>
              </a:lvl9pPr>
            </a:lstStyle>
            <a:p>
              <a:r>
                <a:rPr lang="zh-CN" altLang="en-US" dirty="0">
                  <a:solidFill>
                    <a:schemeClr val="bg1"/>
                  </a:solidFill>
                </a:rPr>
                <a:t>来源</a:t>
              </a:r>
              <a:endParaRPr lang="zh-CN" altLang="en-US" dirty="0">
                <a:solidFill>
                  <a:schemeClr val="bg1"/>
                </a:solidFill>
              </a:endParaRPr>
            </a:p>
          </p:txBody>
        </p:sp>
      </p:grpSp>
      <p:grpSp>
        <p:nvGrpSpPr>
          <p:cNvPr id="5" name="组合 4"/>
          <p:cNvGrpSpPr/>
          <p:nvPr>
            <p:custDataLst>
              <p:tags r:id="rId5"/>
            </p:custDataLst>
          </p:nvPr>
        </p:nvGrpSpPr>
        <p:grpSpPr>
          <a:xfrm rot="0">
            <a:off x="3216910" y="3115945"/>
            <a:ext cx="5556250" cy="626745"/>
            <a:chOff x="2728386" y="2910114"/>
            <a:chExt cx="5556249" cy="626477"/>
          </a:xfrm>
        </p:grpSpPr>
        <p:sp>
          <p:nvSpPr>
            <p:cNvPr id="6" name="等腰三角形 5"/>
            <p:cNvSpPr/>
            <p:nvPr>
              <p:custDataLst>
                <p:tags r:id="rId6"/>
              </p:custDataLst>
            </p:nvPr>
          </p:nvSpPr>
          <p:spPr>
            <a:xfrm>
              <a:off x="2728386" y="2910114"/>
              <a:ext cx="635000" cy="5474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144000" rtlCol="0" anchor="ctr" anchorCtr="0">
              <a:noAutofit/>
            </a:bodyPr>
            <a:lstStyle/>
            <a:p>
              <a:pPr algn="ctr"/>
              <a:r>
                <a:rPr lang="en-US" altLang="zh-CN" sz="2400" b="1" dirty="0">
                  <a:solidFill>
                    <a:schemeClr val="bg1"/>
                  </a:solidFill>
                </a:rPr>
                <a:t>2</a:t>
              </a:r>
              <a:endParaRPr lang="en-US" altLang="zh-CN" sz="2400" b="1" dirty="0">
                <a:solidFill>
                  <a:schemeClr val="bg1"/>
                </a:solidFill>
              </a:endParaRPr>
            </a:p>
          </p:txBody>
        </p:sp>
        <p:sp>
          <p:nvSpPr>
            <p:cNvPr id="8" name="文本框 7"/>
            <p:cNvSpPr txBox="1"/>
            <p:nvPr>
              <p:custDataLst>
                <p:tags r:id="rId7"/>
              </p:custDataLst>
            </p:nvPr>
          </p:nvSpPr>
          <p:spPr>
            <a:xfrm>
              <a:off x="3533021" y="3013371"/>
              <a:ext cx="4751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a:latin typeface="+mn-lt"/>
                  <a:ea typeface="+mn-ea"/>
                </a:defRPr>
              </a:lvl1pPr>
              <a:lvl2pPr marL="742950" indent="-28575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eaLnBrk="0" fontAlgn="base" hangingPunct="0">
                <a:lnSpc>
                  <a:spcPct val="90000"/>
                </a:lnSpc>
                <a:spcBef>
                  <a:spcPts val="500"/>
                </a:spcBef>
                <a:spcAft>
                  <a:spcPct val="0"/>
                </a:spcAft>
                <a:buFont typeface="Arial" panose="020B0604020202090204" pitchFamily="34" charset="0"/>
                <a:buChar char="•"/>
              </a:lvl6pPr>
              <a:lvl7pPr marL="2971800" indent="-228600" eaLnBrk="0" fontAlgn="base" hangingPunct="0">
                <a:lnSpc>
                  <a:spcPct val="90000"/>
                </a:lnSpc>
                <a:spcBef>
                  <a:spcPts val="500"/>
                </a:spcBef>
                <a:spcAft>
                  <a:spcPct val="0"/>
                </a:spcAft>
                <a:buFont typeface="Arial" panose="020B0604020202090204" pitchFamily="34" charset="0"/>
                <a:buChar char="•"/>
              </a:lvl7pPr>
              <a:lvl8pPr marL="3429000" indent="-228600" eaLnBrk="0" fontAlgn="base" hangingPunct="0">
                <a:lnSpc>
                  <a:spcPct val="90000"/>
                </a:lnSpc>
                <a:spcBef>
                  <a:spcPts val="500"/>
                </a:spcBef>
                <a:spcAft>
                  <a:spcPct val="0"/>
                </a:spcAft>
                <a:buFont typeface="Arial" panose="020B0604020202090204" pitchFamily="34" charset="0"/>
                <a:buChar char="•"/>
              </a:lvl8pPr>
              <a:lvl9pPr marL="3886200" indent="-228600" eaLnBrk="0" fontAlgn="base" hangingPunct="0">
                <a:lnSpc>
                  <a:spcPct val="90000"/>
                </a:lnSpc>
                <a:spcBef>
                  <a:spcPts val="500"/>
                </a:spcBef>
                <a:spcAft>
                  <a:spcPct val="0"/>
                </a:spcAft>
                <a:buFont typeface="Arial" panose="020B0604020202090204" pitchFamily="34" charset="0"/>
                <a:buChar char="•"/>
              </a:lvl9pPr>
            </a:lstStyle>
            <a:p>
              <a:r>
                <a:rPr lang="zh-CN" altLang="en-US" dirty="0">
                  <a:solidFill>
                    <a:schemeClr val="bg1"/>
                  </a:solidFill>
                </a:rPr>
                <a:t>分析</a:t>
              </a:r>
              <a:endParaRPr lang="zh-CN" altLang="en-US" dirty="0">
                <a:solidFill>
                  <a:schemeClr val="bg1"/>
                </a:solidFill>
              </a:endParaRPr>
            </a:p>
          </p:txBody>
        </p:sp>
      </p:grpSp>
      <p:grpSp>
        <p:nvGrpSpPr>
          <p:cNvPr id="9" name="组合 8"/>
          <p:cNvGrpSpPr/>
          <p:nvPr>
            <p:custDataLst>
              <p:tags r:id="rId8"/>
            </p:custDataLst>
          </p:nvPr>
        </p:nvGrpSpPr>
        <p:grpSpPr>
          <a:xfrm rot="0">
            <a:off x="3216910" y="4208780"/>
            <a:ext cx="5556250" cy="626745"/>
            <a:chOff x="2728386" y="2910114"/>
            <a:chExt cx="5556249" cy="626477"/>
          </a:xfrm>
        </p:grpSpPr>
        <p:sp>
          <p:nvSpPr>
            <p:cNvPr id="10" name="等腰三角形 9"/>
            <p:cNvSpPr/>
            <p:nvPr>
              <p:custDataLst>
                <p:tags r:id="rId9"/>
              </p:custDataLst>
            </p:nvPr>
          </p:nvSpPr>
          <p:spPr>
            <a:xfrm>
              <a:off x="2728386" y="2910114"/>
              <a:ext cx="635000" cy="5474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144000" rtlCol="0" anchor="ctr" anchorCtr="0">
              <a:noAutofit/>
            </a:bodyPr>
            <a:lstStyle/>
            <a:p>
              <a:pPr algn="ctr"/>
              <a:r>
                <a:rPr lang="en-US" altLang="zh-CN" sz="2400" b="1" dirty="0">
                  <a:solidFill>
                    <a:schemeClr val="bg1"/>
                  </a:solidFill>
                </a:rPr>
                <a:t>3</a:t>
              </a:r>
              <a:endParaRPr lang="en-US" altLang="zh-CN" sz="2400" b="1" dirty="0">
                <a:solidFill>
                  <a:schemeClr val="bg1"/>
                </a:solidFill>
              </a:endParaRPr>
            </a:p>
          </p:txBody>
        </p:sp>
        <p:sp>
          <p:nvSpPr>
            <p:cNvPr id="11" name="文本框 10"/>
            <p:cNvSpPr txBox="1"/>
            <p:nvPr>
              <p:custDataLst>
                <p:tags r:id="rId10"/>
              </p:custDataLst>
            </p:nvPr>
          </p:nvSpPr>
          <p:spPr>
            <a:xfrm>
              <a:off x="3533021" y="3013371"/>
              <a:ext cx="4751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a:latin typeface="+mn-lt"/>
                  <a:ea typeface="+mn-ea"/>
                </a:defRPr>
              </a:lvl1pPr>
              <a:lvl2pPr marL="742950" indent="-28575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eaLnBrk="0" fontAlgn="base" hangingPunct="0">
                <a:lnSpc>
                  <a:spcPct val="90000"/>
                </a:lnSpc>
                <a:spcBef>
                  <a:spcPts val="500"/>
                </a:spcBef>
                <a:spcAft>
                  <a:spcPct val="0"/>
                </a:spcAft>
                <a:buFont typeface="Arial" panose="020B0604020202090204" pitchFamily="34" charset="0"/>
                <a:buChar char="•"/>
              </a:lvl6pPr>
              <a:lvl7pPr marL="2971800" indent="-228600" eaLnBrk="0" fontAlgn="base" hangingPunct="0">
                <a:lnSpc>
                  <a:spcPct val="90000"/>
                </a:lnSpc>
                <a:spcBef>
                  <a:spcPts val="500"/>
                </a:spcBef>
                <a:spcAft>
                  <a:spcPct val="0"/>
                </a:spcAft>
                <a:buFont typeface="Arial" panose="020B0604020202090204" pitchFamily="34" charset="0"/>
                <a:buChar char="•"/>
              </a:lvl7pPr>
              <a:lvl8pPr marL="3429000" indent="-228600" eaLnBrk="0" fontAlgn="base" hangingPunct="0">
                <a:lnSpc>
                  <a:spcPct val="90000"/>
                </a:lnSpc>
                <a:spcBef>
                  <a:spcPts val="500"/>
                </a:spcBef>
                <a:spcAft>
                  <a:spcPct val="0"/>
                </a:spcAft>
                <a:buFont typeface="Arial" panose="020B0604020202090204" pitchFamily="34" charset="0"/>
                <a:buChar char="•"/>
              </a:lvl8pPr>
              <a:lvl9pPr marL="3886200" indent="-228600" eaLnBrk="0" fontAlgn="base" hangingPunct="0">
                <a:lnSpc>
                  <a:spcPct val="90000"/>
                </a:lnSpc>
                <a:spcBef>
                  <a:spcPts val="500"/>
                </a:spcBef>
                <a:spcAft>
                  <a:spcPct val="0"/>
                </a:spcAft>
                <a:buFont typeface="Arial" panose="020B0604020202090204" pitchFamily="34" charset="0"/>
                <a:buChar char="•"/>
              </a:lvl9pPr>
            </a:lstStyle>
            <a:p>
              <a:r>
                <a:rPr lang="zh-CN" altLang="en-US" dirty="0">
                  <a:solidFill>
                    <a:schemeClr val="bg1"/>
                  </a:solidFill>
                </a:rPr>
                <a:t>结论</a:t>
              </a:r>
              <a:endParaRPr lang="zh-CN" altLang="en-US" dirty="0">
                <a:solidFill>
                  <a:schemeClr val="bg1"/>
                </a:solidFill>
              </a:endParaRPr>
            </a:p>
          </p:txBody>
        </p:sp>
      </p:gr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nSpc>
                <a:spcPct val="120000"/>
              </a:lnSpc>
            </a:pPr>
            <a:r>
              <a:rPr lang="en-US" altLang="zh-CN" dirty="0">
                <a:solidFill>
                  <a:schemeClr val="bg1"/>
                </a:solidFill>
                <a:sym typeface="+mn-lt"/>
              </a:rPr>
              <a:t>1 </a:t>
            </a:r>
            <a:r>
              <a:rPr lang="zh-CN" altLang="en-US" dirty="0">
                <a:solidFill>
                  <a:schemeClr val="bg1"/>
                </a:solidFill>
                <a:sym typeface="+mn-lt"/>
              </a:rPr>
              <a:t>来源</a:t>
            </a:r>
            <a:endParaRPr lang="zh-CN" altLang="en-US" dirty="0">
              <a:solidFill>
                <a:schemeClr val="bg1"/>
              </a:solidFill>
              <a:sym typeface="+mn-lt"/>
            </a:endParaRPr>
          </a:p>
        </p:txBody>
      </p:sp>
      <p:sp>
        <p:nvSpPr>
          <p:cNvPr id="3" name="内容占位符 2"/>
          <p:cNvSpPr>
            <a:spLocks noGrp="1"/>
          </p:cNvSpPr>
          <p:nvPr>
            <p:ph idx="1"/>
            <p:custDataLst>
              <p:tags r:id="rId2"/>
            </p:custDataLst>
          </p:nvPr>
        </p:nvSpPr>
        <p:spPr/>
        <p:txBody>
          <a:bodyPr>
            <a:noAutofit/>
          </a:bodyPr>
          <a:lstStyle/>
          <a:p>
            <a:pPr algn="just">
              <a:lnSpc>
                <a:spcPct val="120000"/>
              </a:lnSpc>
              <a:spcBef>
                <a:spcPts val="0"/>
              </a:spcBef>
            </a:pPr>
            <a:r>
              <a:rPr lang="zh-CN" altLang="en-US" dirty="0">
                <a:sym typeface="+mn-lt"/>
              </a:rPr>
              <a:t>地理信息系统( GIS )的实际需求导致了对描述空间关系的正式和合理方法（formal and sound method）的研究。在介绍拓扑学的基本思想和概念之后，论文</a:t>
            </a:r>
            <a:r>
              <a:rPr lang="zh-CN" altLang="en-US" dirty="0">
                <a:sym typeface="+mn-lt"/>
              </a:rPr>
              <a:t>发展了一种新的（novel）集合间拓扑空间关系理论，在这种理论中，集合间的拓扑空间关系定义为两个集合的边界和内部的交点/交集（intersections）。通过将简单和非空作为交点的值，总共描述了16种拓扑空间关系，每种拓扑空间关系都可以在R中实现。如果这些集合被限制在空间区域，这个集合将被减少到9种关系，空间区域是一个连接拓扑空间的相当广泛的子集类别，在GIS中有应用。结果表明，这些关系对应于一些标准集合理论和集合之间的拓扑空间关系，如相等、不相交和内部包含。</a:t>
            </a:r>
            <a:endParaRPr lang="zh-CN" altLang="en-US" dirty="0">
              <a:sym typeface="+mn-lt"/>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nSpc>
                <a:spcPct val="120000"/>
              </a:lnSpc>
            </a:pPr>
            <a:r>
              <a:rPr lang="en-US" altLang="zh-CN" dirty="0">
                <a:solidFill>
                  <a:schemeClr val="bg1"/>
                </a:solidFill>
                <a:sym typeface="+mn-lt"/>
              </a:rPr>
              <a:t>1.1 </a:t>
            </a:r>
            <a:r>
              <a:rPr lang="zh-CN" altLang="en-US" dirty="0">
                <a:solidFill>
                  <a:schemeClr val="bg1"/>
                </a:solidFill>
                <a:sym typeface="+mn-lt"/>
              </a:rPr>
              <a:t>来源</a:t>
            </a:r>
            <a:r>
              <a:rPr lang="en-US" altLang="zh-CN" dirty="0">
                <a:solidFill>
                  <a:schemeClr val="bg1"/>
                </a:solidFill>
                <a:sym typeface="+mn-lt"/>
              </a:rPr>
              <a:t>-</a:t>
            </a:r>
            <a:r>
              <a:rPr lang="zh-CN" altLang="en-US" dirty="0">
                <a:solidFill>
                  <a:schemeClr val="bg1"/>
                </a:solidFill>
                <a:sym typeface="+mn-lt"/>
              </a:rPr>
              <a:t>实例</a:t>
            </a:r>
            <a:endParaRPr lang="zh-CN" altLang="en-US" dirty="0">
              <a:solidFill>
                <a:schemeClr val="bg1"/>
              </a:solidFill>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dirty="0">
                <a:sym typeface="+mn-lt"/>
              </a:rPr>
              <a:t>地理信息系统用户可能会询问以下查询，以获取有关有毒废物堆放场对中的学童的潜在风险的信息一个特定的区域:“获取</a:t>
            </a:r>
            <a:r>
              <a:rPr lang="zh-CN" altLang="en-US" b="1" dirty="0">
                <a:sym typeface="+mn-lt"/>
              </a:rPr>
              <a:t>位于洪山区及其邻近的区的小学</a:t>
            </a:r>
            <a:r>
              <a:rPr lang="zh-CN" altLang="en-US" u="sng" dirty="0">
                <a:sym typeface="+mn-lt"/>
              </a:rPr>
              <a:t>10公里范围内</a:t>
            </a:r>
            <a:r>
              <a:rPr lang="zh-CN" altLang="en-US" dirty="0">
                <a:sym typeface="+mn-lt"/>
              </a:rPr>
              <a:t>的所有</a:t>
            </a:r>
            <a:r>
              <a:rPr lang="zh-CN" altLang="en-US" u="sng" dirty="0">
                <a:sym typeface="+mn-lt"/>
              </a:rPr>
              <a:t>有毒废物堆放场</a:t>
            </a:r>
            <a:r>
              <a:rPr lang="zh-CN" altLang="en-US" dirty="0">
                <a:sym typeface="+mn-lt"/>
              </a:rPr>
              <a:t>。</a:t>
            </a:r>
            <a:r>
              <a:rPr lang="en-US" altLang="zh-CN" dirty="0">
                <a:sym typeface="+mn-lt"/>
              </a:rPr>
              <a:t>”</a:t>
            </a:r>
            <a:r>
              <a:rPr lang="zh-CN" altLang="en-US" dirty="0">
                <a:sym typeface="+mn-lt"/>
              </a:rPr>
              <a:t>信息系统所知的小学数量受到约束条件的限制。特别令人感兴趣的是空间限制由空间关系表示，例如10公里以内、包含</a:t>
            </a:r>
            <a:r>
              <a:rPr lang="zh-CN" altLang="en-US" dirty="0">
                <a:sym typeface="+mn-lt"/>
              </a:rPr>
              <a:t>和相邻（</a:t>
            </a:r>
            <a:r>
              <a:rPr lang="en-US" altLang="zh-CN" dirty="0">
                <a:sym typeface="+mn-lt"/>
              </a:rPr>
              <a:t>such </a:t>
            </a:r>
            <a:r>
              <a:rPr lang="zh-CN" altLang="en-US" dirty="0">
                <a:sym typeface="+mn-lt"/>
              </a:rPr>
              <a:t>as within 10 miles, in, and adjacent.）。</a:t>
            </a:r>
            <a:endParaRPr lang="zh-CN" altLang="en-US" dirty="0">
              <a:sym typeface="+mn-lt"/>
            </a:endParaRPr>
          </a:p>
          <a:p>
            <a:pPr algn="just">
              <a:lnSpc>
                <a:spcPct val="120000"/>
              </a:lnSpc>
              <a:spcBef>
                <a:spcPts val="0"/>
              </a:spcBef>
            </a:pPr>
            <a:r>
              <a:rPr lang="zh-CN" altLang="en-US" dirty="0">
                <a:sym typeface="+mn-lt"/>
              </a:rPr>
              <a:t>直到论文发表，</a:t>
            </a:r>
            <a:r>
              <a:rPr lang="zh-CN" altLang="en-US" dirty="0">
                <a:sym typeface="+mn-lt"/>
              </a:rPr>
              <a:t>缺乏全面的空间关系理论一直是任何地理信息系统实施的主要障碍。</a:t>
            </a:r>
            <a:endParaRPr lang="zh-CN" altLang="en-US" dirty="0">
              <a:sym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nSpc>
                <a:spcPct val="120000"/>
              </a:lnSpc>
            </a:pPr>
            <a:r>
              <a:rPr lang="en-US" altLang="zh-CN" dirty="0">
                <a:solidFill>
                  <a:schemeClr val="bg1"/>
                </a:solidFill>
                <a:sym typeface="+mn-lt"/>
              </a:rPr>
              <a:t>1.1 </a:t>
            </a:r>
            <a:r>
              <a:rPr lang="zh-CN" altLang="en-US" dirty="0">
                <a:solidFill>
                  <a:schemeClr val="bg1"/>
                </a:solidFill>
                <a:sym typeface="+mn-lt"/>
              </a:rPr>
              <a:t>来源</a:t>
            </a:r>
            <a:r>
              <a:rPr lang="en-US" altLang="zh-CN" dirty="0">
                <a:solidFill>
                  <a:schemeClr val="bg1"/>
                </a:solidFill>
                <a:sym typeface="+mn-lt"/>
              </a:rPr>
              <a:t>-</a:t>
            </a:r>
            <a:r>
              <a:rPr lang="zh-CN" altLang="en-US" dirty="0">
                <a:solidFill>
                  <a:schemeClr val="bg1"/>
                </a:solidFill>
                <a:sym typeface="+mn-lt"/>
              </a:rPr>
              <a:t>讨论</a:t>
            </a:r>
            <a:endParaRPr lang="zh-CN" altLang="en-US" dirty="0">
              <a:solidFill>
                <a:schemeClr val="bg1"/>
              </a:solidFill>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en-US" dirty="0">
                <a:sym typeface="+mn-lt"/>
              </a:rPr>
              <a:t>        </a:t>
            </a:r>
            <a:r>
              <a:rPr dirty="0">
                <a:sym typeface="+mn-lt"/>
              </a:rPr>
              <a:t>缺乏全面的空间关系理论一直是任何地理信息系统实施的主要障碍。问题不仅在于为这些空间关系选择</a:t>
            </a:r>
            <a:r>
              <a:rPr b="1" dirty="0">
                <a:sym typeface="+mn-lt"/>
              </a:rPr>
              <a:t>合适的术语</a:t>
            </a:r>
            <a:r>
              <a:rPr dirty="0">
                <a:sym typeface="+mn-lt"/>
              </a:rPr>
              <a:t>，还在于确定</a:t>
            </a:r>
            <a:r>
              <a:rPr b="1" dirty="0">
                <a:sym typeface="+mn-lt"/>
              </a:rPr>
              <a:t>它们的语义</a:t>
            </a:r>
            <a:r>
              <a:rPr dirty="0">
                <a:sym typeface="+mn-lt"/>
              </a:rPr>
              <a:t>。空间关系理论的发展有望提供以下问题的答案( Aber 1987 ) :</a:t>
            </a:r>
            <a:endParaRPr dirty="0">
              <a:sym typeface="+mn-lt"/>
            </a:endParaRPr>
          </a:p>
          <a:p>
            <a:pPr marL="457200" indent="-457200" algn="l">
              <a:lnSpc>
                <a:spcPct val="120000"/>
              </a:lnSpc>
              <a:spcBef>
                <a:spcPts val="0"/>
              </a:spcBef>
              <a:buAutoNum type="arabicPeriod"/>
            </a:pPr>
            <a:r>
              <a:rPr dirty="0">
                <a:sym typeface="+mn-lt"/>
              </a:rPr>
              <a:t></a:t>
            </a:r>
            <a:r>
              <a:rPr b="1" dirty="0">
                <a:sym typeface="+mn-lt"/>
              </a:rPr>
              <a:t>描述地理对象之间关系所需的基本几何属性（fundamental geometric </a:t>
            </a:r>
            <a:r>
              <a:rPr lang="en-US" b="1" dirty="0">
                <a:sym typeface="+mn-lt"/>
              </a:rPr>
              <a:t>	</a:t>
            </a:r>
            <a:r>
              <a:rPr b="1" dirty="0">
                <a:sym typeface="+mn-lt"/>
              </a:rPr>
              <a:t>properties）是什么？</a:t>
            </a:r>
            <a:endParaRPr b="1" dirty="0">
              <a:sym typeface="+mn-lt"/>
            </a:endParaRPr>
          </a:p>
          <a:p>
            <a:pPr marL="457200" indent="-457200" algn="l">
              <a:lnSpc>
                <a:spcPct val="120000"/>
              </a:lnSpc>
              <a:spcBef>
                <a:spcPts val="0"/>
              </a:spcBef>
              <a:buAutoNum type="arabicPeriod"/>
            </a:pPr>
            <a:r>
              <a:rPr b="1" dirty="0">
                <a:sym typeface="+mn-lt"/>
              </a:rPr>
              <a:t>如何根据基本几何性质正式定义这些关系？</a:t>
            </a:r>
            <a:endParaRPr b="1" dirty="0">
              <a:sym typeface="+mn-lt"/>
            </a:endParaRPr>
          </a:p>
          <a:p>
            <a:pPr marL="457200" indent="-457200" algn="l">
              <a:lnSpc>
                <a:spcPct val="120000"/>
              </a:lnSpc>
              <a:spcBef>
                <a:spcPts val="0"/>
              </a:spcBef>
              <a:buAutoNum type="arabicPeriod"/>
            </a:pPr>
            <a:r>
              <a:rPr b="1" dirty="0">
                <a:sym typeface="+mn-lt"/>
              </a:rPr>
              <a:t>空间关系的最小集合是什么?</a:t>
            </a:r>
            <a:endParaRPr b="1" dirty="0">
              <a:sym typeface="+mn-lt"/>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分析</a:t>
            </a:r>
            <a:endParaRPr lang="zh-CN" altLang="en-US"/>
          </a:p>
        </p:txBody>
      </p:sp>
      <p:pic>
        <p:nvPicPr>
          <p:cNvPr id="4" name="内容占位符 3"/>
          <p:cNvPicPr>
            <a:picLocks noChangeAspect="1"/>
          </p:cNvPicPr>
          <p:nvPr>
            <p:ph idx="1"/>
          </p:nvPr>
        </p:nvPicPr>
        <p:blipFill>
          <a:blip r:embed="rId1"/>
          <a:stretch>
            <a:fillRect/>
          </a:stretch>
        </p:blipFill>
        <p:spPr>
          <a:xfrm>
            <a:off x="3370580" y="2273935"/>
            <a:ext cx="4203700" cy="1536700"/>
          </a:xfrm>
          <a:prstGeom prst="rect">
            <a:avLst/>
          </a:prstGeom>
        </p:spPr>
      </p:pic>
      <p:sp>
        <p:nvSpPr>
          <p:cNvPr id="5" name="文本框 4"/>
          <p:cNvSpPr txBox="1"/>
          <p:nvPr/>
        </p:nvSpPr>
        <p:spPr>
          <a:xfrm>
            <a:off x="1372235" y="3988435"/>
            <a:ext cx="8733790" cy="1938020"/>
          </a:xfrm>
          <a:prstGeom prst="rect">
            <a:avLst/>
          </a:prstGeom>
          <a:noFill/>
        </p:spPr>
        <p:txBody>
          <a:bodyPr wrap="square" rtlCol="0">
            <a:spAutoFit/>
          </a:bodyPr>
          <a:p>
            <a:r>
              <a:rPr lang="en-US" altLang="zh-CN" sz="2400" dirty="0">
                <a:solidFill>
                  <a:schemeClr val="bg1"/>
                </a:solidFill>
              </a:rPr>
              <a:t>        </a:t>
            </a:r>
            <a:r>
              <a:rPr lang="zh-CN" altLang="en-US" sz="2400" dirty="0">
                <a:solidFill>
                  <a:schemeClr val="bg1"/>
                </a:solidFill>
              </a:rPr>
              <a:t>这些定义的缺点是这组关系既不正交也不完整。例如，相等和内部都包含在相交的定义中。相比之下，点集的模型不允许基于点集的特定部分(如边界和内部)的区别来定义这些关系。例如，这种关系在交叉方面不同于存在公共边界点的关系，但是没有遇到公共内部点。</a:t>
            </a:r>
            <a:endParaRPr lang="zh-CN" altLang="en-US" sz="2400" dirty="0">
              <a:solidFill>
                <a:schemeClr val="bg1"/>
              </a:solidFill>
            </a:endParaRPr>
          </a:p>
        </p:txBody>
      </p:sp>
      <p:sp>
        <p:nvSpPr>
          <p:cNvPr id="6" name="文本框 5"/>
          <p:cNvSpPr txBox="1"/>
          <p:nvPr/>
        </p:nvSpPr>
        <p:spPr>
          <a:xfrm>
            <a:off x="1372235" y="1576070"/>
            <a:ext cx="2621280" cy="460375"/>
          </a:xfrm>
          <a:prstGeom prst="rect">
            <a:avLst/>
          </a:prstGeom>
          <a:noFill/>
        </p:spPr>
        <p:txBody>
          <a:bodyPr wrap="none" rtlCol="0" anchor="t">
            <a:spAutoFit/>
          </a:bodyPr>
          <a:p>
            <a:r>
              <a:rPr lang="zh-CN" altLang="en-US" sz="2400" dirty="0">
                <a:solidFill>
                  <a:schemeClr val="bg1"/>
                </a:solidFill>
              </a:rPr>
              <a:t>首</a:t>
            </a:r>
            <a:r>
              <a:rPr lang="zh-CN" altLang="en-US" sz="2400" dirty="0">
                <a:solidFill>
                  <a:schemeClr val="bg1"/>
                </a:solidFill>
              </a:rPr>
              <a:t>先看如下定义：</a:t>
            </a:r>
            <a:endParaRPr lang="zh-CN" altLang="en-US" sz="2400" dirty="0">
              <a:solidFill>
                <a:schemeClr val="bg1"/>
              </a:solidFill>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分析</a:t>
            </a:r>
            <a:r>
              <a:rPr lang="en-US" altLang="zh-CN"/>
              <a:t>-</a:t>
            </a:r>
            <a:r>
              <a:rPr lang="zh-CN" altLang="en-US"/>
              <a:t>关系</a:t>
            </a:r>
            <a:endParaRPr lang="zh-CN" altLang="en-US"/>
          </a:p>
        </p:txBody>
      </p:sp>
      <p:sp>
        <p:nvSpPr>
          <p:cNvPr id="6" name="文本框 5"/>
          <p:cNvSpPr txBox="1"/>
          <p:nvPr/>
        </p:nvSpPr>
        <p:spPr>
          <a:xfrm>
            <a:off x="1372235" y="1576070"/>
            <a:ext cx="2926080" cy="460375"/>
          </a:xfrm>
          <a:prstGeom prst="rect">
            <a:avLst/>
          </a:prstGeom>
          <a:noFill/>
        </p:spPr>
        <p:txBody>
          <a:bodyPr wrap="none" rtlCol="0" anchor="t">
            <a:spAutoFit/>
          </a:bodyPr>
          <a:p>
            <a:r>
              <a:rPr lang="zh-CN" altLang="en-US" sz="2400" dirty="0">
                <a:solidFill>
                  <a:schemeClr val="bg1"/>
                </a:solidFill>
              </a:rPr>
              <a:t>论文中有如下定义：</a:t>
            </a:r>
            <a:endParaRPr lang="zh-CN" altLang="en-US" sz="2400" dirty="0">
              <a:solidFill>
                <a:schemeClr val="bg1"/>
              </a:solidFill>
            </a:endParaRPr>
          </a:p>
        </p:txBody>
      </p:sp>
      <p:sp>
        <p:nvSpPr>
          <p:cNvPr id="7" name="文本框 6"/>
          <p:cNvSpPr txBox="1"/>
          <p:nvPr/>
        </p:nvSpPr>
        <p:spPr>
          <a:xfrm>
            <a:off x="1372235" y="2221230"/>
            <a:ext cx="4753610" cy="1322070"/>
          </a:xfrm>
          <a:prstGeom prst="rect">
            <a:avLst/>
          </a:prstGeom>
          <a:noFill/>
        </p:spPr>
        <p:txBody>
          <a:bodyPr wrap="square" rtlCol="0" anchor="t">
            <a:spAutoFit/>
          </a:bodyPr>
          <a:p>
            <a:r>
              <a:rPr lang="zh-CN" altLang="en-US" sz="8000" dirty="0">
                <a:solidFill>
                  <a:schemeClr val="bg1"/>
                </a:solidFill>
              </a:rPr>
              <a:t>Interior</a:t>
            </a:r>
            <a:endParaRPr lang="zh-CN" altLang="en-US" sz="8000" dirty="0">
              <a:solidFill>
                <a:schemeClr val="bg1"/>
              </a:solidFill>
            </a:endParaRPr>
          </a:p>
        </p:txBody>
      </p:sp>
      <p:sp>
        <p:nvSpPr>
          <p:cNvPr id="8" name="文本框 7"/>
          <p:cNvSpPr txBox="1"/>
          <p:nvPr/>
        </p:nvSpPr>
        <p:spPr>
          <a:xfrm>
            <a:off x="1372235" y="3543300"/>
            <a:ext cx="4235450" cy="1322070"/>
          </a:xfrm>
          <a:prstGeom prst="rect">
            <a:avLst/>
          </a:prstGeom>
          <a:noFill/>
        </p:spPr>
        <p:txBody>
          <a:bodyPr wrap="square" rtlCol="0" anchor="t">
            <a:spAutoFit/>
          </a:bodyPr>
          <a:p>
            <a:r>
              <a:rPr lang="zh-CN" altLang="en-US" sz="8000" dirty="0">
                <a:solidFill>
                  <a:schemeClr val="bg1"/>
                </a:solidFill>
              </a:rPr>
              <a:t>Closure</a:t>
            </a:r>
            <a:endParaRPr lang="zh-CN" altLang="en-US"/>
          </a:p>
        </p:txBody>
      </p:sp>
      <p:sp>
        <p:nvSpPr>
          <p:cNvPr id="9" name="文本框 8"/>
          <p:cNvSpPr txBox="1"/>
          <p:nvPr/>
        </p:nvSpPr>
        <p:spPr>
          <a:xfrm>
            <a:off x="1372235" y="4865370"/>
            <a:ext cx="5064760" cy="1322070"/>
          </a:xfrm>
          <a:prstGeom prst="rect">
            <a:avLst/>
          </a:prstGeom>
          <a:noFill/>
        </p:spPr>
        <p:txBody>
          <a:bodyPr wrap="square" rtlCol="0" anchor="t">
            <a:spAutoFit/>
          </a:bodyPr>
          <a:p>
            <a:r>
              <a:rPr lang="zh-CN" altLang="en-US" sz="8000" dirty="0">
                <a:solidFill>
                  <a:schemeClr val="bg1"/>
                </a:solidFill>
              </a:rPr>
              <a:t>Boundary</a:t>
            </a:r>
            <a:endParaRPr lang="zh-CN" altLang="en-US"/>
          </a:p>
        </p:txBody>
      </p:sp>
      <p:sp>
        <p:nvSpPr>
          <p:cNvPr id="10" name="文本框 9"/>
          <p:cNvSpPr txBox="1"/>
          <p:nvPr/>
        </p:nvSpPr>
        <p:spPr>
          <a:xfrm>
            <a:off x="6436995" y="2312035"/>
            <a:ext cx="2214880" cy="3784600"/>
          </a:xfrm>
          <a:prstGeom prst="rect">
            <a:avLst/>
          </a:prstGeom>
          <a:noFill/>
        </p:spPr>
        <p:txBody>
          <a:bodyPr wrap="none" rtlCol="0">
            <a:spAutoFit/>
          </a:bodyPr>
          <a:p>
            <a:r>
              <a:rPr lang="zh-CN" altLang="en-US" sz="8000" dirty="0">
                <a:solidFill>
                  <a:schemeClr val="bg1"/>
                </a:solidFill>
              </a:rPr>
              <a:t>内部</a:t>
            </a:r>
            <a:endParaRPr lang="zh-CN" altLang="en-US" sz="8000" dirty="0">
              <a:solidFill>
                <a:schemeClr val="bg1"/>
              </a:solidFill>
            </a:endParaRPr>
          </a:p>
          <a:p>
            <a:r>
              <a:rPr lang="zh-CN" altLang="en-US" sz="8000" dirty="0">
                <a:solidFill>
                  <a:schemeClr val="bg1"/>
                </a:solidFill>
              </a:rPr>
              <a:t>闭包</a:t>
            </a:r>
            <a:endParaRPr lang="zh-CN" altLang="en-US" sz="8000" dirty="0">
              <a:solidFill>
                <a:schemeClr val="bg1"/>
              </a:solidFill>
            </a:endParaRPr>
          </a:p>
          <a:p>
            <a:r>
              <a:rPr lang="zh-CN" altLang="en-US" sz="8000" dirty="0">
                <a:solidFill>
                  <a:schemeClr val="bg1"/>
                </a:solidFill>
              </a:rPr>
              <a:t>边界</a:t>
            </a:r>
            <a:endParaRPr lang="zh-CN" altLang="en-US" sz="8000" dirty="0">
              <a:solidFill>
                <a:schemeClr val="bg1"/>
              </a:solidFill>
            </a:endParaRPr>
          </a:p>
        </p:txBody>
      </p:sp>
      <p:pic>
        <p:nvPicPr>
          <p:cNvPr id="13" name="图片 12"/>
          <p:cNvPicPr>
            <a:picLocks noChangeAspect="1"/>
          </p:cNvPicPr>
          <p:nvPr/>
        </p:nvPicPr>
        <p:blipFill>
          <a:blip r:embed="rId1"/>
          <a:stretch>
            <a:fillRect/>
          </a:stretch>
        </p:blipFill>
        <p:spPr>
          <a:xfrm>
            <a:off x="9725660" y="2660650"/>
            <a:ext cx="622300" cy="647700"/>
          </a:xfrm>
          <a:prstGeom prst="rect">
            <a:avLst/>
          </a:prstGeom>
        </p:spPr>
      </p:pic>
      <p:pic>
        <p:nvPicPr>
          <p:cNvPr id="14" name="图片 13"/>
          <p:cNvPicPr>
            <a:picLocks noChangeAspect="1"/>
          </p:cNvPicPr>
          <p:nvPr/>
        </p:nvPicPr>
        <p:blipFill>
          <a:blip r:embed="rId2"/>
          <a:stretch>
            <a:fillRect/>
          </a:stretch>
        </p:blipFill>
        <p:spPr>
          <a:xfrm>
            <a:off x="9725660" y="3744595"/>
            <a:ext cx="701675" cy="894080"/>
          </a:xfrm>
          <a:prstGeom prst="rect">
            <a:avLst/>
          </a:prstGeom>
        </p:spPr>
      </p:pic>
      <p:pic>
        <p:nvPicPr>
          <p:cNvPr id="15" name="图片 14"/>
          <p:cNvPicPr>
            <a:picLocks noChangeAspect="1"/>
          </p:cNvPicPr>
          <p:nvPr/>
        </p:nvPicPr>
        <p:blipFill>
          <a:blip r:embed="rId3"/>
          <a:stretch>
            <a:fillRect/>
          </a:stretch>
        </p:blipFill>
        <p:spPr>
          <a:xfrm>
            <a:off x="9524365" y="5107940"/>
            <a:ext cx="1104900" cy="836930"/>
          </a:xfrm>
          <a:prstGeom prst="rect">
            <a:avLst/>
          </a:prstGeom>
        </p:spPr>
      </p:pic>
    </p:spTree>
    <p:custDataLst>
      <p:tags r:id="rId4"/>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分析</a:t>
            </a:r>
            <a:r>
              <a:rPr lang="en-US" altLang="zh-CN"/>
              <a:t>-</a:t>
            </a:r>
            <a:r>
              <a:rPr lang="zh-CN" altLang="en-US"/>
              <a:t>关系</a:t>
            </a:r>
            <a:r>
              <a:rPr lang="en-US" altLang="zh-CN"/>
              <a:t>-</a:t>
            </a:r>
            <a:r>
              <a:rPr lang="zh-CN" altLang="en-US"/>
              <a:t>内部 闭包 边界</a:t>
            </a:r>
            <a:endParaRPr lang="zh-CN" altLang="en-US"/>
          </a:p>
        </p:txBody>
      </p:sp>
      <p:sp>
        <p:nvSpPr>
          <p:cNvPr id="3" name="文本框 2"/>
          <p:cNvSpPr txBox="1"/>
          <p:nvPr/>
        </p:nvSpPr>
        <p:spPr>
          <a:xfrm>
            <a:off x="1380490" y="1691005"/>
            <a:ext cx="8477250" cy="460375"/>
          </a:xfrm>
          <a:prstGeom prst="rect">
            <a:avLst/>
          </a:prstGeom>
          <a:noFill/>
        </p:spPr>
        <p:txBody>
          <a:bodyPr wrap="square" rtlCol="0" anchor="t">
            <a:spAutoFit/>
          </a:bodyPr>
          <a:p>
            <a:r>
              <a:rPr lang="zh-CN" altLang="en-US" sz="2400">
                <a:solidFill>
                  <a:schemeClr val="bg1"/>
                </a:solidFill>
              </a:rPr>
              <a:t>Relationship between interior, closure and boundary</a:t>
            </a:r>
            <a:endParaRPr lang="zh-CN" altLang="en-US" sz="2400">
              <a:solidFill>
                <a:schemeClr val="bg1"/>
              </a:solidFill>
            </a:endParaRPr>
          </a:p>
        </p:txBody>
      </p:sp>
      <p:pic>
        <p:nvPicPr>
          <p:cNvPr id="4" name="图片 3"/>
          <p:cNvPicPr>
            <a:picLocks noChangeAspect="1"/>
          </p:cNvPicPr>
          <p:nvPr/>
        </p:nvPicPr>
        <p:blipFill>
          <a:blip r:embed="rId1"/>
          <a:stretch>
            <a:fillRect/>
          </a:stretch>
        </p:blipFill>
        <p:spPr>
          <a:xfrm>
            <a:off x="1380490" y="2272030"/>
            <a:ext cx="4328160" cy="991235"/>
          </a:xfrm>
          <a:prstGeom prst="rect">
            <a:avLst/>
          </a:prstGeom>
        </p:spPr>
      </p:pic>
      <p:pic>
        <p:nvPicPr>
          <p:cNvPr id="5" name="图片 4"/>
          <p:cNvPicPr>
            <a:picLocks noChangeAspect="1"/>
          </p:cNvPicPr>
          <p:nvPr/>
        </p:nvPicPr>
        <p:blipFill>
          <a:blip r:embed="rId2"/>
          <a:stretch>
            <a:fillRect/>
          </a:stretch>
        </p:blipFill>
        <p:spPr>
          <a:xfrm>
            <a:off x="1380490" y="4097020"/>
            <a:ext cx="4307205" cy="1435735"/>
          </a:xfrm>
          <a:prstGeom prst="rect">
            <a:avLst/>
          </a:prstGeom>
        </p:spPr>
      </p:pic>
      <p:sp>
        <p:nvSpPr>
          <p:cNvPr id="11" name="文本框 10"/>
          <p:cNvSpPr txBox="1"/>
          <p:nvPr/>
        </p:nvSpPr>
        <p:spPr>
          <a:xfrm>
            <a:off x="6495415" y="2818130"/>
            <a:ext cx="1402080" cy="460375"/>
          </a:xfrm>
          <a:prstGeom prst="rect">
            <a:avLst/>
          </a:prstGeom>
          <a:noFill/>
        </p:spPr>
        <p:txBody>
          <a:bodyPr wrap="none" rtlCol="0">
            <a:spAutoFit/>
          </a:bodyPr>
          <a:p>
            <a:r>
              <a:rPr lang="zh-CN" altLang="en-US" sz="2400">
                <a:solidFill>
                  <a:schemeClr val="bg1"/>
                </a:solidFill>
              </a:rPr>
              <a:t>交集为空</a:t>
            </a:r>
            <a:endParaRPr lang="zh-CN" altLang="en-US" sz="2400">
              <a:solidFill>
                <a:schemeClr val="bg1"/>
              </a:solidFill>
            </a:endParaRPr>
          </a:p>
        </p:txBody>
      </p:sp>
      <p:sp>
        <p:nvSpPr>
          <p:cNvPr id="12" name="文本框 11"/>
          <p:cNvSpPr txBox="1"/>
          <p:nvPr/>
        </p:nvSpPr>
        <p:spPr>
          <a:xfrm>
            <a:off x="6495415" y="4584700"/>
            <a:ext cx="1402080" cy="460375"/>
          </a:xfrm>
          <a:prstGeom prst="rect">
            <a:avLst/>
          </a:prstGeom>
          <a:noFill/>
        </p:spPr>
        <p:txBody>
          <a:bodyPr wrap="none" rtlCol="0" anchor="t">
            <a:spAutoFit/>
          </a:bodyPr>
          <a:p>
            <a:r>
              <a:rPr lang="zh-CN" altLang="en-US" sz="2400">
                <a:solidFill>
                  <a:schemeClr val="bg1"/>
                </a:solidFill>
              </a:rPr>
              <a:t>并集闭包</a:t>
            </a:r>
            <a:endParaRPr lang="zh-CN" altLang="en-US" sz="2400">
              <a:solidFill>
                <a:schemeClr val="bg1"/>
              </a:solidFill>
            </a:endParaRPr>
          </a:p>
        </p:txBody>
      </p:sp>
    </p:spTree>
    <p:custDataLst>
      <p:tags r:id="rId3"/>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结论</a:t>
            </a:r>
            <a:r>
              <a:rPr lang="en-US" altLang="zh-CN"/>
              <a:t>-16</a:t>
            </a:r>
            <a:r>
              <a:rPr lang="zh-CN" altLang="en-US"/>
              <a:t>关系</a:t>
            </a:r>
            <a:r>
              <a:rPr lang="en-US" altLang="zh-CN"/>
              <a:t>(</a:t>
            </a:r>
            <a:r>
              <a:rPr lang="zh-CN" altLang="en-US"/>
              <a:t>有</a:t>
            </a:r>
            <a:r>
              <a:rPr lang="en-US" altLang="zh-CN"/>
              <a:t>)</a:t>
            </a:r>
            <a:endParaRPr lang="en-US" altLang="zh-CN"/>
          </a:p>
        </p:txBody>
      </p:sp>
      <p:pic>
        <p:nvPicPr>
          <p:cNvPr id="6" name="图片 5"/>
          <p:cNvPicPr>
            <a:picLocks noChangeAspect="1"/>
          </p:cNvPicPr>
          <p:nvPr/>
        </p:nvPicPr>
        <p:blipFill>
          <a:blip r:embed="rId1"/>
          <a:stretch>
            <a:fillRect/>
          </a:stretch>
        </p:blipFill>
        <p:spPr>
          <a:xfrm>
            <a:off x="2070100" y="1461135"/>
            <a:ext cx="8776335" cy="5396865"/>
          </a:xfrm>
          <a:prstGeom prst="rect">
            <a:avLst/>
          </a:prstGeom>
        </p:spPr>
      </p:pic>
    </p:spTree>
    <p:custDataLst>
      <p:tags r:id="rId2"/>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2961"/>
</p:tagLst>
</file>

<file path=ppt/tags/tag10.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ID" val="custom20182961_6*l_h_f*1_1_1"/>
</p:tagLst>
</file>

<file path=ppt/tags/tag11.xml><?xml version="1.0" encoding="utf-8"?>
<p:tagLst xmlns:p="http://schemas.openxmlformats.org/presentationml/2006/main">
  <p:tag name="KSO_WM_TAG_VERSION" val="1.0"/>
  <p:tag name="KSO_WM_BEAUTIFY_FLAG" val="#wm#"/>
  <p:tag name="KSO_WM_UNIT_TYPE" val="i"/>
  <p:tag name="KSO_WM_UNIT_ID" val="custom20182961_6*i*1"/>
  <p:tag name="KSO_WM_TEMPLATE_CATEGORY" val="custom"/>
  <p:tag name="KSO_WM_TEMPLATE_INDEX" val="20182961"/>
  <p:tag name="KSO_WM_UNIT_INDEX" val="1"/>
</p:tagLst>
</file>

<file path=ppt/tags/tag12.xml><?xml version="1.0" encoding="utf-8"?>
<p:tagLst xmlns:p="http://schemas.openxmlformats.org/presentationml/2006/main">
  <p:tag name="KSO_WM_TEMPLATE_CATEGORY" val="custom"/>
  <p:tag name="KSO_WM_TEMPLATE_INDEX" val="20182961"/>
  <p:tag name="KSO_WM_UNIT_CLEAR" val="1"/>
  <p:tag name="KSO_WM_TAG_VERSION" val="1.0"/>
  <p:tag name="KSO_WM_BEAUTIFY_FLAG" val="#wm#"/>
  <p:tag name="KSO_WM_UNIT_TYPE" val="l_h_i"/>
  <p:tag name="KSO_WM_UNIT_INDEX" val="1_1_1"/>
  <p:tag name="KSO_WM_UNIT_ID" val="custom20182961_6*l_h_i*1_1_1"/>
  <p:tag name="KSO_WM_UNIT_LAYERLEVEL" val="1_1_1"/>
  <p:tag name="KSO_WM_DIAGRAM_GROUP_CODE" val="l1-1"/>
</p:tagLst>
</file>

<file path=ppt/tags/tag13.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ID" val="custom20182961_6*l_h_f*1_1_1"/>
</p:tagLst>
</file>

<file path=ppt/tags/tag14.xml><?xml version="1.0" encoding="utf-8"?>
<p:tagLst xmlns:p="http://schemas.openxmlformats.org/presentationml/2006/main">
  <p:tag name="KSO_WM_TAG_VERSION" val="1.0"/>
  <p:tag name="KSO_WM_BEAUTIFY_FLAG" val="#wm#"/>
  <p:tag name="KSO_WM_UNIT_TYPE" val="i"/>
  <p:tag name="KSO_WM_UNIT_ID" val="custom20182961_6*i*1"/>
  <p:tag name="KSO_WM_TEMPLATE_CATEGORY" val="custom"/>
  <p:tag name="KSO_WM_TEMPLATE_INDEX" val="20182961"/>
  <p:tag name="KSO_WM_UNIT_INDEX" val="1"/>
</p:tagLst>
</file>

<file path=ppt/tags/tag15.xml><?xml version="1.0" encoding="utf-8"?>
<p:tagLst xmlns:p="http://schemas.openxmlformats.org/presentationml/2006/main">
  <p:tag name="KSO_WM_TEMPLATE_CATEGORY" val="custom"/>
  <p:tag name="KSO_WM_TEMPLATE_INDEX" val="20182961"/>
  <p:tag name="KSO_WM_UNIT_CLEAR" val="1"/>
  <p:tag name="KSO_WM_TAG_VERSION" val="1.0"/>
  <p:tag name="KSO_WM_BEAUTIFY_FLAG" val="#wm#"/>
  <p:tag name="KSO_WM_UNIT_TYPE" val="l_h_i"/>
  <p:tag name="KSO_WM_UNIT_INDEX" val="1_1_1"/>
  <p:tag name="KSO_WM_UNIT_ID" val="custom20182961_6*l_h_i*1_1_1"/>
  <p:tag name="KSO_WM_UNIT_LAYERLEVEL" val="1_1_1"/>
  <p:tag name="KSO_WM_DIAGRAM_GROUP_CODE" val="l1-1"/>
</p:tagLst>
</file>

<file path=ppt/tags/tag16.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ID" val="custom20182961_6*l_h_f*1_1_1"/>
</p:tagLst>
</file>

<file path=ppt/tags/tag17.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961"/>
  <p:tag name="KSO_WM_SLIDE_ID" val="custom20182961_6"/>
  <p:tag name="KSO_WM_SLIDE_INDEX" val="6"/>
  <p:tag name="KSO_WM_DIAGRAM_GROUP_CODE" val="l1-1"/>
  <p:tag name="KSO_WM_TEMPLATE_THUMBS_INDEX" val="1、2、3、4、5、6"/>
</p:tagLst>
</file>

<file path=ppt/tags/tag18.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2961_2*a*1"/>
  <p:tag name="KSO_WM_UNIT_TYPE" val="a"/>
</p:tagLst>
</file>

<file path=ppt/tags/tag19.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200"/>
  <p:tag name="KSO_WM_UNIT_PRESET_TEXT_INDEX" val="6"/>
  <p:tag name="KSO_WM_UNIT_CLEAR" val="0"/>
  <p:tag name="KSO_WM_UNIT_COMPATIBLE" val="0"/>
  <p:tag name="KSO_WM_UNIT_HIGHLIGHT" val="0"/>
  <p:tag name="KSO_WM_UNIT_VALUE" val="440"/>
  <p:tag name="KSO_WM_UNIT_LAYERLEVEL" val="1"/>
  <p:tag name="KSO_WM_UNIT_INDEX" val="1"/>
  <p:tag name="KSO_WM_UNIT_ID" val="custom20182961_2*f*1"/>
  <p:tag name="KSO_WM_UNIT_TYPE" val="f"/>
</p:tagLst>
</file>

<file path=ppt/tags/tag2.xml><?xml version="1.0" encoding="utf-8"?>
<p:tagLst xmlns:p="http://schemas.openxmlformats.org/presentationml/2006/main">
  <p:tag name="KSO_WM_TAG_VERSION" val="1.0"/>
  <p:tag name="KSO_WM_TEMPLATE_CATEGORY" val="custom"/>
  <p:tag name="KSO_WM_TEMPLATE_INDEX" val="20182961"/>
</p:tagLst>
</file>

<file path=ppt/tags/tag2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961_2"/>
  <p:tag name="KSO_WM_TAG_VERSION" val="1.0"/>
  <p:tag name="KSO_WM_TEMPLATE_INDEX" val="20182961"/>
  <p:tag name="KSO_WM_TEMPLATE_CATEGORY" val="custom"/>
</p:tagLst>
</file>

<file path=ppt/tags/tag21.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2961_2*a*1"/>
  <p:tag name="KSO_WM_UNIT_TYPE" val="a"/>
</p:tagLst>
</file>

<file path=ppt/tags/tag22.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200"/>
  <p:tag name="KSO_WM_UNIT_PRESET_TEXT_INDEX" val="6"/>
  <p:tag name="KSO_WM_UNIT_CLEAR" val="0"/>
  <p:tag name="KSO_WM_UNIT_COMPATIBLE" val="0"/>
  <p:tag name="KSO_WM_UNIT_HIGHLIGHT" val="0"/>
  <p:tag name="KSO_WM_UNIT_VALUE" val="440"/>
  <p:tag name="KSO_WM_UNIT_LAYERLEVEL" val="1"/>
  <p:tag name="KSO_WM_UNIT_INDEX" val="1"/>
  <p:tag name="KSO_WM_UNIT_ID" val="custom20182961_2*f*1"/>
  <p:tag name="KSO_WM_UNIT_TYPE" val="f"/>
</p:tagLst>
</file>

<file path=ppt/tags/tag2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961_2"/>
  <p:tag name="KSO_WM_TAG_VERSION" val="1.0"/>
  <p:tag name="KSO_WM_TEMPLATE_INDEX" val="20182961"/>
  <p:tag name="KSO_WM_TEMPLATE_CATEGORY" val="custom"/>
</p:tagLst>
</file>

<file path=ppt/tags/tag24.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2961_2*a*1"/>
  <p:tag name="KSO_WM_UNIT_TYPE" val="a"/>
</p:tagLst>
</file>

<file path=ppt/tags/tag25.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200"/>
  <p:tag name="KSO_WM_UNIT_PRESET_TEXT_INDEX" val="6"/>
  <p:tag name="KSO_WM_UNIT_CLEAR" val="0"/>
  <p:tag name="KSO_WM_UNIT_COMPATIBLE" val="0"/>
  <p:tag name="KSO_WM_UNIT_HIGHLIGHT" val="0"/>
  <p:tag name="KSO_WM_UNIT_VALUE" val="440"/>
  <p:tag name="KSO_WM_UNIT_LAYERLEVEL" val="1"/>
  <p:tag name="KSO_WM_UNIT_INDEX" val="1"/>
  <p:tag name="KSO_WM_UNIT_ID" val="custom20182961_2*f*1"/>
  <p:tag name="KSO_WM_UNIT_TYPE" val="f"/>
</p:tagLst>
</file>

<file path=ppt/tags/tag2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961_2"/>
  <p:tag name="KSO_WM_TAG_VERSION" val="1.0"/>
  <p:tag name="KSO_WM_TEMPLATE_INDEX" val="20182961"/>
  <p:tag name="KSO_WM_TEMPLATE_CATEGORY" val="custom"/>
</p:tagLst>
</file>

<file path=ppt/tags/tag27.xml><?xml version="1.0" encoding="utf-8"?>
<p:tagLst xmlns:p="http://schemas.openxmlformats.org/presentationml/2006/main">
  <p:tag name="KSO_WM_BEAUTIFY_FLAG" val="#wm#"/>
  <p:tag name="KSO_WM_TEMPLATE_CATEGORY" val="custom"/>
  <p:tag name="KSO_WM_TEMPLATE_INDEX" val="20182961"/>
</p:tagLst>
</file>

<file path=ppt/tags/tag28.xml><?xml version="1.0" encoding="utf-8"?>
<p:tagLst xmlns:p="http://schemas.openxmlformats.org/presentationml/2006/main">
  <p:tag name="KSO_WM_BEAUTIFY_FLAG" val="#wm#"/>
  <p:tag name="KSO_WM_TEMPLATE_CATEGORY" val="custom"/>
  <p:tag name="KSO_WM_TEMPLATE_INDEX" val="20182961"/>
</p:tagLst>
</file>

<file path=ppt/tags/tag29.xml><?xml version="1.0" encoding="utf-8"?>
<p:tagLst xmlns:p="http://schemas.openxmlformats.org/presentationml/2006/main">
  <p:tag name="KSO_WM_BEAUTIFY_FLAG" val="#wm#"/>
  <p:tag name="KSO_WM_TEMPLATE_CATEGORY" val="custom"/>
  <p:tag name="KSO_WM_TEMPLATE_INDEX" val="20182961"/>
</p:tagLst>
</file>

<file path=ppt/tags/tag3.xml><?xml version="1.0" encoding="utf-8"?>
<p:tagLst xmlns:p="http://schemas.openxmlformats.org/presentationml/2006/main">
  <p:tag name="KSO_WM_TEMPLATE_CATEGORY" val="custom"/>
  <p:tag name="KSO_WM_TEMPLATE_INDEX" val="20182961"/>
  <p:tag name="KSO_WM_TAG_VERSION" val="1.0"/>
  <p:tag name="KSO_WM_BEAUTIFY_FLAG" val="#wm#"/>
  <p:tag name="KSO_WM_TEMPLATE_THUMBS_INDEX" val="1、9、12、17、19、22"/>
</p:tagLst>
</file>

<file path=ppt/tags/tag30.xml><?xml version="1.0" encoding="utf-8"?>
<p:tagLst xmlns:p="http://schemas.openxmlformats.org/presentationml/2006/main">
  <p:tag name="KSO_WM_BEAUTIFY_FLAG" val="#wm#"/>
  <p:tag name="KSO_WM_TEMPLATE_CATEGORY" val="custom"/>
  <p:tag name="KSO_WM_TEMPLATE_INDEX" val="20182961"/>
</p:tagLst>
</file>

<file path=ppt/tags/tag31.xml><?xml version="1.0" encoding="utf-8"?>
<p:tagLst xmlns:p="http://schemas.openxmlformats.org/presentationml/2006/main">
  <p:tag name="KSO_WM_BEAUTIFY_FLAG" val="#wm#"/>
  <p:tag name="KSO_WM_TEMPLATE_CATEGORY" val="custom"/>
  <p:tag name="KSO_WM_TEMPLATE_INDEX" val="20182961"/>
</p:tagLst>
</file>

<file path=ppt/tags/tag32.xml><?xml version="1.0" encoding="utf-8"?>
<p:tagLst xmlns:p="http://schemas.openxmlformats.org/presentationml/2006/main">
  <p:tag name="KSO_WM_BEAUTIFY_FLAG" val="#wm#"/>
  <p:tag name="KSO_WM_TEMPLATE_CATEGORY" val="custom"/>
  <p:tag name="KSO_WM_TEMPLATE_INDEX" val="20182961"/>
</p:tagLst>
</file>

<file path=ppt/tags/tag33.xml><?xml version="1.0" encoding="utf-8"?>
<p:tagLst xmlns:p="http://schemas.openxmlformats.org/presentationml/2006/main">
  <p:tag name="KSO_WM_BEAUTIFY_FLAG" val="#wm#"/>
  <p:tag name="KSO_WM_TEMPLATE_CATEGORY" val="custom"/>
  <p:tag name="KSO_WM_TEMPLATE_INDEX" val="20182961"/>
</p:tagLst>
</file>

<file path=ppt/tags/tag34.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22*a*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PRESET_TEXT" val="谢谢观赏"/>
</p:tagLst>
</file>

<file path=ppt/tags/tag35.xml><?xml version="1.0" encoding="utf-8"?>
<p:tagLst xmlns:p="http://schemas.openxmlformats.org/presentationml/2006/main">
  <p:tag name="KSO_WM_TEMPLATE_CATEGORY" val="custom"/>
  <p:tag name="KSO_WM_TEMPLATE_INDEX" val="20182961"/>
  <p:tag name="KSO_WM_TAG_VERSION" val="1.0"/>
  <p:tag name="KSO_WM_SLIDE_ID" val="custom20182961_22"/>
  <p:tag name="KSO_WM_SLIDE_INDEX" val="22"/>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星空系列PPT"/>
</p:tagLst>
</file>

<file path=ppt/tags/tag5.xml><?xml version="1.0" encoding="utf-8"?>
<p:tagLst xmlns:p="http://schemas.openxmlformats.org/presentationml/2006/main">
  <p:tag name="KSO_WM_TEMPLATE_CATEGORY" val="custom"/>
  <p:tag name="KSO_WM_TEMPLATE_INDEX" val="20182961"/>
  <p:tag name="KSO_WM_UNIT_TYPE" val="b"/>
  <p:tag name="KSO_WM_UNIT_INDEX" val="1"/>
  <p:tag name="KSO_WM_UNIT_ID" val="custom20182961_1*b*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闪耀星空"/>
</p:tagLst>
</file>

<file path=ppt/tags/tag6.xml><?xml version="1.0" encoding="utf-8"?>
<p:tagLst xmlns:p="http://schemas.openxmlformats.org/presentationml/2006/main">
  <p:tag name="KSO_WM_TEMPLATE_CATEGORY" val="custom"/>
  <p:tag name="KSO_WM_TEMPLATE_INDEX" val="20182961"/>
  <p:tag name="KSO_WM_TAG_VERSION" val="1.0"/>
  <p:tag name="KSO_WM_SLIDE_ID" val="custom20182961_1"/>
  <p:tag name="KSO_WM_SLIDE_INDEX" val="1"/>
  <p:tag name="KSO_WM_SLIDE_ITEM_CNT" val="2"/>
  <p:tag name="KSO_WM_SLIDE_LAYOUT" val="a_b"/>
  <p:tag name="KSO_WM_SLIDE_LAYOUT_CNT" val="1_1"/>
  <p:tag name="KSO_WM_SLIDE_TYPE" val="title"/>
  <p:tag name="KSO_WM_BEAUTIFY_FLAG" val="#wm#"/>
  <p:tag name="KSO_WM_TEMPLATE_THUMBS_INDEX" val="1、9、12、17、19、22、"/>
</p:tagLst>
</file>

<file path=ppt/tags/tag7.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a"/>
  <p:tag name="KSO_WM_UNIT_INDEX" val="1"/>
  <p:tag name="KSO_WM_UNIT_CLEAR" val="1"/>
  <p:tag name="KSO_WM_UNIT_LAYERLEVEL" val="1"/>
  <p:tag name="KSO_WM_UNIT_ISCONTENTSTITLE" val="1"/>
  <p:tag name="KSO_WM_UNIT_VALUE" val="9"/>
  <p:tag name="KSO_WM_UNIT_HIGHLIGHT" val="0"/>
  <p:tag name="KSO_WM_UNIT_COMPATIBLE" val="0"/>
  <p:tag name="KSO_WM_DIAGRAM_GROUP_CODE" val="l1_1"/>
  <p:tag name="KSO_WM_UNIT_ID" val="custom20182961_6*a*1"/>
  <p:tag name="KSO_WM_UNIT_PRESET_TEXT" val="CONTENTS"/>
</p:tagLst>
</file>

<file path=ppt/tags/tag8.xml><?xml version="1.0" encoding="utf-8"?>
<p:tagLst xmlns:p="http://schemas.openxmlformats.org/presentationml/2006/main">
  <p:tag name="KSO_WM_TAG_VERSION" val="1.0"/>
  <p:tag name="KSO_WM_BEAUTIFY_FLAG" val="#wm#"/>
  <p:tag name="KSO_WM_UNIT_TYPE" val="i"/>
  <p:tag name="KSO_WM_UNIT_ID" val="custom20182961_6*i*1"/>
  <p:tag name="KSO_WM_TEMPLATE_CATEGORY" val="custom"/>
  <p:tag name="KSO_WM_TEMPLATE_INDEX" val="20182961"/>
  <p:tag name="KSO_WM_UNIT_INDEX" val="1"/>
</p:tagLst>
</file>

<file path=ppt/tags/tag9.xml><?xml version="1.0" encoding="utf-8"?>
<p:tagLst xmlns:p="http://schemas.openxmlformats.org/presentationml/2006/main">
  <p:tag name="KSO_WM_TEMPLATE_CATEGORY" val="custom"/>
  <p:tag name="KSO_WM_TEMPLATE_INDEX" val="20182961"/>
  <p:tag name="KSO_WM_UNIT_CLEAR" val="1"/>
  <p:tag name="KSO_WM_TAG_VERSION" val="1.0"/>
  <p:tag name="KSO_WM_BEAUTIFY_FLAG" val="#wm#"/>
  <p:tag name="KSO_WM_UNIT_TYPE" val="l_h_i"/>
  <p:tag name="KSO_WM_UNIT_INDEX" val="1_1_1"/>
  <p:tag name="KSO_WM_UNIT_ID" val="custom20182961_6*l_h_i*1_1_1"/>
  <p:tag name="KSO_WM_UNIT_LAYERLEVEL" val="1_1_1"/>
  <p:tag name="KSO_WM_DIAGRAM_GROUP_CODE" val="l1-1"/>
</p:tagLst>
</file>

<file path=ppt/theme/theme1.xml><?xml version="1.0" encoding="utf-8"?>
<a:theme xmlns:a="http://schemas.openxmlformats.org/drawingml/2006/main" name="1_Office 主题​​">
  <a:themeElements>
    <a:clrScheme name="自定义 261">
      <a:dk1>
        <a:srgbClr val="000000"/>
      </a:dk1>
      <a:lt1>
        <a:srgbClr val="FFFFFF"/>
      </a:lt1>
      <a:dk2>
        <a:srgbClr val="778495"/>
      </a:dk2>
      <a:lt2>
        <a:srgbClr val="F0F0F0"/>
      </a:lt2>
      <a:accent1>
        <a:srgbClr val="4D4D4D"/>
      </a:accent1>
      <a:accent2>
        <a:srgbClr val="5F5F5F"/>
      </a:accent2>
      <a:accent3>
        <a:srgbClr val="808080"/>
      </a:accent3>
      <a:accent4>
        <a:srgbClr val="969696"/>
      </a:accent4>
      <a:accent5>
        <a:srgbClr val="B2B2B2"/>
      </a:accent5>
      <a:accent6>
        <a:srgbClr val="FFFFFF"/>
      </a:accent6>
      <a:hlink>
        <a:srgbClr val="4D4D4D"/>
      </a:hlink>
      <a:folHlink>
        <a:srgbClr val="BFBFBF"/>
      </a:folHlink>
    </a:clrScheme>
    <a:fontScheme name="0roircou">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Words>
  <Application>WPS 文字</Application>
  <PresentationFormat>宽屏</PresentationFormat>
  <Paragraphs>87</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方正书宋_GBK</vt:lpstr>
      <vt:lpstr>Wingdings</vt:lpstr>
      <vt:lpstr>宋体</vt:lpstr>
      <vt:lpstr>Calibri</vt:lpstr>
      <vt:lpstr>Helvetica Neue</vt:lpstr>
      <vt:lpstr>SimHei</vt:lpstr>
      <vt:lpstr>黑体-简</vt:lpstr>
      <vt:lpstr>微软雅黑</vt:lpstr>
      <vt:lpstr>苹方-简</vt:lpstr>
      <vt:lpstr>宋体</vt:lpstr>
      <vt:lpstr>Arial Unicode MS</vt:lpstr>
      <vt:lpstr>宋体-简</vt:lpstr>
      <vt:lpstr>冬青黑体简体中文</vt:lpstr>
      <vt:lpstr>Source Han Sans Regular</vt:lpstr>
      <vt:lpstr>Liberation Serif</vt:lpstr>
      <vt:lpstr>1_Office 主题​​</vt:lpstr>
      <vt:lpstr>星空系列PPT</vt:lpstr>
      <vt:lpstr>PowerPoint 演示文稿</vt:lpstr>
      <vt:lpstr>请在此输入您的标题</vt:lpstr>
      <vt:lpstr>请在此输入您的标题</vt:lpstr>
      <vt:lpstr>1.1 来源-实例</vt:lpstr>
      <vt:lpstr>PowerPoint 演示文稿</vt:lpstr>
      <vt:lpstr>2 分析</vt:lpstr>
      <vt:lpstr>2 分析-关系</vt:lpstr>
      <vt:lpstr>2 分析-关系-内部 闭包 边界</vt:lpstr>
      <vt:lpstr>3 结论-16关系</vt:lpstr>
      <vt:lpstr>3 结论-16关系-示例</vt:lpstr>
      <vt:lpstr>PowerPoint 演示文稿</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shiqi</cp:lastModifiedBy>
  <cp:revision>11</cp:revision>
  <dcterms:created xsi:type="dcterms:W3CDTF">2018-12-24T06:15:02Z</dcterms:created>
  <dcterms:modified xsi:type="dcterms:W3CDTF">2018-12-24T06:15:02Z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2052-2.3.0.744</vt:lpwstr>
  </property>
</Properties>
</file>