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59" autoAdjust="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39C8A-7773-4589-9A1E-DB0A5E8248E1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85F58-0B89-4C02-9FB7-847BF1E7C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11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85F58-0B89-4C02-9FB7-847BF1E7CF4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95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40C32-8CD5-4B1E-A1D0-CD29E7841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771CE8-B346-4707-BFC9-7226DCD7D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FA8C3-9231-4D42-9267-B49AA430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E55E-580E-431D-8BFB-B3E836409DA9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4C274-8821-4A63-A2EA-16FE930A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5B172-94F4-4E35-9F4A-FCCA9984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8734-F512-473E-AF8F-2217AAEBF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9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6CA31-56B0-4DA5-8972-21BBB1AF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1B9422-0726-4280-9325-627E6CB9F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E0C49-9173-4409-8171-6B17DF39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E55E-580E-431D-8BFB-B3E836409DA9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4C5FB-DBCA-4E6C-8454-EE7DD079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BD815-4705-40A9-9C2C-F7501651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8734-F512-473E-AF8F-2217AAEBF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46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8DE877-9099-4711-94D8-3577C0DB1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2BB1B0-0B41-48BB-A41B-B044FAA36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63881-1624-4989-ACDC-6756738B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E55E-580E-431D-8BFB-B3E836409DA9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25AC5-EAF1-406C-8F21-441B4CC3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8DC0D-C340-47E6-9025-2F1F124C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8734-F512-473E-AF8F-2217AAEBF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0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004C6-1764-4639-B424-F52AC83C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B6B8D-FA4F-4F0D-A99F-356B49F1E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1C86F-6E53-4C1D-BE5A-2471ED55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E55E-580E-431D-8BFB-B3E836409DA9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9CED2-1C58-4ECD-B423-47861874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5DF4D-94C1-4225-A984-9C464D53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8734-F512-473E-AF8F-2217AAEBF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1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CE45C-814B-42C1-924F-63BF7F98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D1B38-C08A-496B-86A7-1D4294FCD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582EA-BA6C-49CE-B99E-D7C99B04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E55E-580E-431D-8BFB-B3E836409DA9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28218D-F0C3-4968-8D40-7CD7E37A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42F9D-838A-4FF6-8501-BF1C6C00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8734-F512-473E-AF8F-2217AAEBF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57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69859-215A-4F87-82A6-74D01244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E9CE34-8819-4CC7-AD57-7991392FA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E50B67-8E38-4D5B-B27F-B94798A10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BD8DD0-B050-47A2-90A4-1942C8A1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E55E-580E-431D-8BFB-B3E836409DA9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7E6AB8-4EB1-4C28-919F-DD33EAA3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202348-D02E-465A-A7F9-A5CDEA5F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8734-F512-473E-AF8F-2217AAEBF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36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30026-FF4E-427F-9E16-47ADB86E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02EBAB-F3E9-436C-A13E-B1AC6CECA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BF3D8E-5B49-49FD-A144-346151B3D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877BE7-D7E0-4E9F-B9E6-A416D7793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28C276-5F64-465D-B979-F12F9D438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412E57-1075-45AD-BA0B-AAE20A7B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E55E-580E-431D-8BFB-B3E836409DA9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0F3969-EFB9-49AE-A05E-B1C78DA9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CFD3EE-DE4F-4CF3-AFFC-826508E2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8734-F512-473E-AF8F-2217AAEBF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85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2C335-90CF-4881-9E94-F3959AF2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6D2119-3744-4A0B-A245-32C4FA2A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E55E-580E-431D-8BFB-B3E836409DA9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CDC165-3431-42B7-BAD1-C3FC39F6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A7B160-06D6-47A1-B114-A46905D8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8734-F512-473E-AF8F-2217AAEBF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21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CF262F-DF7D-4BAF-89A8-FD273AB6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E55E-580E-431D-8BFB-B3E836409DA9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9B576F-E71A-4894-B54B-ED3EFC2F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D0F461-F35B-4BA3-8971-EBBD1B7A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8734-F512-473E-AF8F-2217AAEBF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95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A5C1F-32C4-4430-98D1-24A7757A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A48CA-6230-438B-AE88-5F8EC7E2A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D18260-7966-4961-BC27-C70535DA6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C89BC3-2009-4940-AAEA-7C820FDF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E55E-580E-431D-8BFB-B3E836409DA9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759326-09A5-4B7D-866E-DC7EF031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FA6EDF-6503-4722-A910-6917ACB3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8734-F512-473E-AF8F-2217AAEBF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04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1D0FC-9EE6-4F88-9D60-9F25342F1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6C563A-F521-4C90-A41B-123F5F14D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4C5CDB-D1A7-48C0-8910-052E4CB4B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4DA84D-79F9-41E4-85A5-19B05295D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E55E-580E-431D-8BFB-B3E836409DA9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3D71AA-2E75-42E7-821C-49F7C1A4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459098-2E07-4DB0-B14B-F6A85A13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8734-F512-473E-AF8F-2217AAEBF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73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AB4289-6CF0-4494-A8BB-B0250A40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4626C9-1F3F-4F93-A120-6EE845658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705B32-B0ED-4723-A456-3FEF16622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AE55E-580E-431D-8BFB-B3E836409DA9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C4A72-BA50-4085-8674-B092F8DCB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84A71-C29C-4EC6-B3FC-1E705FE71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48734-F512-473E-AF8F-2217AAEBF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66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57D0694-DE31-472D-A3E6-679C34297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49" y="0"/>
            <a:ext cx="6104149" cy="25529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B7EC9E-0261-435C-BCBE-4FB153F6C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" y="4358423"/>
            <a:ext cx="6073666" cy="249957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09472EC-5278-4042-AF03-948975B75B0F}"/>
              </a:ext>
            </a:extLst>
          </p:cNvPr>
          <p:cNvSpPr txBox="1"/>
          <p:nvPr/>
        </p:nvSpPr>
        <p:spPr>
          <a:xfrm>
            <a:off x="6813176" y="103990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Z=0.0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518564-F612-447D-B5F4-60A788A49296}"/>
              </a:ext>
            </a:extLst>
          </p:cNvPr>
          <p:cNvSpPr txBox="1"/>
          <p:nvPr/>
        </p:nvSpPr>
        <p:spPr>
          <a:xfrm>
            <a:off x="6813176" y="523528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Z=0.1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19B88E-0757-4E11-9818-84BC45D1D8A3}"/>
              </a:ext>
            </a:extLst>
          </p:cNvPr>
          <p:cNvSpPr txBox="1"/>
          <p:nvPr/>
        </p:nvSpPr>
        <p:spPr>
          <a:xfrm>
            <a:off x="6813175" y="3059668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Soften radius=0.74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811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7AC2D0-1AA4-42A4-B403-92FB1CAAFF19}"/>
              </a:ext>
            </a:extLst>
          </p:cNvPr>
          <p:cNvSpPr txBox="1"/>
          <p:nvPr/>
        </p:nvSpPr>
        <p:spPr>
          <a:xfrm>
            <a:off x="4951207" y="4265800"/>
            <a:ext cx="6180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/>
              <a:t>MAE:   0.6132, MSE:   0.4402, R2:   -2.4586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C75624-24E5-4B48-B88F-3F9A16FE0F83}"/>
              </a:ext>
            </a:extLst>
          </p:cNvPr>
          <p:cNvSpPr txBox="1"/>
          <p:nvPr/>
        </p:nvSpPr>
        <p:spPr>
          <a:xfrm>
            <a:off x="4951207" y="5917078"/>
            <a:ext cx="6180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/>
              <a:t>MAE:   0.2008, MSE:   0.0579, R2:   0.3405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5D682B-95FB-4683-B343-C1B7852A5D02}"/>
              </a:ext>
            </a:extLst>
          </p:cNvPr>
          <p:cNvSpPr txBox="1"/>
          <p:nvPr/>
        </p:nvSpPr>
        <p:spPr>
          <a:xfrm>
            <a:off x="4951207" y="5366652"/>
            <a:ext cx="6180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/>
              <a:t>MAE:   0.4691, MSE:   0.2552, R2:   -1.7535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F22912-9D73-4D89-B8BC-59E9DC31199B}"/>
              </a:ext>
            </a:extLst>
          </p:cNvPr>
          <p:cNvSpPr txBox="1"/>
          <p:nvPr/>
        </p:nvSpPr>
        <p:spPr>
          <a:xfrm>
            <a:off x="4951207" y="4816226"/>
            <a:ext cx="6180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/>
              <a:t>MAE:   0.5488, MSE:   0.3527, R2:   -2.2861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B4A26A-1E90-4B04-A1CC-936B7EA66B36}"/>
              </a:ext>
            </a:extLst>
          </p:cNvPr>
          <p:cNvSpPr txBox="1"/>
          <p:nvPr/>
        </p:nvSpPr>
        <p:spPr>
          <a:xfrm>
            <a:off x="688258" y="4473677"/>
            <a:ext cx="3504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Proj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r>
              <a:rPr lang="en-US" altLang="zh-CN" dirty="0"/>
              <a:t>training stellar mass &gt;10</a:t>
            </a:r>
          </a:p>
          <a:p>
            <a:r>
              <a:rPr lang="en-US" altLang="zh-CN" dirty="0"/>
              <a:t>Z=1.0</a:t>
            </a:r>
            <a:endParaRPr lang="zh-CN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831D7BA-4D79-483E-A47E-20AF4CA4C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187" y="0"/>
            <a:ext cx="313372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8C27AC1-A5EB-4EA5-82F3-E0ADA47A9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8" y="-8876"/>
            <a:ext cx="313372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E20AD784-F347-4638-A892-0B41A4B66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263" y="0"/>
            <a:ext cx="313372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>
            <a:extLst>
              <a:ext uri="{FF2B5EF4-FFF2-40B4-BE49-F238E27FC236}">
                <a16:creationId xmlns:a16="http://schemas.microsoft.com/office/drawing/2014/main" id="{514C3789-325B-48F2-97E2-108085456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0"/>
            <a:ext cx="31813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843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C223B9B-9E2F-404C-9B95-A437B2BF9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2839"/>
            <a:ext cx="4320000" cy="32253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457827-05FB-4902-89DF-E6EAFFAFF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320000" cy="32564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7C93B9-01E0-4663-9ABD-3E0A90431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639" y="8183"/>
            <a:ext cx="4320000" cy="32629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4AE3E89-7C4F-47C3-9607-152D902F5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7639" y="3595022"/>
            <a:ext cx="4320000" cy="32547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893FDDE-4FD0-4086-AB12-85025B592E5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164"/>
          <a:stretch/>
        </p:blipFill>
        <p:spPr>
          <a:xfrm>
            <a:off x="9147639" y="1962023"/>
            <a:ext cx="3044361" cy="29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7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B15A25B-BC16-48E4-841D-D7415A530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72735" cy="25224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C5E7FE8-B439-4134-A785-D1EBD9741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" y="4343182"/>
            <a:ext cx="6165114" cy="25148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8700584-8DFA-4D6C-8DD7-6A2C45D25C8A}"/>
              </a:ext>
            </a:extLst>
          </p:cNvPr>
          <p:cNvSpPr txBox="1"/>
          <p:nvPr/>
        </p:nvSpPr>
        <p:spPr>
          <a:xfrm>
            <a:off x="6813176" y="103990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Z=0.0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23AE6F-6B4D-4C76-9E33-BBC59BA11100}"/>
              </a:ext>
            </a:extLst>
          </p:cNvPr>
          <p:cNvSpPr txBox="1"/>
          <p:nvPr/>
        </p:nvSpPr>
        <p:spPr>
          <a:xfrm>
            <a:off x="6813176" y="523528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Z=0.1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F376C4-981B-4FE1-A2DA-A81477343B4A}"/>
              </a:ext>
            </a:extLst>
          </p:cNvPr>
          <p:cNvSpPr txBox="1"/>
          <p:nvPr/>
        </p:nvSpPr>
        <p:spPr>
          <a:xfrm>
            <a:off x="6813175" y="3059668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Soften radius=1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95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835B379-3266-4D7E-AE0B-0E2B5050B0AD}"/>
              </a:ext>
            </a:extLst>
          </p:cNvPr>
          <p:cNvSpPr txBox="1"/>
          <p:nvPr/>
        </p:nvSpPr>
        <p:spPr>
          <a:xfrm>
            <a:off x="6813176" y="1039906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Criterion=‘MSE’, 30s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D27DF8-2D1E-4EAC-A76C-CAE416F44946}"/>
              </a:ext>
            </a:extLst>
          </p:cNvPr>
          <p:cNvSpPr txBox="1"/>
          <p:nvPr/>
        </p:nvSpPr>
        <p:spPr>
          <a:xfrm>
            <a:off x="6813176" y="5235286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Criterion=‘MAE’, 20min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F0722D-AE21-4184-90B6-B57BEC7B74D6}"/>
              </a:ext>
            </a:extLst>
          </p:cNvPr>
          <p:cNvSpPr txBox="1"/>
          <p:nvPr/>
        </p:nvSpPr>
        <p:spPr>
          <a:xfrm>
            <a:off x="6813175" y="3059668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TNG300 redshift=0 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247AD57-66EE-45CF-A423-2EB163DFA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53493"/>
            <a:ext cx="6142252" cy="25071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A79B76D-E081-4479-8ACA-28434D49E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172735" cy="25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1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3991554-6EB4-450D-B1BD-1C4DB29E5B87}"/>
              </a:ext>
            </a:extLst>
          </p:cNvPr>
          <p:cNvSpPr txBox="1"/>
          <p:nvPr/>
        </p:nvSpPr>
        <p:spPr>
          <a:xfrm>
            <a:off x="4951207" y="4265800"/>
            <a:ext cx="6180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/>
              <a:t>MAE:   0.1534, MSE:   0.0346, R2:   0.7063</a:t>
            </a:r>
            <a:endParaRPr lang="zh-CN" altLang="en-US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E903B4EB-C687-404A-9211-79D67ACF8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0"/>
            <a:ext cx="32004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ABB6CB4-B9E1-44A9-99FD-DB2CF67BE0E5}"/>
              </a:ext>
            </a:extLst>
          </p:cNvPr>
          <p:cNvSpPr txBox="1"/>
          <p:nvPr/>
        </p:nvSpPr>
        <p:spPr>
          <a:xfrm>
            <a:off x="4951207" y="5917078"/>
            <a:ext cx="6180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/>
              <a:t>MAE:   0.1212, MSE:   0.0260, R2:   0.7725</a:t>
            </a:r>
            <a:endParaRPr lang="zh-CN" altLang="en-US" dirty="0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5BF75BD8-E6FA-49A6-B240-56DB149A9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-1"/>
            <a:ext cx="31051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CCF454B-12E0-4B49-BCF7-A7B270F59B13}"/>
              </a:ext>
            </a:extLst>
          </p:cNvPr>
          <p:cNvSpPr txBox="1"/>
          <p:nvPr/>
        </p:nvSpPr>
        <p:spPr>
          <a:xfrm>
            <a:off x="4951207" y="5366652"/>
            <a:ext cx="6180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/>
              <a:t>MAE:   0.1166, MSE:   0.0242, R2:   0.7938</a:t>
            </a:r>
            <a:endParaRPr lang="zh-CN" altLang="en-US" dirty="0"/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DE36CDA4-749F-48AB-8B60-254A6E091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-2"/>
            <a:ext cx="31051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5C9318A-C63D-45FC-8E59-315B0D808D68}"/>
              </a:ext>
            </a:extLst>
          </p:cNvPr>
          <p:cNvSpPr txBox="1"/>
          <p:nvPr/>
        </p:nvSpPr>
        <p:spPr>
          <a:xfrm>
            <a:off x="4951207" y="4816226"/>
            <a:ext cx="6180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/>
              <a:t>MAE:   0.1253, MSE:   0.0261, R2:   0.7806</a:t>
            </a:r>
            <a:endParaRPr lang="zh-CN" altLang="en-US" dirty="0"/>
          </a:p>
        </p:txBody>
      </p:sp>
      <p:pic>
        <p:nvPicPr>
          <p:cNvPr id="11" name="Picture 16">
            <a:extLst>
              <a:ext uri="{FF2B5EF4-FFF2-40B4-BE49-F238E27FC236}">
                <a16:creationId xmlns:a16="http://schemas.microsoft.com/office/drawing/2014/main" id="{9113A7A6-085D-468F-B10C-0039EB895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8612" y="0"/>
            <a:ext cx="31146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50DBEE8-D69A-470F-ACAB-ED123056D7D6}"/>
              </a:ext>
            </a:extLst>
          </p:cNvPr>
          <p:cNvSpPr txBox="1"/>
          <p:nvPr/>
        </p:nvSpPr>
        <p:spPr>
          <a:xfrm>
            <a:off x="688258" y="4473677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Proj</a:t>
            </a:r>
            <a:r>
              <a:rPr lang="en-US" altLang="zh-CN" dirty="0"/>
              <a:t>=0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15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81D1ACA-E784-4894-B74F-CCF06E5B1E31}"/>
              </a:ext>
            </a:extLst>
          </p:cNvPr>
          <p:cNvSpPr txBox="1"/>
          <p:nvPr/>
        </p:nvSpPr>
        <p:spPr>
          <a:xfrm>
            <a:off x="4951207" y="4265800"/>
            <a:ext cx="6180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/>
              <a:t>MAE:   0.1508, MSE:   0.0346, R2:   0.7087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B0960F-D952-4D39-A8C7-D6067EF45998}"/>
              </a:ext>
            </a:extLst>
          </p:cNvPr>
          <p:cNvSpPr txBox="1"/>
          <p:nvPr/>
        </p:nvSpPr>
        <p:spPr>
          <a:xfrm>
            <a:off x="4951207" y="5917078"/>
            <a:ext cx="6180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/>
              <a:t>MAE:   0.1188, MSE:   0.0251, R2:   0.7859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DF6663-1D7E-415A-8A32-31E862C6835B}"/>
              </a:ext>
            </a:extLst>
          </p:cNvPr>
          <p:cNvSpPr txBox="1"/>
          <p:nvPr/>
        </p:nvSpPr>
        <p:spPr>
          <a:xfrm>
            <a:off x="4951207" y="5366652"/>
            <a:ext cx="6180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/>
              <a:t>MAE:   0.1169, MSE:   0.0237, R2:   0.7986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4FBAE5-F43B-40AA-AFA1-38B9183FBF83}"/>
              </a:ext>
            </a:extLst>
          </p:cNvPr>
          <p:cNvSpPr txBox="1"/>
          <p:nvPr/>
        </p:nvSpPr>
        <p:spPr>
          <a:xfrm>
            <a:off x="4951207" y="4816226"/>
            <a:ext cx="6180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/>
              <a:t>MAE:   0.1225, MSE:   0.0247, R2:   0.7919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E08B9F-B738-40B8-B1BF-07235B12C35B}"/>
              </a:ext>
            </a:extLst>
          </p:cNvPr>
          <p:cNvSpPr txBox="1"/>
          <p:nvPr/>
        </p:nvSpPr>
        <p:spPr>
          <a:xfrm>
            <a:off x="688258" y="4473677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Proj</a:t>
            </a:r>
            <a:r>
              <a:rPr lang="en-US" altLang="zh-CN" dirty="0"/>
              <a:t>=1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F6DCA6-D395-4F02-9378-DDB026845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0" y="0"/>
            <a:ext cx="30670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4ABA2FA-6F65-42B6-84EB-206469CCC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-1"/>
            <a:ext cx="30670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BCC184A-AB24-486A-B844-50E76A9D9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50" y="0"/>
            <a:ext cx="30670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F77DE2E-156E-4CF7-9AE0-7D9F2589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0"/>
            <a:ext cx="30670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53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548D2CA-2AAD-4B3F-AA82-C2F84212D83E}"/>
              </a:ext>
            </a:extLst>
          </p:cNvPr>
          <p:cNvSpPr txBox="1"/>
          <p:nvPr/>
        </p:nvSpPr>
        <p:spPr>
          <a:xfrm>
            <a:off x="4951207" y="4265800"/>
            <a:ext cx="6180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/>
              <a:t>MAE:   0.1528, MSE:   0.0355, R2:   0.7114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A2F13D-E591-4B56-A588-D4A623C6013E}"/>
              </a:ext>
            </a:extLst>
          </p:cNvPr>
          <p:cNvSpPr txBox="1"/>
          <p:nvPr/>
        </p:nvSpPr>
        <p:spPr>
          <a:xfrm>
            <a:off x="4951207" y="5917078"/>
            <a:ext cx="6180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/>
              <a:t>MAE:   0.1282, MSE:   0.0293, R2:   0.7515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B2BB1D-63FC-4A03-9BA7-8323EF254F26}"/>
              </a:ext>
            </a:extLst>
          </p:cNvPr>
          <p:cNvSpPr txBox="1"/>
          <p:nvPr/>
        </p:nvSpPr>
        <p:spPr>
          <a:xfrm>
            <a:off x="4951207" y="5366652"/>
            <a:ext cx="6180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/>
              <a:t>MAE:   0.1222, MSE:   0.0263, R2:   0.7761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94E3E7-9938-464A-ADDD-B80D8AD20085}"/>
              </a:ext>
            </a:extLst>
          </p:cNvPr>
          <p:cNvSpPr txBox="1"/>
          <p:nvPr/>
        </p:nvSpPr>
        <p:spPr>
          <a:xfrm>
            <a:off x="4951207" y="4816226"/>
            <a:ext cx="6180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/>
              <a:t>MAE:   0.1263, MSE:   0.0266, R2:   0.7778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DA595E-EF83-4FCB-9E77-DABD9CB84A4F}"/>
              </a:ext>
            </a:extLst>
          </p:cNvPr>
          <p:cNvSpPr txBox="1"/>
          <p:nvPr/>
        </p:nvSpPr>
        <p:spPr>
          <a:xfrm>
            <a:off x="688258" y="4473677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Proj</a:t>
            </a:r>
            <a:r>
              <a:rPr lang="en-US" altLang="zh-CN" dirty="0"/>
              <a:t>=2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04336A-4FAB-4383-99B9-C47121F6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850" y="-2"/>
            <a:ext cx="31051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B77C8CB-DEE6-455A-8792-7E2C8ECA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-3"/>
            <a:ext cx="31051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95345AEF-2530-4905-A566-109E3B4A9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-4"/>
            <a:ext cx="31051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7241E443-99FD-4217-844F-FD4D7A12D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0"/>
            <a:ext cx="31051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05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3FFEED-4440-4C98-9B6B-C3410A437B70}"/>
              </a:ext>
            </a:extLst>
          </p:cNvPr>
          <p:cNvSpPr txBox="1"/>
          <p:nvPr/>
        </p:nvSpPr>
        <p:spPr>
          <a:xfrm>
            <a:off x="4951207" y="4265800"/>
            <a:ext cx="6180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/>
              <a:t>MAE:   0.1518, MSE:   0.0330, R2:   0.7195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BD0C82-3257-4958-A14A-8C3AFB2CCA40}"/>
              </a:ext>
            </a:extLst>
          </p:cNvPr>
          <p:cNvSpPr txBox="1"/>
          <p:nvPr/>
        </p:nvSpPr>
        <p:spPr>
          <a:xfrm>
            <a:off x="4951207" y="5917078"/>
            <a:ext cx="6180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/>
              <a:t>MAE:   0.1215, MSE:   0.0247, R2:   0.7838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FE67BB-D57A-49BD-87CF-48600CAC679D}"/>
              </a:ext>
            </a:extLst>
          </p:cNvPr>
          <p:cNvSpPr txBox="1"/>
          <p:nvPr/>
        </p:nvSpPr>
        <p:spPr>
          <a:xfrm>
            <a:off x="4951207" y="5366652"/>
            <a:ext cx="6180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/>
              <a:t>MAE:   0.1157, MSE:   0.0227, R2:   0.8059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2E7397-3F33-4932-8757-42119A0CF683}"/>
              </a:ext>
            </a:extLst>
          </p:cNvPr>
          <p:cNvSpPr txBox="1"/>
          <p:nvPr/>
        </p:nvSpPr>
        <p:spPr>
          <a:xfrm>
            <a:off x="4951207" y="4816226"/>
            <a:ext cx="6180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/>
              <a:t>MAE:   0.1236, MSE:   0.0245, R2:   0.7940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A35A3D-137B-44CF-8B2A-602D5AB7A69F}"/>
              </a:ext>
            </a:extLst>
          </p:cNvPr>
          <p:cNvSpPr txBox="1"/>
          <p:nvPr/>
        </p:nvSpPr>
        <p:spPr>
          <a:xfrm>
            <a:off x="688258" y="4473677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Proj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r>
              <a:rPr lang="en-US" altLang="zh-CN" dirty="0"/>
              <a:t>training stellar mass &gt;10</a:t>
            </a: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0D8B9B8-6890-4D6B-8E59-A21AB1F96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8137" y="0"/>
            <a:ext cx="31146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E285373-0EA2-48C1-8F8F-E76860155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8" y="-1"/>
            <a:ext cx="31051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>
            <a:extLst>
              <a:ext uri="{FF2B5EF4-FFF2-40B4-BE49-F238E27FC236}">
                <a16:creationId xmlns:a16="http://schemas.microsoft.com/office/drawing/2014/main" id="{BBB268E3-1013-44FE-AB66-CABB0CB78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8" y="-2"/>
            <a:ext cx="31051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B68DB463-06B0-4647-9FE4-4E5153522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838" y="-3"/>
            <a:ext cx="32004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23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A8DD652-99C3-4E30-B6E4-FAE3E731AF82}"/>
              </a:ext>
            </a:extLst>
          </p:cNvPr>
          <p:cNvSpPr txBox="1"/>
          <p:nvPr/>
        </p:nvSpPr>
        <p:spPr>
          <a:xfrm>
            <a:off x="4951207" y="4265800"/>
            <a:ext cx="6180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/>
              <a:t>MAE:   0.2769, MSE:   0.1058, R2:   0.1176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51EBFC-C181-4E1E-9508-54FFACD435D1}"/>
              </a:ext>
            </a:extLst>
          </p:cNvPr>
          <p:cNvSpPr txBox="1"/>
          <p:nvPr/>
        </p:nvSpPr>
        <p:spPr>
          <a:xfrm>
            <a:off x="4951207" y="5917078"/>
            <a:ext cx="6180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/>
              <a:t>MAE:   0.1448, MSE:   0.0388, R2:   0.6619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6A89D7-0736-49A9-BE36-C52C9BE50237}"/>
              </a:ext>
            </a:extLst>
          </p:cNvPr>
          <p:cNvSpPr txBox="1"/>
          <p:nvPr/>
        </p:nvSpPr>
        <p:spPr>
          <a:xfrm>
            <a:off x="4951207" y="5366652"/>
            <a:ext cx="6180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/>
              <a:t>MAE:   0.1717, MSE:   0.0484, R2:   0.5860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505B5F-F044-4639-9D8A-2CBD169098A3}"/>
              </a:ext>
            </a:extLst>
          </p:cNvPr>
          <p:cNvSpPr txBox="1"/>
          <p:nvPr/>
        </p:nvSpPr>
        <p:spPr>
          <a:xfrm>
            <a:off x="4951207" y="4816226"/>
            <a:ext cx="6180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/>
              <a:t>MAE:   0.2143, MSE:   0.0687, R2:   0.4110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BA5B98-CB1C-41B0-A1D7-8CADE4B42869}"/>
              </a:ext>
            </a:extLst>
          </p:cNvPr>
          <p:cNvSpPr txBox="1"/>
          <p:nvPr/>
        </p:nvSpPr>
        <p:spPr>
          <a:xfrm>
            <a:off x="688258" y="4473677"/>
            <a:ext cx="3504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Proj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r>
              <a:rPr lang="en-US" altLang="zh-CN" dirty="0"/>
              <a:t>training stellar mass &gt;10</a:t>
            </a:r>
          </a:p>
          <a:p>
            <a:r>
              <a:rPr lang="en-US" altLang="zh-CN" dirty="0"/>
              <a:t>Z=0.3</a:t>
            </a:r>
            <a:endParaRPr lang="zh-CN" altLang="en-US" dirty="0"/>
          </a:p>
        </p:txBody>
      </p:sp>
      <p:pic>
        <p:nvPicPr>
          <p:cNvPr id="4113" name="Picture 17">
            <a:extLst>
              <a:ext uri="{FF2B5EF4-FFF2-40B4-BE49-F238E27FC236}">
                <a16:creationId xmlns:a16="http://schemas.microsoft.com/office/drawing/2014/main" id="{6971B81E-565D-4C57-B3DA-2367EE316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0037" y="-2"/>
            <a:ext cx="30765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>
            <a:extLst>
              <a:ext uri="{FF2B5EF4-FFF2-40B4-BE49-F238E27FC236}">
                <a16:creationId xmlns:a16="http://schemas.microsoft.com/office/drawing/2014/main" id="{E53953ED-D89D-415C-9172-C1F702C37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8" y="-3"/>
            <a:ext cx="30670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7" name="Picture 31">
            <a:extLst>
              <a:ext uri="{FF2B5EF4-FFF2-40B4-BE49-F238E27FC236}">
                <a16:creationId xmlns:a16="http://schemas.microsoft.com/office/drawing/2014/main" id="{F520690E-3E38-4D5C-9E57-436CB0FA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88" y="-4"/>
            <a:ext cx="30670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2" name="Picture 36">
            <a:extLst>
              <a:ext uri="{FF2B5EF4-FFF2-40B4-BE49-F238E27FC236}">
                <a16:creationId xmlns:a16="http://schemas.microsoft.com/office/drawing/2014/main" id="{0CC06B2D-927C-4B17-98E4-9558F3B2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638" y="0"/>
            <a:ext cx="30670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46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7AC2D0-1AA4-42A4-B403-92FB1CAAFF19}"/>
              </a:ext>
            </a:extLst>
          </p:cNvPr>
          <p:cNvSpPr txBox="1"/>
          <p:nvPr/>
        </p:nvSpPr>
        <p:spPr>
          <a:xfrm>
            <a:off x="4951207" y="4265800"/>
            <a:ext cx="6180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/>
              <a:t>MAE:   0.3801, MSE:   0.1802, R2:   -0.7848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C75624-24E5-4B48-B88F-3F9A16FE0F83}"/>
              </a:ext>
            </a:extLst>
          </p:cNvPr>
          <p:cNvSpPr txBox="1"/>
          <p:nvPr/>
        </p:nvSpPr>
        <p:spPr>
          <a:xfrm>
            <a:off x="4951207" y="5917078"/>
            <a:ext cx="6180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/>
              <a:t>MAE:   0.2008, MSE:   0.0579, R2:   0.3405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5D682B-95FB-4683-B343-C1B7852A5D02}"/>
              </a:ext>
            </a:extLst>
          </p:cNvPr>
          <p:cNvSpPr txBox="1"/>
          <p:nvPr/>
        </p:nvSpPr>
        <p:spPr>
          <a:xfrm>
            <a:off x="4951207" y="5366652"/>
            <a:ext cx="6180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/>
              <a:t>MAE:   0.2484, MSE:   0.0828, R2:   0.0709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F22912-9D73-4D89-B8BC-59E9DC31199B}"/>
              </a:ext>
            </a:extLst>
          </p:cNvPr>
          <p:cNvSpPr txBox="1"/>
          <p:nvPr/>
        </p:nvSpPr>
        <p:spPr>
          <a:xfrm>
            <a:off x="4951207" y="4816226"/>
            <a:ext cx="6180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dirty="0"/>
              <a:t>MAE:   0.3077, MSE:   0.1202, R2:   -0.3592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B4A26A-1E90-4B04-A1CC-936B7EA66B36}"/>
              </a:ext>
            </a:extLst>
          </p:cNvPr>
          <p:cNvSpPr txBox="1"/>
          <p:nvPr/>
        </p:nvSpPr>
        <p:spPr>
          <a:xfrm>
            <a:off x="688258" y="4473677"/>
            <a:ext cx="3504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Proj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r>
              <a:rPr lang="en-US" altLang="zh-CN" dirty="0"/>
              <a:t>training stellar mass &gt;10</a:t>
            </a:r>
          </a:p>
          <a:p>
            <a:r>
              <a:rPr lang="en-US" altLang="zh-CN" dirty="0"/>
              <a:t>Z=0.5</a:t>
            </a:r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1804C71-C453-4E28-BB89-0A13F1253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4337" y="0"/>
            <a:ext cx="31908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E20648F0-06CE-4192-A029-0E3512E8A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8" y="-1"/>
            <a:ext cx="31813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>
            <a:extLst>
              <a:ext uri="{FF2B5EF4-FFF2-40B4-BE49-F238E27FC236}">
                <a16:creationId xmlns:a16="http://schemas.microsoft.com/office/drawing/2014/main" id="{3D7D458C-A7A0-4EDB-8644-6FF87DE5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88" y="0"/>
            <a:ext cx="31813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6195533F-72EC-45F0-9481-E7030E5BD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238" y="-2"/>
            <a:ext cx="31813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574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402</Words>
  <Application>Microsoft Office PowerPoint</Application>
  <PresentationFormat>宽屏</PresentationFormat>
  <Paragraphs>48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思睿</dc:creator>
  <cp:lastModifiedBy>吴 思睿</cp:lastModifiedBy>
  <cp:revision>14</cp:revision>
  <dcterms:created xsi:type="dcterms:W3CDTF">2022-04-21T12:37:42Z</dcterms:created>
  <dcterms:modified xsi:type="dcterms:W3CDTF">2022-04-26T10:27:05Z</dcterms:modified>
</cp:coreProperties>
</file>