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1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15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45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87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9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86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45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0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02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61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21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2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DBF-2E5F-473C-AD5D-13B9120EDE1B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8CD872-1E14-4013-ABB4-20C4FC7F5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81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public.opendatasoft.com/explore/dataset/arrondissements-millesimes0/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1BB7-19B3-4A36-B126-1D0E54A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29862"/>
            <a:ext cx="7766936" cy="2520974"/>
          </a:xfrm>
        </p:spPr>
        <p:txBody>
          <a:bodyPr/>
          <a:lstStyle/>
          <a:p>
            <a:r>
              <a:rPr lang="en-CA" dirty="0"/>
              <a:t>Clustering Paris and Marseille districts: restaurant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A5156-E8C0-4FE3-BAC4-817668D68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Wojciech Stach</a:t>
            </a:r>
          </a:p>
          <a:p>
            <a:r>
              <a:rPr lang="en-CA" dirty="0"/>
              <a:t>January 5, 2020</a:t>
            </a:r>
          </a:p>
        </p:txBody>
      </p:sp>
    </p:spTree>
    <p:extLst>
      <p:ext uri="{BB962C8B-B14F-4D97-AF65-F5344CB8AC3E}">
        <p14:creationId xmlns:p14="http://schemas.microsoft.com/office/powerpoint/2010/main" val="97684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A920-4B31-487E-AE83-E1EDEB82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4CC6-9A96-4234-A738-C08CEB82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054"/>
            <a:ext cx="8596668" cy="5257799"/>
          </a:xfrm>
        </p:spPr>
        <p:txBody>
          <a:bodyPr>
            <a:normAutofit/>
          </a:bodyPr>
          <a:lstStyle/>
          <a:p>
            <a:r>
              <a:rPr lang="en-CA" dirty="0"/>
              <a:t>Clustering is capable of grouping districts based on multiple features </a:t>
            </a:r>
          </a:p>
          <a:p>
            <a:pPr lvl="1"/>
            <a:r>
              <a:rPr lang="en-CA" dirty="0"/>
              <a:t>Paris clusters match intuitive classification of central districts vs. outskirts</a:t>
            </a:r>
          </a:p>
          <a:p>
            <a:pPr lvl="2"/>
            <a:r>
              <a:rPr lang="en-CA" dirty="0"/>
              <a:t>Interestingly, the 15</a:t>
            </a:r>
            <a:r>
              <a:rPr lang="en-CA" baseline="30000" dirty="0"/>
              <a:t>th</a:t>
            </a:r>
            <a:r>
              <a:rPr lang="en-CA" dirty="0"/>
              <a:t> district show more similarities to the central districts</a:t>
            </a:r>
          </a:p>
          <a:p>
            <a:pPr lvl="1"/>
            <a:r>
              <a:rPr lang="en-CA" dirty="0"/>
              <a:t>Marseille clusters show similar clustering in terms of central districts</a:t>
            </a:r>
          </a:p>
          <a:p>
            <a:pPr lvl="2"/>
            <a:r>
              <a:rPr lang="en-CA" dirty="0"/>
              <a:t>8</a:t>
            </a:r>
            <a:r>
              <a:rPr lang="en-CA" baseline="30000" dirty="0"/>
              <a:t>th</a:t>
            </a:r>
            <a:r>
              <a:rPr lang="en-CA" baseline="-25000" dirty="0"/>
              <a:t>,</a:t>
            </a:r>
            <a:r>
              <a:rPr lang="en-CA" dirty="0"/>
              <a:t>11</a:t>
            </a:r>
            <a:r>
              <a:rPr lang="en-CA" baseline="30000" dirty="0"/>
              <a:t>th</a:t>
            </a:r>
            <a:r>
              <a:rPr lang="en-CA" dirty="0"/>
              <a:t>, 13</a:t>
            </a:r>
            <a:r>
              <a:rPr lang="en-CA" baseline="30000" dirty="0"/>
              <a:t>th</a:t>
            </a:r>
            <a:r>
              <a:rPr lang="en-CA" dirty="0"/>
              <a:t>, and 15</a:t>
            </a:r>
            <a:r>
              <a:rPr lang="en-CA" baseline="30000" dirty="0"/>
              <a:t>th</a:t>
            </a:r>
            <a:r>
              <a:rPr lang="en-CA" dirty="0"/>
              <a:t> districts are more similar to the central districts despite being geographically closer to the outskirts</a:t>
            </a:r>
          </a:p>
          <a:p>
            <a:pPr lvl="1"/>
            <a:r>
              <a:rPr lang="en-CA" dirty="0"/>
              <a:t>Paris and Marseille clusters show that Paris clusters are very similar to each other when compared with Marseille</a:t>
            </a:r>
          </a:p>
          <a:p>
            <a:pPr lvl="1"/>
            <a:r>
              <a:rPr lang="en-CA" dirty="0"/>
              <a:t>It would be very beneficial to have a local expert to provide more insights and explanations of the clustering results</a:t>
            </a:r>
          </a:p>
          <a:p>
            <a:r>
              <a:rPr lang="en-CA" dirty="0"/>
              <a:t>The clustering analyses can be helpful in making decisions about choosing the location for a restaurant</a:t>
            </a:r>
          </a:p>
          <a:p>
            <a:pPr lvl="1"/>
            <a:r>
              <a:rPr lang="en-CA" dirty="0"/>
              <a:t>Looking at the most popular venues and similar districts can provide interesting information</a:t>
            </a:r>
          </a:p>
          <a:p>
            <a:r>
              <a:rPr lang="en-CA" dirty="0"/>
              <a:t>Future work may include adding population, socio-economic as well as demographic data to provide more comprehensive analysis</a:t>
            </a:r>
          </a:p>
        </p:txBody>
      </p:sp>
    </p:spTree>
    <p:extLst>
      <p:ext uri="{BB962C8B-B14F-4D97-AF65-F5344CB8AC3E}">
        <p14:creationId xmlns:p14="http://schemas.microsoft.com/office/powerpoint/2010/main" val="10127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01B7-F657-47C4-B81F-411DA99C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E342-DDAF-4A91-B135-B0F1D0F9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  <a:p>
            <a:r>
              <a:rPr lang="en-CA" dirty="0"/>
              <a:t>Problem Statement</a:t>
            </a:r>
          </a:p>
          <a:p>
            <a:r>
              <a:rPr lang="en-CA" dirty="0"/>
              <a:t>Data</a:t>
            </a:r>
          </a:p>
          <a:p>
            <a:r>
              <a:rPr lang="en-CA" dirty="0"/>
              <a:t>Methods</a:t>
            </a:r>
          </a:p>
          <a:p>
            <a:r>
              <a:rPr lang="en-CA" dirty="0"/>
              <a:t>Results</a:t>
            </a:r>
          </a:p>
          <a:p>
            <a:r>
              <a:rPr lang="en-CA" dirty="0"/>
              <a:t>Conclusions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50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EFD5-DDB2-4F62-8F1C-2FAEDB99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95F8-4E38-4E0B-B5E0-425F761DF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Business location can have huge impact on profitability </a:t>
            </a:r>
          </a:p>
          <a:p>
            <a:pPr lvl="1"/>
            <a:r>
              <a:rPr lang="en-CA" dirty="0"/>
              <a:t>Especially important for restaurants as customers often use proximity as a very important factor in making decisions where to eat</a:t>
            </a:r>
          </a:p>
          <a:p>
            <a:pPr lvl="1"/>
            <a:r>
              <a:rPr lang="en-CA" dirty="0"/>
              <a:t>Knowledge of neighborhoods is essential to shape menu and service to meet clients’ needs</a:t>
            </a:r>
          </a:p>
          <a:p>
            <a:r>
              <a:rPr lang="en-CA" dirty="0"/>
              <a:t>This project focuses on two largest cities in France: Paris and Marseille</a:t>
            </a:r>
          </a:p>
          <a:p>
            <a:pPr lvl="1"/>
            <a:r>
              <a:rPr lang="en-CA" dirty="0"/>
              <a:t>20 districts (arrondissements) in Paris</a:t>
            </a:r>
          </a:p>
          <a:p>
            <a:pPr lvl="1"/>
            <a:r>
              <a:rPr lang="en-CA" dirty="0"/>
              <a:t>16 districts (arrondissements) in Marseille</a:t>
            </a:r>
          </a:p>
        </p:txBody>
      </p:sp>
    </p:spTree>
    <p:extLst>
      <p:ext uri="{BB962C8B-B14F-4D97-AF65-F5344CB8AC3E}">
        <p14:creationId xmlns:p14="http://schemas.microsoft.com/office/powerpoint/2010/main" val="21260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5142-4C1B-4790-ACAF-9C4F2C66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 and Audience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7FC1-740A-4A3C-AA7E-BAD85C96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Perform districts analysis in Paris and Marseille to identify similar and dissimilar districts in terms of types of venues</a:t>
            </a:r>
          </a:p>
          <a:p>
            <a:r>
              <a:rPr lang="en-US" dirty="0"/>
              <a:t>Audience</a:t>
            </a:r>
          </a:p>
          <a:p>
            <a:pPr lvl="1"/>
            <a:r>
              <a:rPr lang="en-CA" dirty="0"/>
              <a:t>New/future business owners </a:t>
            </a:r>
          </a:p>
          <a:p>
            <a:pPr lvl="2"/>
            <a:r>
              <a:rPr lang="en-CA" dirty="0"/>
              <a:t>to help finding a good district for their business</a:t>
            </a:r>
          </a:p>
          <a:p>
            <a:pPr lvl="2"/>
            <a:r>
              <a:rPr lang="en-CA" dirty="0"/>
              <a:t>to choose the restaurant type and menu that best address the clients’ needs</a:t>
            </a:r>
          </a:p>
          <a:p>
            <a:pPr lvl="1"/>
            <a:r>
              <a:rPr lang="en-CA" dirty="0"/>
              <a:t>Existing business owners </a:t>
            </a:r>
          </a:p>
          <a:p>
            <a:pPr lvl="2"/>
            <a:r>
              <a:rPr lang="en-CA" dirty="0"/>
              <a:t>To help choosing location when expanding or moving their business to a different location </a:t>
            </a:r>
          </a:p>
        </p:txBody>
      </p:sp>
    </p:spTree>
    <p:extLst>
      <p:ext uri="{BB962C8B-B14F-4D97-AF65-F5344CB8AC3E}">
        <p14:creationId xmlns:p14="http://schemas.microsoft.com/office/powerpoint/2010/main" val="26332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947E-440A-4ED0-AEAA-296D6FF1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5BB4-C296-452A-A972-F91BB0F6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u="sng" dirty="0">
              <a:hlinkClick r:id="rId2"/>
            </a:endParaRPr>
          </a:p>
          <a:p>
            <a:r>
              <a:rPr lang="en-CA" dirty="0"/>
              <a:t>The following datasets were used</a:t>
            </a:r>
            <a:endParaRPr lang="en-CA" u="sng" dirty="0">
              <a:hlinkClick r:id="rId2"/>
            </a:endParaRPr>
          </a:p>
          <a:p>
            <a:pPr lvl="1"/>
            <a:r>
              <a:rPr lang="en-CA" u="sng" dirty="0">
                <a:hlinkClick r:id="rId2"/>
              </a:rPr>
              <a:t>https://public.opendatasoft.com/explore/dataset/arrondissements-millesimes0/table/</a:t>
            </a:r>
            <a:endParaRPr lang="en-CA" u="sng" dirty="0"/>
          </a:p>
          <a:p>
            <a:pPr lvl="2"/>
            <a:r>
              <a:rPr lang="en-CA" dirty="0"/>
              <a:t>Data for 20 districts in Paris and 16 districts in Marseille</a:t>
            </a:r>
          </a:p>
          <a:p>
            <a:pPr lvl="3"/>
            <a:r>
              <a:rPr lang="en-CA" dirty="0"/>
              <a:t>names </a:t>
            </a:r>
          </a:p>
          <a:p>
            <a:pPr lvl="3"/>
            <a:r>
              <a:rPr lang="en-CA" dirty="0"/>
              <a:t>longitude and latitude </a:t>
            </a:r>
          </a:p>
          <a:p>
            <a:pPr lvl="1"/>
            <a:r>
              <a:rPr lang="en-CA" u="sng" dirty="0">
                <a:hlinkClick r:id="rId3"/>
              </a:rPr>
              <a:t>https://developer.foursquare.com/</a:t>
            </a:r>
            <a:endParaRPr lang="en-CA" u="sng" dirty="0"/>
          </a:p>
          <a:p>
            <a:pPr lvl="2"/>
            <a:r>
              <a:rPr lang="en-CA" dirty="0"/>
              <a:t>community-based venues data</a:t>
            </a:r>
          </a:p>
          <a:p>
            <a:pPr marL="0" lv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90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043-A56C-47AC-A69C-DA1DA7DA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5CE8-E85E-4F9B-8DCB-6C818F97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K-means clustering</a:t>
            </a:r>
          </a:p>
          <a:p>
            <a:pPr lvl="1"/>
            <a:r>
              <a:rPr lang="en-CA" dirty="0"/>
              <a:t>Paris districts</a:t>
            </a:r>
          </a:p>
          <a:p>
            <a:pPr lvl="1"/>
            <a:r>
              <a:rPr lang="en-CA" dirty="0"/>
              <a:t>Marseille districts</a:t>
            </a:r>
          </a:p>
          <a:p>
            <a:pPr lvl="1"/>
            <a:r>
              <a:rPr lang="en-CA" dirty="0"/>
              <a:t>Paris &amp; Marseille districts together</a:t>
            </a:r>
          </a:p>
          <a:p>
            <a:r>
              <a:rPr lang="en-CA" dirty="0"/>
              <a:t>Elbow method to find optimal number of clusters for each case</a:t>
            </a:r>
          </a:p>
          <a:p>
            <a:r>
              <a:rPr lang="en-CA" dirty="0"/>
              <a:t>Mark clusters on maps</a:t>
            </a:r>
          </a:p>
          <a:p>
            <a:r>
              <a:rPr lang="en-CA" dirty="0"/>
              <a:t>Find common characteristics of districts from the same clusters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879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6517-D03C-4AD2-89D8-DB953A5A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- Paris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ED68A-98C4-4FC3-8FE3-524F02352D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1307498"/>
            <a:ext cx="8596312" cy="3620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AD773C-6A5B-4364-BA71-54C1E1A520E9}"/>
              </a:ext>
            </a:extLst>
          </p:cNvPr>
          <p:cNvSpPr/>
          <p:nvPr/>
        </p:nvSpPr>
        <p:spPr>
          <a:xfrm>
            <a:off x="392723" y="4818788"/>
            <a:ext cx="932277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0 - red: Central-West districts of Paris (major venues: French restaurants and hotels)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1 - purple: Central-East districts of Paris and 15th district (that is in the West of Paris). Similar profile to Central-East district except for non-French restaurants showing quite high in terms of most popular venues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2 - blue: residential districts. Main venues include markets, stores, zoo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3 - green: multicultural districts, specifically including lots of Asian restaurants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600" dirty="0"/>
              <a:t>Cluster 4 - orange: upscale districts. Main venues include plaza, pool, lake.</a:t>
            </a:r>
          </a:p>
        </p:txBody>
      </p:sp>
    </p:spTree>
    <p:extLst>
      <p:ext uri="{BB962C8B-B14F-4D97-AF65-F5344CB8AC3E}">
        <p14:creationId xmlns:p14="http://schemas.microsoft.com/office/powerpoint/2010/main" val="361178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23B0-AF37-45BE-971F-A31E03E4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- Marseille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3741DA-1BF4-44FB-90F8-9AD7DD6631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6" y="1270000"/>
            <a:ext cx="8596312" cy="33643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B43160-4E05-4CDF-B422-4614FAFCD0DB}"/>
              </a:ext>
            </a:extLst>
          </p:cNvPr>
          <p:cNvSpPr/>
          <p:nvPr/>
        </p:nvSpPr>
        <p:spPr>
          <a:xfrm>
            <a:off x="572356" y="4826675"/>
            <a:ext cx="8596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- Cluster 1 - purple: Center area of Marseille. Most popular venues include hotels and restaurants. Interestingly, districts 8</a:t>
            </a:r>
            <a:r>
              <a:rPr lang="en-CA" sz="1600" baseline="30000" dirty="0"/>
              <a:t>th</a:t>
            </a:r>
            <a:r>
              <a:rPr lang="en-CA" sz="1600" dirty="0"/>
              <a:t>, 11</a:t>
            </a:r>
            <a:r>
              <a:rPr lang="en-CA" sz="1600" baseline="30000" dirty="0"/>
              <a:t>th</a:t>
            </a:r>
            <a:r>
              <a:rPr lang="en-CA" sz="1600" dirty="0"/>
              <a:t> , 13</a:t>
            </a:r>
            <a:r>
              <a:rPr lang="en-CA" sz="1600" baseline="30000" dirty="0"/>
              <a:t>th</a:t>
            </a:r>
            <a:r>
              <a:rPr lang="en-CA" sz="1600" dirty="0"/>
              <a:t> , and 15</a:t>
            </a:r>
            <a:r>
              <a:rPr lang="en-CA" sz="1600" baseline="30000" dirty="0"/>
              <a:t>th</a:t>
            </a:r>
            <a:r>
              <a:rPr lang="en-CA" sz="1600" dirty="0"/>
              <a:t> that are further from the center of Marseille are in this cluster, too</a:t>
            </a:r>
          </a:p>
          <a:p>
            <a:r>
              <a:rPr lang="en-CA" sz="1600" dirty="0"/>
              <a:t>- Clusters 0, 2, 3, 4 – other colors: Other venues are more popular, including shops tram stations, etc. More knowledge about the city is necessary to provide better distinctions between these clusters</a:t>
            </a:r>
          </a:p>
        </p:txBody>
      </p:sp>
    </p:spTree>
    <p:extLst>
      <p:ext uri="{BB962C8B-B14F-4D97-AF65-F5344CB8AC3E}">
        <p14:creationId xmlns:p14="http://schemas.microsoft.com/office/powerpoint/2010/main" val="35511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C6DB-9E19-4D2D-B8E6-E059E8C8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– combined Paris (left) &amp; Marseille (right)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976A8-FB39-4B38-B9D9-E9FB99B4C4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8" y="1818710"/>
            <a:ext cx="4544954" cy="329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A4EBD-81E0-4B6A-B159-FABC853D01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02" y="1807731"/>
            <a:ext cx="4231000" cy="33037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5F4FFC-1526-47B4-BF37-8E28F83E1D81}"/>
              </a:ext>
            </a:extLst>
          </p:cNvPr>
          <p:cNvSpPr/>
          <p:nvPr/>
        </p:nvSpPr>
        <p:spPr>
          <a:xfrm>
            <a:off x="568568" y="5166431"/>
            <a:ext cx="8705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Cluster 0 - red: Includes all districts from Paris and seven districts from Marseille (all of them from cluster 1 in Marseille clustering). This suggests that all Paris districts are quite like each other when compared to Marseille districts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Clusters 1-7: Outskirts of Marseille. More knowledge about the city is necessary to provide better distinctions between these clusters</a:t>
            </a:r>
            <a:endParaRPr lang="en-US" sz="16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06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712</TotalTime>
  <Words>672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Clustering Paris and Marseille districts: restaurant location</vt:lpstr>
      <vt:lpstr>Outline</vt:lpstr>
      <vt:lpstr>Background</vt:lpstr>
      <vt:lpstr>Problem Statement and Audience </vt:lpstr>
      <vt:lpstr>Data</vt:lpstr>
      <vt:lpstr>Methods</vt:lpstr>
      <vt:lpstr>Results - Paris</vt:lpstr>
      <vt:lpstr>Results - Marseille</vt:lpstr>
      <vt:lpstr>Results – combined Paris (left) &amp; Marseille (right)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Stach</dc:creator>
  <cp:lastModifiedBy>Wojciech Stach</cp:lastModifiedBy>
  <cp:revision>21</cp:revision>
  <dcterms:created xsi:type="dcterms:W3CDTF">2020-01-05T15:50:14Z</dcterms:created>
  <dcterms:modified xsi:type="dcterms:W3CDTF">2020-01-06T03:42:29Z</dcterms:modified>
</cp:coreProperties>
</file>