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80eadf0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80eadf0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80eadf0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80eadf0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80eadf0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80eadf0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0eadf01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80eadf01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0eadf0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80eadf0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80eadf01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80eadf0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80eadf0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80eadf0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80eadf01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80eadf01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0eadf0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0eadf0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80eadf0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80eadf0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7d64694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7d64694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7d64694f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7d64694f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80eadf0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80eadf0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80eadf0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80eadf0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80eadf0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80eadf0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80eadf0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80eadf0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369875" y="1782150"/>
            <a:ext cx="43014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dk1"/>
                </a:solidFill>
              </a:rPr>
              <a:t>P</a:t>
            </a:r>
            <a:r>
              <a:rPr lang="pt-PT" sz="2300">
                <a:solidFill>
                  <a:schemeClr val="dk1"/>
                </a:solidFill>
              </a:rPr>
              <a:t>HP: </a:t>
            </a:r>
            <a:r>
              <a:rPr b="1" lang="pt-PT" sz="2300">
                <a:solidFill>
                  <a:schemeClr val="dk1"/>
                </a:solidFill>
              </a:rPr>
              <a:t>H</a:t>
            </a:r>
            <a:r>
              <a:rPr lang="pt-PT" sz="2300">
                <a:solidFill>
                  <a:schemeClr val="dk1"/>
                </a:solidFill>
              </a:rPr>
              <a:t>ypertext </a:t>
            </a:r>
            <a:r>
              <a:rPr b="1" lang="pt-PT" sz="2300">
                <a:solidFill>
                  <a:schemeClr val="dk1"/>
                </a:solidFill>
              </a:rPr>
              <a:t>P</a:t>
            </a:r>
            <a:r>
              <a:rPr lang="pt-PT" sz="2300">
                <a:solidFill>
                  <a:schemeClr val="dk1"/>
                </a:solidFill>
              </a:rPr>
              <a:t>reprocessor"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dk1"/>
                </a:solidFill>
              </a:rPr>
              <a:t>P</a:t>
            </a:r>
            <a:r>
              <a:rPr lang="pt-PT" sz="2300">
                <a:solidFill>
                  <a:schemeClr val="dk1"/>
                </a:solidFill>
              </a:rPr>
              <a:t>ersonal </a:t>
            </a:r>
            <a:r>
              <a:rPr b="1" lang="pt-PT" sz="2300">
                <a:solidFill>
                  <a:schemeClr val="dk1"/>
                </a:solidFill>
              </a:rPr>
              <a:t>H</a:t>
            </a:r>
            <a:r>
              <a:rPr lang="pt-PT" sz="2300">
                <a:solidFill>
                  <a:schemeClr val="dk1"/>
                </a:solidFill>
              </a:rPr>
              <a:t>ome </a:t>
            </a:r>
            <a:r>
              <a:rPr b="1" lang="pt-PT" sz="2300">
                <a:solidFill>
                  <a:schemeClr val="dk1"/>
                </a:solidFill>
              </a:rPr>
              <a:t>P</a:t>
            </a:r>
            <a:r>
              <a:rPr lang="pt-PT" sz="2300">
                <a:solidFill>
                  <a:schemeClr val="dk1"/>
                </a:solidFill>
              </a:rPr>
              <a:t>age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597074"/>
            <a:ext cx="3386224" cy="18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48527" l="49305" r="21507" t="0"/>
          <a:stretch/>
        </p:blipFill>
        <p:spPr>
          <a:xfrm>
            <a:off x="5762750" y="1515675"/>
            <a:ext cx="3069549" cy="278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 flipH="1">
            <a:off x="7204975" y="874225"/>
            <a:ext cx="1100400" cy="263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75" y="1711550"/>
            <a:ext cx="5008271" cy="21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/>
          <p:nvPr/>
        </p:nvCxnSpPr>
        <p:spPr>
          <a:xfrm>
            <a:off x="3679150" y="612000"/>
            <a:ext cx="131400" cy="170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-14575" y="-7275"/>
            <a:ext cx="9144000" cy="5143500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Instalação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36700" l="0" r="61719" t="0"/>
          <a:stretch/>
        </p:blipFill>
        <p:spPr>
          <a:xfrm>
            <a:off x="253425" y="1352875"/>
            <a:ext cx="3848874" cy="19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3"/>
          <p:cNvCxnSpPr/>
          <p:nvPr/>
        </p:nvCxnSpPr>
        <p:spPr>
          <a:xfrm>
            <a:off x="2542625" y="1092825"/>
            <a:ext cx="131400" cy="170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0" r="41006" t="0"/>
          <a:stretch/>
        </p:blipFill>
        <p:spPr>
          <a:xfrm>
            <a:off x="4229850" y="1276075"/>
            <a:ext cx="4855049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/>
          <p:nvPr/>
        </p:nvCxnSpPr>
        <p:spPr>
          <a:xfrm>
            <a:off x="6591675" y="507775"/>
            <a:ext cx="810300" cy="245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32019" l="0" r="0" t="0"/>
          <a:stretch/>
        </p:blipFill>
        <p:spPr>
          <a:xfrm>
            <a:off x="406400" y="1287275"/>
            <a:ext cx="8098726" cy="29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425" y="638900"/>
            <a:ext cx="4680375" cy="428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5"/>
          <p:cNvCxnSpPr/>
          <p:nvPr/>
        </p:nvCxnSpPr>
        <p:spPr>
          <a:xfrm>
            <a:off x="1347925" y="4276525"/>
            <a:ext cx="2389500" cy="5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 - Adicionar linhas no PHP.INI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633825" y="1442500"/>
            <a:ext cx="8137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FFFFFF"/>
                </a:solidFill>
              </a:rPr>
              <a:t>zend_extension = xdebug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FFFFFF"/>
                </a:solidFill>
              </a:rPr>
              <a:t>xdebug.mode = debug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FFFFFF"/>
                </a:solidFill>
              </a:rPr>
              <a:t>xdebug.start_with_request = yes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FFFFFF"/>
                </a:solidFill>
              </a:rPr>
              <a:t>xdebug.discover_client_host = 192.168.15.4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FFFFFF"/>
                </a:solidFill>
              </a:rPr>
              <a:t>xdebug.client_port=9000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 - Testar o debug.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8941" l="0" r="0" t="0"/>
          <a:stretch/>
        </p:blipFill>
        <p:spPr>
          <a:xfrm>
            <a:off x="703563" y="1017725"/>
            <a:ext cx="7736875" cy="378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2066275" y="452950"/>
            <a:ext cx="53307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PT" sz="2382">
                <a:solidFill>
                  <a:schemeClr val="dk1"/>
                </a:solidFill>
              </a:rPr>
              <a:t>MVC</a:t>
            </a:r>
            <a:endParaRPr sz="2382">
              <a:solidFill>
                <a:schemeClr val="dk1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06650" y="801550"/>
            <a:ext cx="6534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E8EAED"/>
                </a:solidFill>
                <a:highlight>
                  <a:srgbClr val="202124"/>
                </a:highlight>
              </a:rPr>
              <a:t>O MVC </a:t>
            </a:r>
            <a:r>
              <a:rPr lang="pt-PT" sz="1700">
                <a:solidFill>
                  <a:srgbClr val="E2EEFF"/>
                </a:solidFill>
              </a:rPr>
              <a:t>é uma sigla do termo em inglês </a:t>
            </a:r>
            <a:endParaRPr sz="1700">
              <a:solidFill>
                <a:srgbClr val="E2E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2E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E2EEFF"/>
                </a:solidFill>
              </a:rPr>
              <a:t>Model (modelo) View (visão) e Controller  (Controle)</a:t>
            </a:r>
            <a:r>
              <a:rPr lang="pt-PT" sz="1700">
                <a:solidFill>
                  <a:srgbClr val="E8EAED"/>
                </a:solidFill>
                <a:highlight>
                  <a:srgbClr val="202124"/>
                </a:highlight>
              </a:rPr>
              <a:t> </a:t>
            </a:r>
            <a:endParaRPr sz="17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E8EAED"/>
                </a:solidFill>
                <a:highlight>
                  <a:srgbClr val="202124"/>
                </a:highlight>
              </a:rPr>
              <a:t>que facilita a troca de informações entre a interface do usuário aos dados no banco, fazendo com que as respostas sejam mais rápidas e dinâmicas.</a:t>
            </a:r>
            <a:endParaRPr sz="16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405" y="2906875"/>
            <a:ext cx="4986550" cy="18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50" y="655250"/>
            <a:ext cx="7082099" cy="3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066275" y="452950"/>
            <a:ext cx="53307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dk1"/>
                </a:solidFill>
              </a:rPr>
              <a:t>DEBUG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00" y="2512973"/>
            <a:ext cx="5510592" cy="22013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86250" y="1231250"/>
            <a:ext cx="55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E8EAED"/>
                </a:solidFill>
                <a:highlight>
                  <a:srgbClr val="202124"/>
                </a:highlight>
              </a:rPr>
              <a:t>Debug, ou depuração, </a:t>
            </a:r>
            <a:r>
              <a:rPr lang="pt-PT" sz="1500">
                <a:solidFill>
                  <a:srgbClr val="E2EEFF"/>
                </a:solidFill>
              </a:rPr>
              <a:t>é a tarefa de encontrar e eliminar erros de um código para torná-lo melhor, mais ágil e mais seguro</a:t>
            </a:r>
            <a:r>
              <a:rPr lang="pt-PT" sz="1500">
                <a:solidFill>
                  <a:srgbClr val="E8EAED"/>
                </a:solidFill>
                <a:highlight>
                  <a:srgbClr val="202124"/>
                </a:highlight>
              </a:rPr>
              <a:t>. O nome vem de “bug”, utilizado para se referir a algum erro no desenvolvimento (e também a “inseto”, em inglês).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344000" y="527750"/>
            <a:ext cx="5287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chemeClr val="dk1"/>
                </a:solidFill>
              </a:rPr>
              <a:t>Xdebug é uma extensão para PHP e fornece uma variedade de recursos para melhorar a experiência de desenvolvimento de PHP.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5" y="361227"/>
            <a:ext cx="2399375" cy="1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79000" y="1988925"/>
            <a:ext cx="81525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1"/>
                </a:solidFill>
              </a:rPr>
              <a:t>Depuração de etapas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</a:rPr>
              <a:t>Uma maneira de percorrer seu código em seu IDE ou editor enquanto o script está em execução.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1"/>
                </a:solidFill>
              </a:rPr>
              <a:t>Melhorias no relatório de erros do PHP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</a:rPr>
              <a:t>Uma função var_dump() aprimorada, rastreamentos de pilha para Avisos, Avisos, Erros e Exceções para destacar o caminho do código para o erro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344000" y="527750"/>
            <a:ext cx="5287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chemeClr val="dk1"/>
                </a:solidFill>
              </a:rPr>
              <a:t>Xdebug é uma extensão para PHP e fornece uma variedade de recursos para melhorar a experiência de desenvolvimento de PHP.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5" y="361227"/>
            <a:ext cx="2399375" cy="1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40375" y="1937325"/>
            <a:ext cx="84138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1"/>
                </a:solidFill>
              </a:rPr>
              <a:t>Rastreamento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</a:rPr>
              <a:t>Grava todas as chamadas de função, com argumentos e local de invocação no disco. Opcionalmente, também inclui todas as atribuições de variáveis ​​e valores de retorno para cada função.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1"/>
                </a:solidFill>
              </a:rPr>
              <a:t>Perfil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</a:rPr>
              <a:t>Permite, com a ajuda de ferramentas de visualização, analisar o desempenho da sua aplicação PHP e encontrar gargalos.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1"/>
                </a:solidFill>
              </a:rPr>
              <a:t>Análise de cobertura de código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</a:rPr>
              <a:t>Para mostrar quais partes da sua base de código são executadas ao executar testes de unidade com PHPUnit.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780" l="0" r="0" t="0"/>
          <a:stretch/>
        </p:blipFill>
        <p:spPr>
          <a:xfrm>
            <a:off x="975650" y="1221125"/>
            <a:ext cx="6792850" cy="3638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flipH="1">
            <a:off x="3569900" y="145700"/>
            <a:ext cx="80100" cy="144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25" y="1078525"/>
            <a:ext cx="7529920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 flipH="1">
            <a:off x="7861025" y="3110850"/>
            <a:ext cx="80100" cy="144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350" y="1148275"/>
            <a:ext cx="679284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>
            <a:off x="3242000" y="393400"/>
            <a:ext cx="706800" cy="1989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76" y="1151183"/>
            <a:ext cx="6406849" cy="3502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/>
          <p:nvPr/>
        </p:nvCxnSpPr>
        <p:spPr>
          <a:xfrm>
            <a:off x="3365825" y="161738"/>
            <a:ext cx="706800" cy="1989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Instalação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342100" y="445025"/>
            <a:ext cx="40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https://xdebug.org/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8" y="1234175"/>
            <a:ext cx="6311105" cy="162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67636" l="0" r="0" t="0"/>
          <a:stretch/>
        </p:blipFill>
        <p:spPr>
          <a:xfrm>
            <a:off x="451725" y="2972033"/>
            <a:ext cx="7576799" cy="176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