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4C73A5-70AE-4E76-8483-D69641DB2DE2}">
  <a:tblStyle styleId="{DF4C73A5-70AE-4E76-8483-D69641DB2D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0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c3612ced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c3612ced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8959A8"/>
                </a:solidFill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1300">
                <a:solidFill>
                  <a:srgbClr val="454C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4271A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300">
                <a:solidFill>
                  <a:srgbClr val="F5871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 sz="130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c3612ce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c3612ce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main(args: Array&lt;String&gt;)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c3612ced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c3612ced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454C55"/>
                </a:solidFill>
                <a:highlight>
                  <a:srgbClr val="FFFFFF"/>
                </a:highlight>
              </a:rPr>
              <a:t>Toda linguagens de programação tem certas palavras predefinidas que carregam algum significado especial. Elas são conhecidas como palavras reservadas. As palavras reservadas </a:t>
            </a:r>
            <a:r>
              <a:rPr b="1" lang="pt-BR" sz="1300">
                <a:solidFill>
                  <a:srgbClr val="454C55"/>
                </a:solidFill>
                <a:highlight>
                  <a:srgbClr val="FFFFFF"/>
                </a:highlight>
              </a:rPr>
              <a:t>não</a:t>
            </a:r>
            <a:r>
              <a:rPr lang="pt-BR" sz="1300">
                <a:solidFill>
                  <a:srgbClr val="454C55"/>
                </a:solidFill>
                <a:highlight>
                  <a:srgbClr val="FFFFFF"/>
                </a:highlight>
              </a:rPr>
              <a:t> podem ser usadas como identificadores.</a:t>
            </a:r>
            <a:endParaRPr sz="1300">
              <a:solidFill>
                <a:srgbClr val="454C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454C55"/>
                </a:solidFill>
                <a:highlight>
                  <a:srgbClr val="FFFFFF"/>
                </a:highlight>
              </a:rPr>
              <a:t>Um identificador é o nome dado a uma variável, classe, função, interface etc.</a:t>
            </a:r>
            <a:endParaRPr sz="1300">
              <a:solidFill>
                <a:srgbClr val="454C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c3612ced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c3612ced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main(args: Array&lt;String&gt;)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"World!!\n"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"Bye, 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"World!!"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300">
              <a:solidFill>
                <a:srgbClr val="454C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c3612ced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c3612ced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main(args: Array&lt;String&gt;)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"Digite a string: 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inputString = readLine()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entrada no formato de string é: $inputString"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"Digite o número: 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inputNumber = Integer.valueOf(readLine())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entrada no formato de número inteiro é: $inputNumber"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54C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c3612ced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c3612ced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main(args: Array&lt;String&gt;)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"Digite a string: 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inputString = readLine()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entrada no formato de string é: $inputString"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"Digite o número: 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inputNumber = Integer.valueOf(readLine())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entrada no formato de número inteiro é: $inputNumber"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54C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c3612ced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c3612ced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c3612ced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c3612ced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main(args: Array&lt;String&gt;)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/*Declaração das variáveis*/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= 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endParaRPr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birthyear = </a:t>
            </a:r>
            <a:r>
              <a:rPr lang="pt-BR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1975</a:t>
            </a:r>
            <a:endParaRPr sz="9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/*Impressão das variáveis*/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println(name)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println(birthyear)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c3612ced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c3612ced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c3612ced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c3612ced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c3612ced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c3612ced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c3612ced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c3612ced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main(args: Array&lt;String&gt;)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/*Declaração das variáveis*/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= 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String (texto)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birthyear = </a:t>
            </a:r>
            <a:r>
              <a:rPr lang="pt-BR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1975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Int (número)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/*Impressão das variáveis*/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println(name)       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Imprime o valor de name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println(birthyear)  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Imprime o valor de birthyear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c3612ced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c3612ced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main(args: Array&lt;String&gt;) 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/*Declaração das variáveis*/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 = </a:t>
            </a:r>
            <a:r>
              <a:rPr lang="pt-BR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String (texto)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birthyear = </a:t>
            </a:r>
            <a:r>
              <a:rPr lang="pt-BR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1975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Int (número)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/*Impressão das variáveis*/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println(name)       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Imprime o valor de name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println(birthyear)     </a:t>
            </a:r>
            <a:r>
              <a:rPr lang="pt-B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Imprime o valor de birthyear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c3612ced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c3612ced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c3612ced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c3612ced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c3612ced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c3612ced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c3612ced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c3612ced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c3612ced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c3612ced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c3612ced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c3612ced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c3612ced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c3612ced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c3612ce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c3612ce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c3612ce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c3612ce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c3612ce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c3612ce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c3612ce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c3612ce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c3612ced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c3612ced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kotlinlang.org/docs/kotlin-pdf.html" TargetMode="External"/><Relationship Id="rId4" Type="http://schemas.openxmlformats.org/officeDocument/2006/relationships/hyperlink" Target="https://www.youtube.com/watch?v=BfjRYBN7Ur8&amp;pp=ygUHa290bGluIA%3D%3D" TargetMode="External"/><Relationship Id="rId9" Type="http://schemas.openxmlformats.org/officeDocument/2006/relationships/hyperlink" Target="https://www.studytonight.com/kotlin/kotlin-variables-and-constants" TargetMode="External"/><Relationship Id="rId5" Type="http://schemas.openxmlformats.org/officeDocument/2006/relationships/hyperlink" Target="https://www.w3schools.com/kotlin/kotlin_output.php" TargetMode="External"/><Relationship Id="rId6" Type="http://schemas.openxmlformats.org/officeDocument/2006/relationships/hyperlink" Target="https://www.studytonight.com/kotlin/kotlin-keywords-and-identifiers" TargetMode="External"/><Relationship Id="rId7" Type="http://schemas.openxmlformats.org/officeDocument/2006/relationships/hyperlink" Target="https://www.studytonight.com/kotlin/kotlin-input-and-output" TargetMode="External"/><Relationship Id="rId8" Type="http://schemas.openxmlformats.org/officeDocument/2006/relationships/hyperlink" Target="https://www.w3schools.com/kotlin/kotlin_variables.ph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kotlinlang.org/docs/kotlin-pdf.html" TargetMode="External"/><Relationship Id="rId4" Type="http://schemas.openxmlformats.org/officeDocument/2006/relationships/hyperlink" Target="https://www.youtube.com/watch?v=BfjRYBN7Ur8&amp;pp=ygUHa290bGluIA%3D%3D" TargetMode="External"/><Relationship Id="rId9" Type="http://schemas.openxmlformats.org/officeDocument/2006/relationships/hyperlink" Target="https://www.studytonight.com/kotlin/kotlin-variables-and-constants" TargetMode="External"/><Relationship Id="rId5" Type="http://schemas.openxmlformats.org/officeDocument/2006/relationships/hyperlink" Target="https://www.w3schools.com/kotlin/kotlin_output.php" TargetMode="External"/><Relationship Id="rId6" Type="http://schemas.openxmlformats.org/officeDocument/2006/relationships/hyperlink" Target="https://www.studytonight.com/kotlin/kotlin-keywords-and-identifiers" TargetMode="External"/><Relationship Id="rId7" Type="http://schemas.openxmlformats.org/officeDocument/2006/relationships/hyperlink" Target="https://www.studytonight.com/kotlin/kotlin-input-and-output" TargetMode="External"/><Relationship Id="rId8" Type="http://schemas.openxmlformats.org/officeDocument/2006/relationships/hyperlink" Target="https://www.w3schools.com/kotlin/kotlin_variables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 rot="-942160">
            <a:off x="4938332" y="2845014"/>
            <a:ext cx="3462836" cy="1478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</a:rPr>
              <a:t>Kotlin	</a:t>
            </a:r>
            <a:endParaRPr sz="7200">
              <a:solidFill>
                <a:schemeClr val="lt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00" y="430875"/>
            <a:ext cx="2694550" cy="26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25" y="500925"/>
            <a:ext cx="3951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de entrada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459625" y="388850"/>
            <a:ext cx="4608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ponto de entrada de um aplicativo Kotlin é a função </a:t>
            </a:r>
            <a:r>
              <a:rPr lang="pt-BR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Todo programa Kotlin começa com a função main(). 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funções são criadas com a palavra-chave </a:t>
            </a:r>
            <a:r>
              <a:rPr lang="pt-BR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 Kotlin</a:t>
            </a:r>
            <a:endParaRPr sz="120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Hello, World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49305" t="0"/>
          <a:stretch/>
        </p:blipFill>
        <p:spPr>
          <a:xfrm>
            <a:off x="4496525" y="2200825"/>
            <a:ext cx="4481025" cy="14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459625" y="388850"/>
            <a:ext cx="4608300" cy="1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programa começa com a função main, que é o ponto de entrada de todo programa escrito em Kotlin.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Dentro da função main, utilizamos a função println() imprimir o texto "Hello, World!" no console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25" y="500925"/>
            <a:ext cx="3951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Palavras reservadas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4572000" y="1000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{DF4C73A5-70AE-4E76-8483-D69641DB2DE2}</a:tableStyleId>
              </a:tblPr>
              <a:tblGrid>
                <a:gridCol w="895925"/>
                <a:gridCol w="869300"/>
                <a:gridCol w="1264050"/>
                <a:gridCol w="1233000"/>
              </a:tblGrid>
              <a:tr h="47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as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break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class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continue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do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else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false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for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fun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if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in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interface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is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null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object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package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return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super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this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throw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true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try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typealias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typeof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val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var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when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54C55"/>
                          </a:solidFill>
                          <a:highlight>
                            <a:srgbClr val="FFFFFF"/>
                          </a:highlight>
                        </a:rPr>
                        <a:t>while</a:t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454C55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E7E7E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25" y="500925"/>
            <a:ext cx="3951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aída de dados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459625" y="388850"/>
            <a:ext cx="4608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imprimir a saída na janela do console, podemos usar as funções print() e println(). 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função print() continuará adicionando a saída à mesma linha, println() imprimirá a saída e moverá o cursor para a próxima linha.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675" y="2648615"/>
            <a:ext cx="3951900" cy="158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25" y="500925"/>
            <a:ext cx="3951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de dados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459625" y="388850"/>
            <a:ext cx="4608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receber a entrada do usuário, usamos a função readline(). Por padrão, ela receberá a entrada como uma String, que é um texto. Se precisarmos usar qualquer outro tipo de entrada, como número, booleano, etc., ela precisa ser convertida para um tipo específico, o que significa especificar e converter explicitamente a entrada de String para algum outro tipo de dado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13164" t="0"/>
          <a:stretch/>
        </p:blipFill>
        <p:spPr>
          <a:xfrm>
            <a:off x="4386375" y="3054750"/>
            <a:ext cx="4608299" cy="168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25" y="500925"/>
            <a:ext cx="3951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de dados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459625" y="388850"/>
            <a:ext cx="4608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receber a entrada do usuário, usamos a função readline(). Por padrão, ela receberá a entrada como uma String, que é um texto. Se precisarmos usar qualquer outro tipo de entrada, como número, booleano, etc., ela precisa ser convertida para um tipo específico, o que significa especificar e converter explicitamente a entrada de String para algum outro tipo de dado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13164" t="0"/>
          <a:stretch/>
        </p:blipFill>
        <p:spPr>
          <a:xfrm>
            <a:off x="4386375" y="3054750"/>
            <a:ext cx="4608299" cy="168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29550" y="822275"/>
            <a:ext cx="79572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600"/>
              <a:t>Sintaxe</a:t>
            </a:r>
            <a:endParaRPr sz="5600"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49" y="2160249"/>
            <a:ext cx="2498701" cy="24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constantes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Variáveis são contêineres para armazenar valores de dados.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criar uma variável, use </a:t>
            </a:r>
            <a:r>
              <a:rPr lang="pt-BR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pt-BR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atribua um valor a ela com o sinal de igual </a:t>
            </a:r>
            <a:r>
              <a:rPr lang="pt-BR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44936" t="0"/>
          <a:stretch/>
        </p:blipFill>
        <p:spPr>
          <a:xfrm>
            <a:off x="4564063" y="2180304"/>
            <a:ext cx="4327624" cy="241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207650" y="1682175"/>
            <a:ext cx="3665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54C55"/>
                </a:solidFill>
                <a:highlight>
                  <a:srgbClr val="FFFFFF"/>
                </a:highlight>
              </a:rPr>
              <a:t>A diferença entre </a:t>
            </a:r>
            <a:r>
              <a:rPr lang="pt-BR" sz="180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>
                <a:solidFill>
                  <a:srgbClr val="454C55"/>
                </a:solidFill>
                <a:highlight>
                  <a:srgbClr val="FFFFFF"/>
                </a:highlight>
              </a:rPr>
              <a:t> e </a:t>
            </a:r>
            <a:r>
              <a:rPr lang="pt-BR" sz="180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1800">
                <a:solidFill>
                  <a:srgbClr val="454C55"/>
                </a:solidFill>
                <a:highlight>
                  <a:srgbClr val="FFFFFF"/>
                </a:highlight>
              </a:rPr>
              <a:t> é que as variáveis declaradas com a palavra-chave </a:t>
            </a:r>
            <a:r>
              <a:rPr lang="pt-BR" sz="180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>
                <a:solidFill>
                  <a:srgbClr val="454C55"/>
                </a:solidFill>
                <a:highlight>
                  <a:srgbClr val="FFFFFF"/>
                </a:highlight>
              </a:rPr>
              <a:t> </a:t>
            </a:r>
            <a:r>
              <a:rPr b="1" lang="pt-BR" sz="1800">
                <a:solidFill>
                  <a:srgbClr val="454C55"/>
                </a:solidFill>
                <a:highlight>
                  <a:srgbClr val="FFFFFF"/>
                </a:highlight>
              </a:rPr>
              <a:t>podem ser alteradas/modificadas</a:t>
            </a:r>
            <a:r>
              <a:rPr lang="pt-BR" sz="1800">
                <a:solidFill>
                  <a:srgbClr val="454C55"/>
                </a:solidFill>
                <a:highlight>
                  <a:srgbClr val="FFFFFF"/>
                </a:highlight>
              </a:rPr>
              <a:t>, enquanto as variáveis </a:t>
            </a:r>
            <a:r>
              <a:rPr lang="pt-BR" sz="180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1800">
                <a:solidFill>
                  <a:srgbClr val="454C55"/>
                </a:solidFill>
                <a:highlight>
                  <a:srgbClr val="FFFFFF"/>
                </a:highlight>
              </a:rPr>
              <a:t> </a:t>
            </a:r>
            <a:r>
              <a:rPr b="1" lang="pt-BR" sz="1800">
                <a:solidFill>
                  <a:srgbClr val="454C55"/>
                </a:solidFill>
                <a:highlight>
                  <a:srgbClr val="FFFFFF"/>
                </a:highlight>
              </a:rPr>
              <a:t>não podem</a:t>
            </a:r>
            <a:r>
              <a:rPr lang="pt-BR" sz="1800">
                <a:solidFill>
                  <a:srgbClr val="454C55"/>
                </a:solidFill>
                <a:highlight>
                  <a:srgbClr val="FFFFFF"/>
                </a:highlight>
              </a:rPr>
              <a:t>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Constantes</a:t>
            </a:r>
            <a:endParaRPr sz="1650"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Além das variáveis, em Kotlin também existem constantes.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Constantes são usadas para definir uma variável que tem um valor constante. A palavra-chave </a:t>
            </a:r>
            <a:r>
              <a:rPr lang="pt-BR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usada para definir uma variável constante. </a:t>
            </a:r>
            <a:endParaRPr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52433" t="0"/>
          <a:stretch/>
        </p:blipFill>
        <p:spPr>
          <a:xfrm>
            <a:off x="4553150" y="3236725"/>
            <a:ext cx="4349450" cy="12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644675" y="296200"/>
            <a:ext cx="41664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Diferenças entre </a:t>
            </a:r>
            <a:r>
              <a:rPr lang="pt-BR" sz="145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45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45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sz="1450"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8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10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Ambas as palavras-chave </a:t>
            </a:r>
            <a:r>
              <a:rPr lang="pt-BR" sz="110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110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10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10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parecem estar fazendo o mesmo trabalho, mas há uma pequena diferença entre elas. A palavra-chave </a:t>
            </a:r>
            <a:r>
              <a:rPr b="1" lang="pt-BR" sz="1570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10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usada para declarar</a:t>
            </a:r>
            <a:r>
              <a:rPr b="1" lang="pt-BR" sz="1532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constantes de tempo de compilação,</a:t>
            </a:r>
            <a:r>
              <a:rPr lang="pt-BR" sz="110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enquanto a palavra-chave </a:t>
            </a:r>
            <a:r>
              <a:rPr b="1" lang="pt-BR" sz="1923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pt-BR" sz="110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pode declarar </a:t>
            </a:r>
            <a:r>
              <a:rPr b="1" lang="pt-BR" sz="157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constantes em tempo de execução</a:t>
            </a:r>
            <a:r>
              <a:rPr lang="pt-BR" sz="110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450"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00" y="3009700"/>
            <a:ext cx="3932350" cy="18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3009700"/>
            <a:ext cx="3637334" cy="18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onde surgiu?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31600" y="500925"/>
            <a:ext cx="4608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507"/>
              <a:t>Kotlin é uma linguagem de programação moderna que foi lançada em 2016 pela JetBrains.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507"/>
              <a:t>Tornou-se muito popular por ser compatível com Java (uma das linguagens de programação mais populares do mercado), o que significa que o código Java e suas bibliotecas podem ser </a:t>
            </a:r>
            <a:r>
              <a:rPr lang="pt-BR" sz="1507"/>
              <a:t>utilizados</a:t>
            </a:r>
            <a:r>
              <a:rPr lang="pt-BR" sz="1507"/>
              <a:t> em programas Kotlin.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307"/>
              <a:t>Kotlin é utilizado para: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307"/>
              <a:t>Aplicativos mobile (especialmente aplicativos Android)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307"/>
              <a:t>Desenvolvimento web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307"/>
              <a:t>Aplicativos do lado do servidor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307"/>
              <a:t>Ciência de dados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pt-BR" sz="1307"/>
              <a:t>E muito, muito mais!</a:t>
            </a:r>
            <a:endParaRPr sz="1307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4698100" y="2962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Tipo de variável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Ao contrário de muitas outras linguagens de programação, as variáveis em Kotlin não precisam ser declaradas com um tipo específico (como "String" para texto ou "Int" para números), isso é chamado de inferência de tipo.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-1889" l="11941" r="1523" t="1890"/>
          <a:stretch/>
        </p:blipFill>
        <p:spPr>
          <a:xfrm>
            <a:off x="4698100" y="2571750"/>
            <a:ext cx="5065050" cy="18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698100" y="2962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Tipo de variável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Ao contrário de muitas outras linguagens de programação, as variáveis em Kotlin não precisam ser declaradas com um tipo específico (como "String" para texto ou "Int" para números), isso é chamado de inferência de tipo.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-1889" l="11941" r="1523" t="1890"/>
          <a:stretch/>
        </p:blipFill>
        <p:spPr>
          <a:xfrm>
            <a:off x="4698100" y="2571750"/>
            <a:ext cx="5065050" cy="18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4698100" y="296200"/>
            <a:ext cx="4166400" cy="4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Nome da variável</a:t>
            </a:r>
            <a:endParaRPr sz="1500"/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Uma variável pode ter um nome curto (como x e y) ou nomes mais descritivos (idade, soma, volume total).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regra geral para os nomes de variáveis em Kotlin é: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nomes podem conter letras, números, _ e $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nomes devem começar com uma letra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nomes também podem começar com $ e _ (mas não o usaremos neste tutorial)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nomes diferenciam maiúsculas de minúsculas ("myVar" e "myvar" são variáveis diferentes)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nomes devem começar com uma letra minúscula e não podem conter espaços em branco</a:t>
            </a:r>
            <a:endParaRPr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Palavras reservadas (como as palavras-chave do Kotlin, como </a:t>
            </a:r>
            <a:r>
              <a:rPr lang="pt-BR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pt-BR">
                <a:solidFill>
                  <a:srgbClr val="454C5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não podem ser usadas como nomes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4698100" y="296200"/>
            <a:ext cx="4166400" cy="4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Variáveis camelCase</a:t>
            </a:r>
            <a:endParaRPr sz="1650">
              <a:solidFill>
                <a:srgbClr val="454C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8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Você pode notar que usamos </a:t>
            </a:r>
            <a:r>
              <a:rPr b="1"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"firstName"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"lastName"</a:t>
            </a:r>
            <a:r>
              <a:rPr lang="pt-BR">
                <a:solidFill>
                  <a:srgbClr val="454C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como nomes de variáveis nos exemplos acima, em vez de "firstname" e "lastname". Isso é chamado de "camelCase" e é considerado uma boa prática, pois facilita a leitura quando você tem um nome de variável com palavras diferentes, por exemplo, "myFavoriteFood", "rateActionMovies" 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29550" y="822275"/>
            <a:ext cx="79572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600"/>
              <a:t>Conteúdo extra</a:t>
            </a:r>
            <a:endParaRPr sz="5600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49" y="2160249"/>
            <a:ext cx="2498701" cy="24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Conteudo extra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46090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https://kotlinlang.org/docs/kotlin-pdf.html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https://www.youtube.com/watch?v=BfjRYBN7Ur8&amp;pp=ygUHa290bGluIA%3D%3D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https://www.w3schools.com/kotlin/kotlin_output.php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https://www.studytonight.com/kotlin/kotlin-keywords-and-identifiers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https://www.studytonight.com/kotlin/kotlin-input-and-output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u="sng">
                <a:solidFill>
                  <a:schemeClr val="hlink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https://www.w3schools.com/kotlin/kotlin_variables.php</a:t>
            </a:r>
            <a:endParaRPr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Courier New"/>
              <a:buChar char="●"/>
            </a:pPr>
            <a:r>
              <a:t/>
            </a:r>
            <a:endParaRPr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u="sng">
                <a:solidFill>
                  <a:schemeClr val="hlink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https://www.studytonight.com/kotlin/kotlin-variables-and-constants</a:t>
            </a:r>
            <a:endParaRPr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Courier New"/>
              <a:buChar char="●"/>
            </a:pPr>
            <a:r>
              <a:t/>
            </a:r>
            <a:endParaRPr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Conteudo extra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46090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https://kotlinlang.org/docs/kotlin-pdf.html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https://www.youtube.com/watch?v=BfjRYBN7Ur8&amp;pp=ygUHa290bGluIA%3D%3D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https://www.w3schools.com/kotlin/kotlin_output.php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https://www.studytonight.com/kotlin/kotlin-keywords-and-identifiers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sz="1100" u="sng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https://www.studytonight.com/kotlin/kotlin-input-and-output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u="sng">
                <a:solidFill>
                  <a:schemeClr val="hlink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https://www.w3schools.com/kotlin/kotlin_variables.php</a:t>
            </a:r>
            <a:endParaRPr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Courier New"/>
              <a:buChar char="●"/>
            </a:pPr>
            <a:r>
              <a:t/>
            </a:r>
            <a:endParaRPr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●"/>
            </a:pPr>
            <a:r>
              <a:rPr lang="pt-BR" u="sng">
                <a:solidFill>
                  <a:schemeClr val="hlink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https://www.studytonight.com/kotlin/kotlin-variables-and-constants</a:t>
            </a:r>
            <a:endParaRPr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54C55"/>
              </a:buClr>
              <a:buSzPts val="1300"/>
              <a:buFont typeface="Courier New"/>
              <a:buChar char="●"/>
            </a:pPr>
            <a:r>
              <a:t/>
            </a:r>
            <a:endParaRPr>
              <a:solidFill>
                <a:srgbClr val="454C55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459625" y="388850"/>
            <a:ext cx="4608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507"/>
              <a:t>O desenvolvimento para dispositivos móveis Android tem dado prioridade a Kotlin desde o Google I/O em 2019. Usando Kotlin para desenvolvimento Android, você pode se beneficiar de:</a:t>
            </a:r>
            <a:endParaRPr sz="150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Menos código combinado com maior legibilidade.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Linguagem e ambiente maduros.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Suporte a Kotlin no Android Jetpack e outras bibliotecas.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Interoperabilidade com Java.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Suporte para desenvolvimento multiplataforma (funciona em Windows, Mac, Linux, Raspberry Pi, etc.)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Segurança na hora de escrever o código.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Aprendizado fácil (especialmente se você já conhece Java).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Grande comunidade.</a:t>
            </a:r>
            <a:endParaRPr sz="1207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951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 Kotlin?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459625" y="388850"/>
            <a:ext cx="46083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507"/>
              <a:t>O desenvolvimento para dispositivos móveis Android tem dado prioridade a Kotlin desde o Google I/O em 2019. Usando Kotlin para desenvolvimento Android, você pode se beneficiar de:</a:t>
            </a:r>
            <a:endParaRPr sz="150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Menos código combinado com maior legibilidade.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Linguagem e ambiente maduros.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Suporte a Kotlin no Android Jetpack e outras bibliotecas.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Interoperabilidade com Java.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Suporte para desenvolvimento multiplataforma (funciona em Windows, Mac, Linux, Raspberry Pi, etc.)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Segurança na hora de escrever o código.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Aprendizado fácil (especialmente se você já conhece Java).</a:t>
            </a:r>
            <a:endParaRPr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pt-BR" sz="1207"/>
              <a:t>Grande comunidade.</a:t>
            </a:r>
            <a:endParaRPr sz="1207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951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 Kotlin?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Sintaxe: </a:t>
            </a:r>
            <a:r>
              <a:rPr lang="pt-BR"/>
              <a:t>Kotlin possui uma sintaxe mais concisa e fácil de ler do que Java. Por exemplo, em Kotlin, você pode escrever uma função em uma única linha, enquanto em Java, é necessário escrever várias linhas de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Tipagem:</a:t>
            </a:r>
            <a:r>
              <a:rPr lang="pt-BR"/>
              <a:t> Kotlin suporta inferência de tipo, o que significa que você não precisa especificar o tipo de variável, e o compilador Kotlin irá inferir automaticamente o tipo com base no valor atribuído a ela. Em Java, você precisa declarar explicitamente o tipo de variável.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Nulidade: </a:t>
            </a:r>
            <a:r>
              <a:rPr lang="pt-BR"/>
              <a:t>Em Kotlin, as variáveis por padrão não podem ser nulas, a menos que explicitamente permitido usando o operador "?" em sua declaração. Isso ajuda a evitar exceções NullPointerException. Em Java, as variáveis podem ser nulas, a menos que sejam declaradas como "final" ou usando o recurso de anotação "@NotNull".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Orientação a objetos: </a:t>
            </a:r>
            <a:r>
              <a:rPr lang="pt-BR"/>
              <a:t>Kotlin e Java são ambas linguagens orientadas a objetos, mas Kotlin oferece recursos adicionais, como classes de dados, classes seladas e extensões de função.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Interoperabilidade: </a:t>
            </a:r>
            <a:r>
              <a:rPr lang="pt-BR"/>
              <a:t>Kotlin é projetado para interoperar bem com Java, o que significa que você pode usar facilmente código Java em projetos Kotlin e vice-versa.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Imutabilidade: </a:t>
            </a:r>
            <a:r>
              <a:rPr lang="pt-BR"/>
              <a:t>Em Kotlin, as variáveis podem ser declaradas como imutáveis usando a palavra-chave "val". Isso ajuda a evitar problemas de concorrência e torna o código mais seguro e fácil de entender.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Funções de ordem superior: </a:t>
            </a:r>
            <a:r>
              <a:rPr lang="pt-BR"/>
              <a:t>Kotlin suporta funções de ordem superior, o que significa que você pode passar funções como argumentos para outras funções e retornar funções como resultados de outras funções.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5" y="500925"/>
            <a:ext cx="1701126" cy="170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812" y="1775975"/>
            <a:ext cx="1548499" cy="1548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832200" y="1464200"/>
            <a:ext cx="14604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9600">
                <a:solidFill>
                  <a:schemeClr val="lt1"/>
                </a:solidFill>
              </a:rPr>
              <a:t>X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 rot="-951308">
            <a:off x="443905" y="3826253"/>
            <a:ext cx="3766390" cy="66864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100">
                <a:solidFill>
                  <a:schemeClr val="lt1"/>
                </a:solidFill>
              </a:rPr>
              <a:t>Diferenças</a:t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Ambas são linguagens orientadas a objetos: Kotlin e Java são ambas linguagens de programação orientadas a objetos e suportam os conceitos fundamentais de classes, objetos, herança e polimorfismo.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Plataforma Java: Kotlin é projetado para ser executado na plataforma Java e pode ser compilado em bytecode Java. Isso significa que os programas Kotlin podem ser executados em qualquer plataforma que suporte Java, incluindo Windows, macOS, Linux e Android.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Ferramentas de desenvolvimento: Tanto Kotlin quanto Java podem ser desenvolvidos usando as mesmas ferramentas, incluindo o ambiente de desenvolvimento integrado (IDE) da IntelliJ IDEA, que foi criado pela mesma empresa que desenvolveu Kotlin.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Comunidade e documentação: Kotlin e Java têm comunidades ativas de desenvolvedores e abundante documentação, bibliotecas e recursos disponíveis online.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Estruturas de código aberto: Tanto Kotlin quanto Java possuem muitas estruturas de código aberto disponíveis, o que permite que os desenvolvedores criem aplicativos de alta qualidade e eficiência.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5" y="500925"/>
            <a:ext cx="1701126" cy="170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812" y="1775975"/>
            <a:ext cx="1548499" cy="154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832200" y="1464200"/>
            <a:ext cx="14604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9600">
                <a:solidFill>
                  <a:schemeClr val="lt1"/>
                </a:solidFill>
              </a:rPr>
              <a:t>X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 rot="-951308">
            <a:off x="443905" y="3826253"/>
            <a:ext cx="3766390" cy="66864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100">
                <a:solidFill>
                  <a:schemeClr val="lt1"/>
                </a:solidFill>
              </a:rPr>
              <a:t>Semelhanças</a:t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Tanto Flutter quanto Kotlin são poderosas e versáteis, cada uma com seus pontos fortes e fracos.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Flutter brilha no desenvolvimento multiplataforma e na criação de interfaces de usuário incríveis,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Enquanto Kotlin é especialmente adequado para o desenvolvimento Android nativo e se beneficia da compatibilidade com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5" y="500925"/>
            <a:ext cx="1701126" cy="170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832200" y="1464200"/>
            <a:ext cx="14604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9600">
                <a:solidFill>
                  <a:schemeClr val="lt1"/>
                </a:solidFill>
              </a:rPr>
              <a:t>X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 rot="-951308">
            <a:off x="443905" y="3826253"/>
            <a:ext cx="3766390" cy="66864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100">
                <a:solidFill>
                  <a:schemeClr val="lt1"/>
                </a:solidFill>
              </a:rPr>
              <a:t>Qual é melhor Kotlin ou flutter?</a:t>
            </a:r>
            <a:endParaRPr sz="3100">
              <a:solidFill>
                <a:schemeClr val="lt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502" y="1979225"/>
            <a:ext cx="1896627" cy="139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025" y="156899"/>
            <a:ext cx="3521100" cy="17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250" y="606875"/>
            <a:ext cx="2854030" cy="16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7036847" y="3158267"/>
            <a:ext cx="16122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E6E6E6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Kivymd Language </a:t>
            </a:r>
            <a:endParaRPr b="1" sz="2300">
              <a:solidFill>
                <a:srgbClr val="E6E6E6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9522" y="3482492"/>
            <a:ext cx="1526822" cy="158348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7403604" y="2949700"/>
            <a:ext cx="16122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E6E6E6"/>
                </a:solidFill>
                <a:highlight>
                  <a:srgbClr val="171717"/>
                </a:highlight>
                <a:latin typeface="Arial"/>
                <a:ea typeface="Arial"/>
                <a:cs typeface="Arial"/>
                <a:sym typeface="Arial"/>
              </a:rPr>
              <a:t>Python</a:t>
            </a:r>
            <a:endParaRPr b="1" sz="2300">
              <a:solidFill>
                <a:srgbClr val="E6E6E6"/>
              </a:solidFill>
              <a:highlight>
                <a:srgbClr val="17171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7185" y="4273945"/>
            <a:ext cx="1477706" cy="55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2913" y="3997024"/>
            <a:ext cx="1695048" cy="95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4294967295" type="body"/>
          </p:nvPr>
        </p:nvSpPr>
        <p:spPr>
          <a:xfrm rot="-951274">
            <a:off x="1887196" y="1891084"/>
            <a:ext cx="7668108" cy="136131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400">
                <a:solidFill>
                  <a:srgbClr val="2B2E33"/>
                </a:solidFill>
                <a:highlight>
                  <a:schemeClr val="lt1"/>
                </a:highlight>
              </a:rPr>
              <a:t>Linguagens Multiplataforma</a:t>
            </a:r>
            <a:endParaRPr b="1" sz="4400">
              <a:solidFill>
                <a:srgbClr val="2B2E33"/>
              </a:solidFill>
              <a:highlight>
                <a:schemeClr val="lt1"/>
              </a:highlight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453" y="3713725"/>
            <a:ext cx="2250051" cy="12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5925" y="3128800"/>
            <a:ext cx="953475" cy="9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50" y="831175"/>
            <a:ext cx="79572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600"/>
              <a:t>Kotlin Playground</a:t>
            </a:r>
            <a:endParaRPr sz="5600"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50" y="210045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Mãos na massa</a:t>
            </a:r>
            <a:endParaRPr sz="10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50477" l="0" r="29313" t="0"/>
          <a:stretch/>
        </p:blipFill>
        <p:spPr>
          <a:xfrm>
            <a:off x="4768304" y="2219525"/>
            <a:ext cx="4025697" cy="2710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