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</p:sldIdLst>
  <p:sldSz cy="5143500" cx="9144000"/>
  <p:notesSz cx="6858000" cy="9144000"/>
  <p:embeddedFontLst>
    <p:embeddedFont>
      <p:font typeface="Caveat"/>
      <p:regular r:id="rId65"/>
      <p:bold r:id="rId66"/>
    </p:embeddedFont>
    <p:embeddedFont>
      <p:font typeface="Old Standard TT"/>
      <p:regular r:id="rId67"/>
      <p:bold r:id="rId68"/>
      <p:italic r:id="rId69"/>
    </p:embeddedFont>
    <p:embeddedFont>
      <p:font typeface="Roboto Mono"/>
      <p:regular r:id="rId70"/>
      <p:bold r:id="rId71"/>
      <p:italic r:id="rId72"/>
      <p:boldItalic r:id="rId7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RobotoMono-boldItalic.fntdata"/><Relationship Id="rId72" Type="http://schemas.openxmlformats.org/officeDocument/2006/relationships/font" Target="fonts/RobotoMono-italic.fntdata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RobotoMono-bold.fntdata"/><Relationship Id="rId70" Type="http://schemas.openxmlformats.org/officeDocument/2006/relationships/font" Target="fonts/RobotoMono-regular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Caveat-bold.fntdata"/><Relationship Id="rId21" Type="http://schemas.openxmlformats.org/officeDocument/2006/relationships/slide" Target="slides/slide16.xml"/><Relationship Id="rId65" Type="http://schemas.openxmlformats.org/officeDocument/2006/relationships/font" Target="fonts/Caveat-regular.fntdata"/><Relationship Id="rId24" Type="http://schemas.openxmlformats.org/officeDocument/2006/relationships/slide" Target="slides/slide19.xml"/><Relationship Id="rId68" Type="http://schemas.openxmlformats.org/officeDocument/2006/relationships/font" Target="fonts/OldStandardTT-bold.fntdata"/><Relationship Id="rId23" Type="http://schemas.openxmlformats.org/officeDocument/2006/relationships/slide" Target="slides/slide18.xml"/><Relationship Id="rId67" Type="http://schemas.openxmlformats.org/officeDocument/2006/relationships/font" Target="fonts/OldStandardTT-regular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OldStandardTT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e547bc87c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e547bc87c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e547bc87c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e547bc87c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e547bc87ce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e547bc87c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e547bc87c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e547bc87c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e547bc87ce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e547bc87ce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547bc87ce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e547bc87ce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e547bc87c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e547bc87c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e547bc87ce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e547bc87ce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e547bc87c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e547bc87c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e547bc87ce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e547bc87ce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542c36e4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542c36e4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e547bc87ce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e547bc87ce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e547bc87ce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e547bc87ce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e547bc87ce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e547bc87ce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e547bc87ce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e547bc87ce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e547bc87ce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e547bc87ce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e547bc87ce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e547bc87ce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e547bc87ce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e547bc87ce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e547bc87ce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e547bc87ce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e547bc87ce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e547bc87ce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e547bc87ce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e547bc87ce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542c36e4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542c36e4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e547bc87ce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e547bc87ce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e547bc87ce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e547bc87ce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e547bc87ce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e547bc87ce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e547bc87ce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e547bc87ce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e547bc87ce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e547bc87ce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e547bc87ce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e547bc87ce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e547bc87ce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e547bc87ce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e547bc87ce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e547bc87ce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e547bc87ce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e547bc87ce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e547bc87ce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e547bc87ce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e547bc87c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e547bc87c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e547bc87ce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e547bc87ce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e547bc87ce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e547bc87ce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e547bc87ce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e547bc87ce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e547bc87ce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e547bc87ce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e547bc87ce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e547bc87ce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e547bc87ce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e547bc87ce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e547bc87ce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e547bc87ce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e547bc87ce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e547bc87ce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e547bc87ce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e547bc87ce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e547bc87ce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e547bc87ce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547bc87c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547bc87c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e547bc87ce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e547bc87ce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e547bc87ce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e547bc87ce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e547bc87ce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e547bc87ce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e547bc87ce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e547bc87ce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e547bc87ce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e547bc87ce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e547bc87ce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2e547bc87ce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e547bc87ce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2e547bc87ce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e547bc87ce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e547bc87ce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e547bc87ce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e547bc87ce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e547bc87c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2e547bc87c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547bc87c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e547bc87c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e547bc87c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e547bc87c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547bc87c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e547bc87c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e547bc87c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e547bc87c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0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0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5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9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6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1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4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2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8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Linguagens e paradigmas orientado a objetos</a:t>
            </a:r>
            <a:endParaRPr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Análise e Desenvolvimento de Sistemas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Classes e Objetos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265500" y="67230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Definição de Classe</a:t>
            </a:r>
            <a:endParaRPr/>
          </a:p>
        </p:txBody>
      </p:sp>
      <p:sp>
        <p:nvSpPr>
          <p:cNvPr id="124" name="Google Shape;124;p23"/>
          <p:cNvSpPr txBox="1"/>
          <p:nvPr>
            <p:ph idx="1" type="subTitle"/>
          </p:nvPr>
        </p:nvSpPr>
        <p:spPr>
          <a:xfrm>
            <a:off x="130800" y="2041650"/>
            <a:ext cx="4179900" cy="26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t-BR" sz="1600"/>
              <a:t>Uma classe é um modelo que define as características e comportamentos de um objeto. 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t-BR" sz="1600"/>
              <a:t>Ela especifica os atributos (dados) e métodos (funções) que os objetos desta classe terão. 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t-BR" sz="1600"/>
              <a:t>Pense em uma classe como a planta de uma casa: ela descreve como a casa será, mas não é a casa em si.</a:t>
            </a:r>
            <a:endParaRPr sz="1600"/>
          </a:p>
        </p:txBody>
      </p:sp>
      <p:pic>
        <p:nvPicPr>
          <p:cNvPr id="125" name="Google Shape;125;p23"/>
          <p:cNvPicPr preferRelativeResize="0"/>
          <p:nvPr/>
        </p:nvPicPr>
        <p:blipFill rotWithShape="1">
          <a:blip r:embed="rId3">
            <a:alphaModFix/>
          </a:blip>
          <a:srcRect b="0" l="0" r="3418" t="0"/>
          <a:stretch/>
        </p:blipFill>
        <p:spPr>
          <a:xfrm>
            <a:off x="4641475" y="1130900"/>
            <a:ext cx="4373476" cy="24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4"/>
          <p:cNvPicPr preferRelativeResize="0"/>
          <p:nvPr/>
        </p:nvPicPr>
        <p:blipFill rotWithShape="1">
          <a:blip r:embed="rId3">
            <a:alphaModFix/>
          </a:blip>
          <a:srcRect b="0" l="0" r="3418" t="0"/>
          <a:stretch/>
        </p:blipFill>
        <p:spPr>
          <a:xfrm>
            <a:off x="4641475" y="1130900"/>
            <a:ext cx="4373476" cy="243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4"/>
          <p:cNvSpPr txBox="1"/>
          <p:nvPr/>
        </p:nvSpPr>
        <p:spPr>
          <a:xfrm>
            <a:off x="190500" y="701375"/>
            <a:ext cx="3802200" cy="3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dk1"/>
                </a:solidFill>
              </a:rPr>
              <a:t>Definição da Classe </a:t>
            </a:r>
            <a:r>
              <a:rPr b="1" lang="pt-BR" sz="15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Casa</a:t>
            </a:r>
            <a:r>
              <a:rPr b="1" lang="pt-BR" sz="1500">
                <a:solidFill>
                  <a:schemeClr val="dk1"/>
                </a:solidFill>
              </a:rPr>
              <a:t>: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pt-BR" sz="1500">
                <a:solidFill>
                  <a:schemeClr val="dk1"/>
                </a:solidFill>
              </a:rPr>
              <a:t>Atributos:</a:t>
            </a:r>
            <a:r>
              <a:rPr lang="pt-BR" sz="1500">
                <a:solidFill>
                  <a:schemeClr val="dk1"/>
                </a:solidFill>
              </a:rPr>
              <a:t> </a:t>
            </a:r>
            <a:r>
              <a:rPr b="1" lang="pt-BR" sz="15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cor</a:t>
            </a:r>
            <a:r>
              <a:rPr b="1" lang="pt-BR" sz="1500">
                <a:solidFill>
                  <a:srgbClr val="0000FF"/>
                </a:solidFill>
              </a:rPr>
              <a:t>, </a:t>
            </a:r>
            <a:r>
              <a:rPr b="1" lang="pt-BR" sz="15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numeroDeQuartos</a:t>
            </a:r>
            <a:r>
              <a:rPr b="1" lang="pt-BR" sz="1500">
                <a:solidFill>
                  <a:srgbClr val="0000FF"/>
                </a:solidFill>
              </a:rPr>
              <a:t>, </a:t>
            </a:r>
            <a:r>
              <a:rPr b="1" lang="pt-BR" sz="15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area</a:t>
            </a:r>
            <a:r>
              <a:rPr lang="pt-BR" sz="1500">
                <a:solidFill>
                  <a:schemeClr val="dk1"/>
                </a:solidFill>
              </a:rPr>
              <a:t> são características de uma casa.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pt-BR" sz="1500">
                <a:solidFill>
                  <a:schemeClr val="dk1"/>
                </a:solidFill>
              </a:rPr>
              <a:t>Método:</a:t>
            </a:r>
            <a:r>
              <a:rPr lang="pt-BR" sz="1500">
                <a:solidFill>
                  <a:schemeClr val="dk1"/>
                </a:solidFill>
              </a:rPr>
              <a:t> </a:t>
            </a:r>
            <a:r>
              <a:rPr b="1" lang="pt-BR" sz="15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exibirDetalhes()</a:t>
            </a:r>
            <a:r>
              <a:rPr lang="pt-BR" sz="1500">
                <a:solidFill>
                  <a:schemeClr val="dk1"/>
                </a:solidFill>
              </a:rPr>
              <a:t> é uma função que exibe os valores dos atributos da casa.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32" name="Google Shape;132;p24"/>
          <p:cNvSpPr/>
          <p:nvPr/>
        </p:nvSpPr>
        <p:spPr>
          <a:xfrm>
            <a:off x="3551075" y="1543125"/>
            <a:ext cx="891900" cy="6495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3" name="Google Shape;133;p24"/>
          <p:cNvSpPr/>
          <p:nvPr/>
        </p:nvSpPr>
        <p:spPr>
          <a:xfrm>
            <a:off x="3902625" y="2691325"/>
            <a:ext cx="891900" cy="6495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265500" y="67230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Criação e Manipulação de Objetos</a:t>
            </a:r>
            <a:endParaRPr/>
          </a:p>
        </p:txBody>
      </p:sp>
      <p:sp>
        <p:nvSpPr>
          <p:cNvPr id="139" name="Google Shape;139;p25"/>
          <p:cNvSpPr txBox="1"/>
          <p:nvPr>
            <p:ph idx="1" type="subTitle"/>
          </p:nvPr>
        </p:nvSpPr>
        <p:spPr>
          <a:xfrm>
            <a:off x="265500" y="2136899"/>
            <a:ext cx="4045200" cy="26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t-BR" sz="1600"/>
              <a:t>Um objeto é uma instância de uma classe. 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t-BR" sz="1600"/>
              <a:t>Depois de definir uma classe, você pode criar objetos a partir dela e manipular seus atributos e métodos.</a:t>
            </a:r>
            <a:endParaRPr sz="16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t-BR" sz="1600"/>
              <a:t> Um objeto representa uma entidade específica com seus próprios valores para os atributos definidos na classe.</a:t>
            </a:r>
            <a:endParaRPr sz="1600"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2600" y="1222725"/>
            <a:ext cx="4415125" cy="290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275" y="895587"/>
            <a:ext cx="4415125" cy="290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6"/>
          <p:cNvSpPr txBox="1"/>
          <p:nvPr/>
        </p:nvSpPr>
        <p:spPr>
          <a:xfrm>
            <a:off x="147175" y="488600"/>
            <a:ext cx="4113900" cy="43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</a:rPr>
              <a:t>Declaração do objeto </a:t>
            </a:r>
            <a:r>
              <a:rPr b="1" lang="pt-BR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Casa</a:t>
            </a:r>
            <a:r>
              <a:rPr b="1" lang="pt-BR" sz="1600">
                <a:solidFill>
                  <a:schemeClr val="dk1"/>
                </a:solidFill>
              </a:rPr>
              <a:t>: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b="1" lang="pt-BR" sz="1600">
                <a:solidFill>
                  <a:schemeClr val="dk1"/>
                </a:solidFill>
              </a:rPr>
            </a:br>
            <a:br>
              <a:rPr b="1" lang="pt-BR" sz="1600">
                <a:solidFill>
                  <a:schemeClr val="dk1"/>
                </a:solidFill>
              </a:rPr>
            </a:br>
            <a:r>
              <a:rPr b="1" lang="pt-BR" sz="1600">
                <a:solidFill>
                  <a:schemeClr val="dk1"/>
                </a:solidFill>
              </a:rPr>
              <a:t>Criação do Objeto </a:t>
            </a:r>
            <a:r>
              <a:rPr b="1" lang="pt-BR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minhaCasa</a:t>
            </a:r>
            <a:r>
              <a:rPr b="1" lang="pt-BR" sz="1600">
                <a:solidFill>
                  <a:schemeClr val="dk1"/>
                </a:solidFill>
              </a:rPr>
              <a:t>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Utilizamos a palavra-chave </a:t>
            </a:r>
            <a:r>
              <a:rPr b="1" lang="pt-BR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pt-BR" sz="1600">
                <a:solidFill>
                  <a:schemeClr val="dk1"/>
                </a:solidFill>
              </a:rPr>
              <a:t> para criar uma nova instância da classe </a:t>
            </a:r>
            <a:r>
              <a:rPr b="1" lang="pt-BR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Casa</a:t>
            </a:r>
            <a:r>
              <a:rPr lang="pt-BR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pt-BR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minhaCasa</a:t>
            </a:r>
            <a:r>
              <a:rPr lang="pt-BR" sz="1600">
                <a:solidFill>
                  <a:schemeClr val="dk1"/>
                </a:solidFill>
              </a:rPr>
              <a:t> agora é um objeto da classe </a:t>
            </a:r>
            <a:r>
              <a:rPr b="1" lang="pt-BR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Casa</a:t>
            </a:r>
            <a:r>
              <a:rPr lang="pt-BR" sz="1600">
                <a:solidFill>
                  <a:schemeClr val="dk1"/>
                </a:solidFill>
              </a:rPr>
              <a:t> com seus próprios valores para </a:t>
            </a:r>
            <a:r>
              <a:rPr b="1" lang="pt-BR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cor</a:t>
            </a:r>
            <a:r>
              <a:rPr lang="pt-BR" sz="1600">
                <a:solidFill>
                  <a:schemeClr val="dk1"/>
                </a:solidFill>
              </a:rPr>
              <a:t>, </a:t>
            </a:r>
            <a:r>
              <a:rPr b="1" lang="pt-BR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numeroDeQuartos</a:t>
            </a:r>
            <a:r>
              <a:rPr lang="pt-BR" sz="1600">
                <a:solidFill>
                  <a:schemeClr val="dk1"/>
                </a:solidFill>
              </a:rPr>
              <a:t> e </a:t>
            </a:r>
            <a:r>
              <a:rPr b="1" lang="pt-BR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area</a:t>
            </a:r>
            <a:r>
              <a:rPr lang="pt-BR" sz="1600">
                <a:solidFill>
                  <a:schemeClr val="dk1"/>
                </a:solidFill>
              </a:rPr>
              <a:t>. TODOS não possuem valores  (São NULL)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47" name="Google Shape;147;p26"/>
          <p:cNvSpPr/>
          <p:nvPr/>
        </p:nvSpPr>
        <p:spPr>
          <a:xfrm>
            <a:off x="3403850" y="1562338"/>
            <a:ext cx="1775100" cy="207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2600" y="1086087"/>
            <a:ext cx="4415125" cy="290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7"/>
          <p:cNvSpPr txBox="1"/>
          <p:nvPr/>
        </p:nvSpPr>
        <p:spPr>
          <a:xfrm>
            <a:off x="129875" y="687750"/>
            <a:ext cx="4235100" cy="41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</a:rPr>
              <a:t>Manipulação dos Atributos e Métodos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b="1" lang="pt-BR" sz="1600">
                <a:solidFill>
                  <a:schemeClr val="dk1"/>
                </a:solidFill>
              </a:rPr>
            </a:b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Atribuímos valores aos atributos do objeto </a:t>
            </a:r>
            <a:r>
              <a:rPr b="1" lang="pt-BR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minhaCasa</a:t>
            </a:r>
            <a:r>
              <a:rPr lang="pt-BR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Chamamos o método </a:t>
            </a:r>
            <a:r>
              <a:rPr b="1" lang="pt-BR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exibirDetalhes()</a:t>
            </a:r>
            <a:r>
              <a:rPr b="1" lang="pt-BR" sz="1600">
                <a:solidFill>
                  <a:srgbClr val="0000FF"/>
                </a:solidFill>
              </a:rPr>
              <a:t> </a:t>
            </a:r>
            <a:r>
              <a:rPr lang="pt-BR" sz="1600">
                <a:solidFill>
                  <a:schemeClr val="dk1"/>
                </a:solidFill>
              </a:rPr>
              <a:t>para exibir os valores dos atributos.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54" name="Google Shape;154;p27"/>
          <p:cNvSpPr/>
          <p:nvPr/>
        </p:nvSpPr>
        <p:spPr>
          <a:xfrm>
            <a:off x="2927600" y="2142504"/>
            <a:ext cx="2242800" cy="275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55" name="Google Shape;155;p27"/>
          <p:cNvSpPr/>
          <p:nvPr/>
        </p:nvSpPr>
        <p:spPr>
          <a:xfrm>
            <a:off x="4128600" y="3290725"/>
            <a:ext cx="886800" cy="275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38575" y="1710150"/>
            <a:ext cx="7861500" cy="17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Sintaxe Básica em Java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/>
        </p:nvSpPr>
        <p:spPr>
          <a:xfrm>
            <a:off x="1438275" y="2045350"/>
            <a:ext cx="6719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Método main</a:t>
            </a:r>
            <a:endParaRPr sz="48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512700" y="248050"/>
            <a:ext cx="46056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Método main</a:t>
            </a:r>
            <a:endParaRPr sz="1800"/>
          </a:p>
        </p:txBody>
      </p:sp>
      <p:sp>
        <p:nvSpPr>
          <p:cNvPr id="171" name="Google Shape;171;p30"/>
          <p:cNvSpPr txBox="1"/>
          <p:nvPr>
            <p:ph idx="4294967295" type="subTitle"/>
          </p:nvPr>
        </p:nvSpPr>
        <p:spPr>
          <a:xfrm>
            <a:off x="603225" y="945550"/>
            <a:ext cx="8004900" cy="17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Método </a:t>
            </a:r>
            <a:r>
              <a:rPr b="1" lang="pt-BR" sz="1600">
                <a:solidFill>
                  <a:srgbClr val="0000FF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endParaRPr b="1" sz="1600">
              <a:solidFill>
                <a:srgbClr val="0000FF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O método main é o ponto de entrada para qualquer aplicação Java.</a:t>
            </a:r>
            <a:endParaRPr sz="16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É onde o programa começa a ser executado</a:t>
            </a:r>
            <a:endParaRPr b="1" sz="1600">
              <a:solidFill>
                <a:srgbClr val="0000FF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72" name="Google Shape;17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3125" y="2424548"/>
            <a:ext cx="7282299" cy="158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512700" y="248050"/>
            <a:ext cx="46056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Método main</a:t>
            </a:r>
            <a:endParaRPr sz="1800"/>
          </a:p>
        </p:txBody>
      </p:sp>
      <p:pic>
        <p:nvPicPr>
          <p:cNvPr id="178" name="Google Shape;178;p31"/>
          <p:cNvPicPr preferRelativeResize="0"/>
          <p:nvPr/>
        </p:nvPicPr>
        <p:blipFill rotWithShape="1">
          <a:blip r:embed="rId3">
            <a:alphaModFix/>
          </a:blip>
          <a:srcRect b="0" l="0" r="2780" t="0"/>
          <a:stretch/>
        </p:blipFill>
        <p:spPr>
          <a:xfrm>
            <a:off x="611248" y="1240144"/>
            <a:ext cx="8111014" cy="1991481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1"/>
          <p:cNvSpPr/>
          <p:nvPr/>
        </p:nvSpPr>
        <p:spPr>
          <a:xfrm>
            <a:off x="1045197" y="1707625"/>
            <a:ext cx="834600" cy="5436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0" name="Google Shape;180;p31"/>
          <p:cNvSpPr txBox="1"/>
          <p:nvPr/>
        </p:nvSpPr>
        <p:spPr>
          <a:xfrm>
            <a:off x="688475" y="3665650"/>
            <a:ext cx="7905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000FF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: Modificador de acesso que permite que o método seja acessível de qualquer lugar.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82807A"/>
                </a:solidFill>
              </a:rPr>
              <a:t>Cronograma</a:t>
            </a:r>
            <a:endParaRPr>
              <a:solidFill>
                <a:srgbClr val="82807A"/>
              </a:solidFill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42090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r>
              <a:rPr b="1" lang="pt-BR" sz="1200"/>
              <a:t>Introdução à Programação Orientada a Objetos</a:t>
            </a:r>
            <a:endParaRPr b="1" sz="1200"/>
          </a:p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pt-BR" sz="1200"/>
              <a:t>Definição e importância da POO.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pt-BR" sz="1200"/>
              <a:t>Comparação entre programação procedural e POO.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200"/>
              <a:buAutoNum type="arabicPeriod"/>
            </a:pPr>
            <a:r>
              <a:rPr b="1" lang="pt-BR" sz="1200"/>
              <a:t>Princípios Fundamentais da POO</a:t>
            </a:r>
            <a:endParaRPr b="1" sz="1200"/>
          </a:p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pt-BR" sz="1200"/>
              <a:t>Encapsulamento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pt-BR" sz="1200"/>
              <a:t>Herança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pt-BR" sz="1200"/>
              <a:t>Polimorfismo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pt-BR" sz="1200"/>
              <a:t>Abstração</a:t>
            </a:r>
            <a:endParaRPr sz="12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4819675" y="445025"/>
            <a:ext cx="42090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200"/>
              <a:t>3.  Classes e Objeto</a:t>
            </a:r>
            <a:endParaRPr b="1" sz="1200"/>
          </a:p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pt-BR" sz="1200"/>
              <a:t>Definição de classe.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pt-BR" sz="1200"/>
              <a:t>Criação e manipulação de objetos. </a:t>
            </a:r>
            <a:endParaRPr sz="1200"/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200"/>
              <a:t>4. </a:t>
            </a:r>
            <a:r>
              <a:rPr lang="pt-BR" sz="100"/>
              <a:t> </a:t>
            </a:r>
            <a:r>
              <a:rPr b="1" lang="pt-BR" sz="1200"/>
              <a:t>Sintaxe Básica em Java</a:t>
            </a:r>
            <a:endParaRPr b="1" sz="1200"/>
          </a:p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pt-BR" sz="1200"/>
              <a:t>Método MAIN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pt-BR" sz="1200"/>
              <a:t>Funções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pt-BR" sz="1200"/>
              <a:t>Tipo de variáveis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pt-BR" sz="1200"/>
              <a:t>Declaração de variáveis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pt-BR" sz="1200"/>
              <a:t>Estrutura de decisão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pt-BR" sz="1200"/>
              <a:t>Estrutura de Repetição</a:t>
            </a:r>
            <a:endParaRPr sz="1200"/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512700" y="248050"/>
            <a:ext cx="46056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Método main</a:t>
            </a:r>
            <a:endParaRPr sz="1800"/>
          </a:p>
        </p:txBody>
      </p:sp>
      <p:pic>
        <p:nvPicPr>
          <p:cNvPr id="186" name="Google Shape;186;p32"/>
          <p:cNvPicPr preferRelativeResize="0"/>
          <p:nvPr/>
        </p:nvPicPr>
        <p:blipFill rotWithShape="1">
          <a:blip r:embed="rId3">
            <a:alphaModFix/>
          </a:blip>
          <a:srcRect b="0" l="0" r="2780" t="0"/>
          <a:stretch/>
        </p:blipFill>
        <p:spPr>
          <a:xfrm>
            <a:off x="611248" y="1240144"/>
            <a:ext cx="8111014" cy="199148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2"/>
          <p:cNvSpPr/>
          <p:nvPr/>
        </p:nvSpPr>
        <p:spPr>
          <a:xfrm>
            <a:off x="1815848" y="1690325"/>
            <a:ext cx="893400" cy="5868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8" name="Google Shape;188;p32"/>
          <p:cNvSpPr txBox="1"/>
          <p:nvPr/>
        </p:nvSpPr>
        <p:spPr>
          <a:xfrm>
            <a:off x="688475" y="3665650"/>
            <a:ext cx="7905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000FF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:</a:t>
            </a:r>
            <a:r>
              <a:rPr lang="pt-BR" sz="1800">
                <a:solidFill>
                  <a:schemeClr val="lt1"/>
                </a:solidFill>
                <a:highlight>
                  <a:schemeClr val="lt1"/>
                </a:highlight>
              </a:rPr>
              <a:t> 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Modificador de acesso que permite que o método seja acessível de qualquer lugar.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title"/>
          </p:nvPr>
        </p:nvSpPr>
        <p:spPr>
          <a:xfrm>
            <a:off x="512700" y="248050"/>
            <a:ext cx="46056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Método main</a:t>
            </a:r>
            <a:endParaRPr sz="1800"/>
          </a:p>
        </p:txBody>
      </p:sp>
      <p:pic>
        <p:nvPicPr>
          <p:cNvPr id="194" name="Google Shape;194;p33"/>
          <p:cNvPicPr preferRelativeResize="0"/>
          <p:nvPr/>
        </p:nvPicPr>
        <p:blipFill rotWithShape="1">
          <a:blip r:embed="rId3">
            <a:alphaModFix/>
          </a:blip>
          <a:srcRect b="0" l="0" r="2780" t="0"/>
          <a:stretch/>
        </p:blipFill>
        <p:spPr>
          <a:xfrm>
            <a:off x="611248" y="1240144"/>
            <a:ext cx="8111014" cy="1991481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3"/>
          <p:cNvSpPr/>
          <p:nvPr/>
        </p:nvSpPr>
        <p:spPr>
          <a:xfrm>
            <a:off x="2508573" y="1673000"/>
            <a:ext cx="893400" cy="5868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96" name="Google Shape;196;p33"/>
          <p:cNvSpPr txBox="1"/>
          <p:nvPr/>
        </p:nvSpPr>
        <p:spPr>
          <a:xfrm>
            <a:off x="688475" y="3665650"/>
            <a:ext cx="7905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000FF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void:</a:t>
            </a:r>
            <a:r>
              <a:rPr b="1" lang="pt-BR" sz="18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Indica que o método não retorna nenhum valor.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type="title"/>
          </p:nvPr>
        </p:nvSpPr>
        <p:spPr>
          <a:xfrm>
            <a:off x="512700" y="248050"/>
            <a:ext cx="46056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Método main</a:t>
            </a:r>
            <a:endParaRPr sz="1800"/>
          </a:p>
        </p:txBody>
      </p:sp>
      <p:pic>
        <p:nvPicPr>
          <p:cNvPr id="202" name="Google Shape;202;p34"/>
          <p:cNvPicPr preferRelativeResize="0"/>
          <p:nvPr/>
        </p:nvPicPr>
        <p:blipFill rotWithShape="1">
          <a:blip r:embed="rId3">
            <a:alphaModFix/>
          </a:blip>
          <a:srcRect b="0" l="0" r="2780" t="0"/>
          <a:stretch/>
        </p:blipFill>
        <p:spPr>
          <a:xfrm>
            <a:off x="611248" y="1240144"/>
            <a:ext cx="8111014" cy="1991481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4"/>
          <p:cNvSpPr/>
          <p:nvPr/>
        </p:nvSpPr>
        <p:spPr>
          <a:xfrm>
            <a:off x="3045448" y="1681650"/>
            <a:ext cx="893400" cy="5868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4" name="Google Shape;204;p34"/>
          <p:cNvSpPr txBox="1"/>
          <p:nvPr/>
        </p:nvSpPr>
        <p:spPr>
          <a:xfrm>
            <a:off x="688475" y="3665650"/>
            <a:ext cx="8111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000FF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main:</a:t>
            </a:r>
            <a:r>
              <a:rPr b="1" lang="pt-BR" sz="18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Nome do método especial que a JVM procura para iniciar a execução do programa.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type="title"/>
          </p:nvPr>
        </p:nvSpPr>
        <p:spPr>
          <a:xfrm>
            <a:off x="512700" y="248050"/>
            <a:ext cx="46056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Método main</a:t>
            </a:r>
            <a:endParaRPr sz="1800"/>
          </a:p>
        </p:txBody>
      </p:sp>
      <p:pic>
        <p:nvPicPr>
          <p:cNvPr id="210" name="Google Shape;210;p35"/>
          <p:cNvPicPr preferRelativeResize="0"/>
          <p:nvPr/>
        </p:nvPicPr>
        <p:blipFill rotWithShape="1">
          <a:blip r:embed="rId3">
            <a:alphaModFix/>
          </a:blip>
          <a:srcRect b="0" l="0" r="2780" t="0"/>
          <a:stretch/>
        </p:blipFill>
        <p:spPr>
          <a:xfrm>
            <a:off x="611248" y="1240144"/>
            <a:ext cx="8111014" cy="1991481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5"/>
          <p:cNvSpPr/>
          <p:nvPr/>
        </p:nvSpPr>
        <p:spPr>
          <a:xfrm>
            <a:off x="3409954" y="1499825"/>
            <a:ext cx="2324100" cy="8985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12" name="Google Shape;212;p35"/>
          <p:cNvSpPr txBox="1"/>
          <p:nvPr/>
        </p:nvSpPr>
        <p:spPr>
          <a:xfrm>
            <a:off x="688475" y="3665650"/>
            <a:ext cx="81111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000FF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String[] args</a:t>
            </a:r>
            <a:r>
              <a:rPr b="1" lang="pt-BR" sz="18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: Parâmetro que permite passar argumentos ao programa pela linha de comando.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/>
        </p:nvSpPr>
        <p:spPr>
          <a:xfrm>
            <a:off x="1438275" y="2045350"/>
            <a:ext cx="6719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Funções</a:t>
            </a:r>
            <a:endParaRPr sz="48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 txBox="1"/>
          <p:nvPr>
            <p:ph type="title"/>
          </p:nvPr>
        </p:nvSpPr>
        <p:spPr>
          <a:xfrm>
            <a:off x="512700" y="248050"/>
            <a:ext cx="46056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Assinatura de Função</a:t>
            </a:r>
            <a:endParaRPr sz="1800"/>
          </a:p>
        </p:txBody>
      </p:sp>
      <p:pic>
        <p:nvPicPr>
          <p:cNvPr id="223" name="Google Shape;22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525" y="1485100"/>
            <a:ext cx="6381750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7"/>
          <p:cNvSpPr txBox="1"/>
          <p:nvPr/>
        </p:nvSpPr>
        <p:spPr>
          <a:xfrm>
            <a:off x="688475" y="3665650"/>
            <a:ext cx="7905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A assinatura de uma função em Java inclui o tipo de retorno, o nome da função e seus parâmetros.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25" name="Google Shape;225;p37"/>
          <p:cNvSpPr/>
          <p:nvPr/>
        </p:nvSpPr>
        <p:spPr>
          <a:xfrm>
            <a:off x="1308375" y="1569100"/>
            <a:ext cx="4857900" cy="537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/>
          <p:nvPr>
            <p:ph type="title"/>
          </p:nvPr>
        </p:nvSpPr>
        <p:spPr>
          <a:xfrm>
            <a:off x="512700" y="248050"/>
            <a:ext cx="46056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Assinatura de Função</a:t>
            </a:r>
            <a:endParaRPr sz="1800"/>
          </a:p>
        </p:txBody>
      </p:sp>
      <p:pic>
        <p:nvPicPr>
          <p:cNvPr id="231" name="Google Shape;23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525" y="1485100"/>
            <a:ext cx="6381750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8"/>
          <p:cNvSpPr txBox="1"/>
          <p:nvPr/>
        </p:nvSpPr>
        <p:spPr>
          <a:xfrm>
            <a:off x="688475" y="3665650"/>
            <a:ext cx="7905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public: Modificador de acesso.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33" name="Google Shape;233;p38"/>
          <p:cNvSpPr/>
          <p:nvPr/>
        </p:nvSpPr>
        <p:spPr>
          <a:xfrm>
            <a:off x="1296326" y="1421875"/>
            <a:ext cx="1259100" cy="8268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/>
          <p:nvPr>
            <p:ph type="title"/>
          </p:nvPr>
        </p:nvSpPr>
        <p:spPr>
          <a:xfrm>
            <a:off x="512700" y="248050"/>
            <a:ext cx="46056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Assinatura de Função</a:t>
            </a:r>
            <a:endParaRPr sz="1800"/>
          </a:p>
        </p:txBody>
      </p:sp>
      <p:pic>
        <p:nvPicPr>
          <p:cNvPr id="239" name="Google Shape;23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525" y="1485100"/>
            <a:ext cx="6381750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9"/>
          <p:cNvSpPr txBox="1"/>
          <p:nvPr/>
        </p:nvSpPr>
        <p:spPr>
          <a:xfrm>
            <a:off x="688475" y="3665650"/>
            <a:ext cx="7905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int: Tipo de retorno da função.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41" name="Google Shape;241;p39"/>
          <p:cNvSpPr/>
          <p:nvPr/>
        </p:nvSpPr>
        <p:spPr>
          <a:xfrm>
            <a:off x="2185951" y="1439200"/>
            <a:ext cx="1259100" cy="8268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"/>
          <p:cNvSpPr txBox="1"/>
          <p:nvPr>
            <p:ph type="title"/>
          </p:nvPr>
        </p:nvSpPr>
        <p:spPr>
          <a:xfrm>
            <a:off x="512700" y="248050"/>
            <a:ext cx="46056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Assinatura de Função</a:t>
            </a:r>
            <a:endParaRPr sz="1800"/>
          </a:p>
        </p:txBody>
      </p:sp>
      <p:pic>
        <p:nvPicPr>
          <p:cNvPr id="247" name="Google Shape;24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525" y="1485100"/>
            <a:ext cx="6381750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40"/>
          <p:cNvSpPr txBox="1"/>
          <p:nvPr/>
        </p:nvSpPr>
        <p:spPr>
          <a:xfrm>
            <a:off x="688475" y="3665650"/>
            <a:ext cx="790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soma: Nome da função.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49" name="Google Shape;249;p40"/>
          <p:cNvSpPr/>
          <p:nvPr/>
        </p:nvSpPr>
        <p:spPr>
          <a:xfrm>
            <a:off x="2818076" y="1447850"/>
            <a:ext cx="1259100" cy="8268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1"/>
          <p:cNvSpPr txBox="1"/>
          <p:nvPr>
            <p:ph type="title"/>
          </p:nvPr>
        </p:nvSpPr>
        <p:spPr>
          <a:xfrm>
            <a:off x="512700" y="248050"/>
            <a:ext cx="46056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Assinatura de Função</a:t>
            </a:r>
            <a:endParaRPr sz="1800"/>
          </a:p>
        </p:txBody>
      </p:sp>
      <p:pic>
        <p:nvPicPr>
          <p:cNvPr id="255" name="Google Shape;25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525" y="1485100"/>
            <a:ext cx="6381750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41"/>
          <p:cNvSpPr txBox="1"/>
          <p:nvPr/>
        </p:nvSpPr>
        <p:spPr>
          <a:xfrm>
            <a:off x="688475" y="3665650"/>
            <a:ext cx="7905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(int a, int b): Parâmetros da função, ambos do tipo int.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7" name="Google Shape;257;p41"/>
          <p:cNvSpPr/>
          <p:nvPr/>
        </p:nvSpPr>
        <p:spPr>
          <a:xfrm>
            <a:off x="3770574" y="1404550"/>
            <a:ext cx="2438700" cy="8268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 sz="1200"/>
              <a:t>Introdução à Programação Orientada a Objetos - </a:t>
            </a:r>
            <a:r>
              <a:rPr b="1" lang="pt-BR" sz="1700"/>
              <a:t>Definição de POO</a:t>
            </a:r>
            <a:endParaRPr b="1" sz="3500"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3725200"/>
            <a:ext cx="8348100" cy="9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1760"/>
              <a:t>Programação Orientada a Objetos, ou POO, é uma maneira de organizar o código de um programa de forma que ele seja mais fácil de entender e manter, ela utiliza "objetos" e suas interações para projetar e programar aplicações.</a:t>
            </a:r>
            <a:endParaRPr sz="17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760"/>
          </a:p>
        </p:txBody>
      </p:sp>
      <p:sp>
        <p:nvSpPr>
          <p:cNvPr id="74" name="Google Shape;74;p15"/>
          <p:cNvSpPr txBox="1"/>
          <p:nvPr/>
        </p:nvSpPr>
        <p:spPr>
          <a:xfrm>
            <a:off x="766650" y="1153475"/>
            <a:ext cx="74382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latin typeface="Caveat"/>
                <a:ea typeface="Caveat"/>
                <a:cs typeface="Caveat"/>
                <a:sym typeface="Caveat"/>
              </a:rPr>
              <a:t>"A programação orientada a objetos é uma metodologia de design e desenvolvimento de software onde os sistemas são modelados como coleções de objetos que interagem entre si. </a:t>
            </a:r>
            <a:endParaRPr sz="26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latin typeface="Caveat"/>
                <a:ea typeface="Caveat"/>
                <a:cs typeface="Caveat"/>
                <a:sym typeface="Caveat"/>
              </a:rPr>
              <a:t>Cada objeto representa uma entidade que possui um estado (dados) e um comportamento (operações)." (Grady Booch)</a:t>
            </a:r>
            <a:endParaRPr sz="26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2"/>
          <p:cNvSpPr txBox="1"/>
          <p:nvPr>
            <p:ph type="title"/>
          </p:nvPr>
        </p:nvSpPr>
        <p:spPr>
          <a:xfrm>
            <a:off x="512700" y="248050"/>
            <a:ext cx="46056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Assinatura de Função</a:t>
            </a:r>
            <a:endParaRPr sz="1800"/>
          </a:p>
        </p:txBody>
      </p:sp>
      <p:pic>
        <p:nvPicPr>
          <p:cNvPr id="263" name="Google Shape;26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525" y="1485100"/>
            <a:ext cx="6381750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42"/>
          <p:cNvSpPr txBox="1"/>
          <p:nvPr/>
        </p:nvSpPr>
        <p:spPr>
          <a:xfrm>
            <a:off x="688475" y="3665650"/>
            <a:ext cx="7905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18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a + b;  Corpo da função, também chamado de implementação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5" name="Google Shape;265;p42"/>
          <p:cNvSpPr/>
          <p:nvPr/>
        </p:nvSpPr>
        <p:spPr>
          <a:xfrm>
            <a:off x="1778974" y="1935500"/>
            <a:ext cx="2438700" cy="8268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3"/>
          <p:cNvSpPr txBox="1"/>
          <p:nvPr/>
        </p:nvSpPr>
        <p:spPr>
          <a:xfrm>
            <a:off x="688475" y="3665650"/>
            <a:ext cx="7905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return: Indica retorno, o que será devolvido para onde a função foi chamada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1" name="Google Shape;271;p43"/>
          <p:cNvSpPr txBox="1"/>
          <p:nvPr>
            <p:ph type="title"/>
          </p:nvPr>
        </p:nvSpPr>
        <p:spPr>
          <a:xfrm>
            <a:off x="512700" y="248050"/>
            <a:ext cx="46056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Assinatura de Função</a:t>
            </a:r>
            <a:endParaRPr sz="1800"/>
          </a:p>
        </p:txBody>
      </p:sp>
      <p:pic>
        <p:nvPicPr>
          <p:cNvPr id="272" name="Google Shape;27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525" y="1485100"/>
            <a:ext cx="6381750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3"/>
          <p:cNvSpPr/>
          <p:nvPr/>
        </p:nvSpPr>
        <p:spPr>
          <a:xfrm>
            <a:off x="1778975" y="1935500"/>
            <a:ext cx="1382400" cy="8286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4"/>
          <p:cNvSpPr txBox="1"/>
          <p:nvPr/>
        </p:nvSpPr>
        <p:spPr>
          <a:xfrm>
            <a:off x="1438275" y="2045350"/>
            <a:ext cx="6719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Tipos de Variáveis</a:t>
            </a:r>
            <a:endParaRPr sz="48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5"/>
          <p:cNvSpPr txBox="1"/>
          <p:nvPr>
            <p:ph type="title"/>
          </p:nvPr>
        </p:nvSpPr>
        <p:spPr>
          <a:xfrm rot="-5400000">
            <a:off x="-1452925" y="802225"/>
            <a:ext cx="46056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Tipos de Variáveis</a:t>
            </a:r>
            <a:endParaRPr sz="1800"/>
          </a:p>
        </p:txBody>
      </p:sp>
      <p:pic>
        <p:nvPicPr>
          <p:cNvPr id="284" name="Google Shape;28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9373" y="166225"/>
            <a:ext cx="7031775" cy="4700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6"/>
          <p:cNvSpPr txBox="1"/>
          <p:nvPr/>
        </p:nvSpPr>
        <p:spPr>
          <a:xfrm>
            <a:off x="688475" y="3665650"/>
            <a:ext cx="7905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byte: Um tipo de dado para economizar espaço em grandes arrays. Pode ser usado no lugar de int quando é sabido que os valores estarão dentro da faixa de -128 a 127.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0" name="Google Shape;290;p46"/>
          <p:cNvSpPr txBox="1"/>
          <p:nvPr>
            <p:ph type="title"/>
          </p:nvPr>
        </p:nvSpPr>
        <p:spPr>
          <a:xfrm>
            <a:off x="512700" y="248050"/>
            <a:ext cx="46056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Tipos de Variáveis - Inteiros</a:t>
            </a:r>
            <a:endParaRPr sz="1800"/>
          </a:p>
        </p:txBody>
      </p:sp>
      <p:pic>
        <p:nvPicPr>
          <p:cNvPr id="291" name="Google Shape;291;p46"/>
          <p:cNvPicPr preferRelativeResize="0"/>
          <p:nvPr/>
        </p:nvPicPr>
        <p:blipFill rotWithShape="1">
          <a:blip r:embed="rId3">
            <a:alphaModFix/>
          </a:blip>
          <a:srcRect b="76573" l="0" r="0" t="10102"/>
          <a:stretch/>
        </p:blipFill>
        <p:spPr>
          <a:xfrm>
            <a:off x="431802" y="2187337"/>
            <a:ext cx="8418912" cy="749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6"/>
          <p:cNvPicPr preferRelativeResize="0"/>
          <p:nvPr/>
        </p:nvPicPr>
        <p:blipFill rotWithShape="1">
          <a:blip r:embed="rId3">
            <a:alphaModFix/>
          </a:blip>
          <a:srcRect b="86675" l="0" r="0" t="0"/>
          <a:stretch/>
        </p:blipFill>
        <p:spPr>
          <a:xfrm>
            <a:off x="431817" y="1162048"/>
            <a:ext cx="8418912" cy="749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7"/>
          <p:cNvSpPr txBox="1"/>
          <p:nvPr/>
        </p:nvSpPr>
        <p:spPr>
          <a:xfrm>
            <a:off x="688475" y="3665650"/>
            <a:ext cx="7905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short: Também usado para economizar espaço em grandes arrays, pode ser usado em vez de int quando os valores estão na faixa de -32.768 a 32.767.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8" name="Google Shape;298;p47"/>
          <p:cNvSpPr txBox="1"/>
          <p:nvPr>
            <p:ph type="title"/>
          </p:nvPr>
        </p:nvSpPr>
        <p:spPr>
          <a:xfrm>
            <a:off x="512700" y="248050"/>
            <a:ext cx="46056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Tipos de Variáveis - Inteiros</a:t>
            </a:r>
            <a:endParaRPr sz="1800"/>
          </a:p>
        </p:txBody>
      </p:sp>
      <p:pic>
        <p:nvPicPr>
          <p:cNvPr id="299" name="Google Shape;299;p47"/>
          <p:cNvPicPr preferRelativeResize="0"/>
          <p:nvPr/>
        </p:nvPicPr>
        <p:blipFill rotWithShape="1">
          <a:blip r:embed="rId3">
            <a:alphaModFix/>
          </a:blip>
          <a:srcRect b="68881" l="0" r="0" t="17794"/>
          <a:stretch/>
        </p:blipFill>
        <p:spPr>
          <a:xfrm>
            <a:off x="431802" y="2187337"/>
            <a:ext cx="8418912" cy="749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7"/>
          <p:cNvPicPr preferRelativeResize="0"/>
          <p:nvPr/>
        </p:nvPicPr>
        <p:blipFill rotWithShape="1">
          <a:blip r:embed="rId3">
            <a:alphaModFix/>
          </a:blip>
          <a:srcRect b="86675" l="0" r="0" t="0"/>
          <a:stretch/>
        </p:blipFill>
        <p:spPr>
          <a:xfrm>
            <a:off x="431817" y="1162048"/>
            <a:ext cx="8418912" cy="749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8"/>
          <p:cNvSpPr txBox="1"/>
          <p:nvPr/>
        </p:nvSpPr>
        <p:spPr>
          <a:xfrm>
            <a:off x="688475" y="3665650"/>
            <a:ext cx="7905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int: O tipo de dado inteiro mais comum usado em Java. Representa números inteiros na faixa de -2.147.483.648 a 2.147.483.647.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6" name="Google Shape;306;p48"/>
          <p:cNvSpPr txBox="1"/>
          <p:nvPr>
            <p:ph type="title"/>
          </p:nvPr>
        </p:nvSpPr>
        <p:spPr>
          <a:xfrm>
            <a:off x="512700" y="248050"/>
            <a:ext cx="46056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Tipos de Variáveis - Inteiros</a:t>
            </a:r>
            <a:endParaRPr sz="1800"/>
          </a:p>
        </p:txBody>
      </p:sp>
      <p:pic>
        <p:nvPicPr>
          <p:cNvPr id="307" name="Google Shape;307;p48"/>
          <p:cNvPicPr preferRelativeResize="0"/>
          <p:nvPr/>
        </p:nvPicPr>
        <p:blipFill rotWithShape="1">
          <a:blip r:embed="rId3">
            <a:alphaModFix/>
          </a:blip>
          <a:srcRect b="63187" l="0" r="0" t="23488"/>
          <a:stretch/>
        </p:blipFill>
        <p:spPr>
          <a:xfrm>
            <a:off x="431802" y="2187337"/>
            <a:ext cx="8418912" cy="749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48"/>
          <p:cNvPicPr preferRelativeResize="0"/>
          <p:nvPr/>
        </p:nvPicPr>
        <p:blipFill rotWithShape="1">
          <a:blip r:embed="rId3">
            <a:alphaModFix/>
          </a:blip>
          <a:srcRect b="86675" l="0" r="0" t="0"/>
          <a:stretch/>
        </p:blipFill>
        <p:spPr>
          <a:xfrm>
            <a:off x="431817" y="1162048"/>
            <a:ext cx="8418912" cy="749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9"/>
          <p:cNvSpPr txBox="1"/>
          <p:nvPr/>
        </p:nvSpPr>
        <p:spPr>
          <a:xfrm>
            <a:off x="688475" y="3665650"/>
            <a:ext cx="7905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long: Usado quando um valor maior do que o suportado por int é necessário. Representa números inteiros na faixa de -9.223.372.036.854.775.808 a 9.223.372.036.854.775.807.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4" name="Google Shape;314;p49"/>
          <p:cNvSpPr txBox="1"/>
          <p:nvPr>
            <p:ph type="title"/>
          </p:nvPr>
        </p:nvSpPr>
        <p:spPr>
          <a:xfrm>
            <a:off x="512700" y="248050"/>
            <a:ext cx="46056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Tipos de Variáveis - Inteiros</a:t>
            </a:r>
            <a:endParaRPr sz="1800"/>
          </a:p>
        </p:txBody>
      </p:sp>
      <p:pic>
        <p:nvPicPr>
          <p:cNvPr id="315" name="Google Shape;315;p49"/>
          <p:cNvPicPr preferRelativeResize="0"/>
          <p:nvPr/>
        </p:nvPicPr>
        <p:blipFill rotWithShape="1">
          <a:blip r:embed="rId3">
            <a:alphaModFix/>
          </a:blip>
          <a:srcRect b="54417" l="0" r="0" t="32258"/>
          <a:stretch/>
        </p:blipFill>
        <p:spPr>
          <a:xfrm>
            <a:off x="431802" y="2187337"/>
            <a:ext cx="8418912" cy="749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49"/>
          <p:cNvPicPr preferRelativeResize="0"/>
          <p:nvPr/>
        </p:nvPicPr>
        <p:blipFill rotWithShape="1">
          <a:blip r:embed="rId3">
            <a:alphaModFix/>
          </a:blip>
          <a:srcRect b="86675" l="0" r="0" t="0"/>
          <a:stretch/>
        </p:blipFill>
        <p:spPr>
          <a:xfrm>
            <a:off x="431817" y="1162048"/>
            <a:ext cx="8418912" cy="749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0"/>
          <p:cNvSpPr txBox="1"/>
          <p:nvPr/>
        </p:nvSpPr>
        <p:spPr>
          <a:xfrm>
            <a:off x="688475" y="3665650"/>
            <a:ext cx="7905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float: Representa números de ponto flutuante de precisão simples. Deve-se usar f ao final do número.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2" name="Google Shape;322;p50"/>
          <p:cNvSpPr txBox="1"/>
          <p:nvPr>
            <p:ph type="title"/>
          </p:nvPr>
        </p:nvSpPr>
        <p:spPr>
          <a:xfrm>
            <a:off x="512700" y="248050"/>
            <a:ext cx="46056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Tipos de Variáveis - </a:t>
            </a:r>
            <a:r>
              <a:rPr lang="pt-BR" sz="1800"/>
              <a:t>Ponto Flutuante:</a:t>
            </a:r>
            <a:endParaRPr sz="1800"/>
          </a:p>
        </p:txBody>
      </p:sp>
      <p:pic>
        <p:nvPicPr>
          <p:cNvPr id="323" name="Google Shape;323;p50"/>
          <p:cNvPicPr preferRelativeResize="0"/>
          <p:nvPr/>
        </p:nvPicPr>
        <p:blipFill rotWithShape="1">
          <a:blip r:embed="rId3">
            <a:alphaModFix/>
          </a:blip>
          <a:srcRect b="37951" l="0" r="0" t="44662"/>
          <a:stretch/>
        </p:blipFill>
        <p:spPr>
          <a:xfrm>
            <a:off x="431800" y="2071325"/>
            <a:ext cx="8418926" cy="978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50"/>
          <p:cNvPicPr preferRelativeResize="0"/>
          <p:nvPr/>
        </p:nvPicPr>
        <p:blipFill rotWithShape="1">
          <a:blip r:embed="rId3">
            <a:alphaModFix/>
          </a:blip>
          <a:srcRect b="86675" l="0" r="0" t="0"/>
          <a:stretch/>
        </p:blipFill>
        <p:spPr>
          <a:xfrm>
            <a:off x="431817" y="1162048"/>
            <a:ext cx="8418912" cy="749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1"/>
          <p:cNvSpPr txBox="1"/>
          <p:nvPr/>
        </p:nvSpPr>
        <p:spPr>
          <a:xfrm>
            <a:off x="688475" y="3665650"/>
            <a:ext cx="7905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double: Representa números de ponto flutuante de precisão dupla e é o tipo padrão para números decimais.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0" name="Google Shape;330;p51"/>
          <p:cNvSpPr txBox="1"/>
          <p:nvPr>
            <p:ph type="title"/>
          </p:nvPr>
        </p:nvSpPr>
        <p:spPr>
          <a:xfrm>
            <a:off x="512700" y="248050"/>
            <a:ext cx="46056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Tipos de Variáveis - Ponto Flutuante:</a:t>
            </a:r>
            <a:endParaRPr sz="1800"/>
          </a:p>
        </p:txBody>
      </p:sp>
      <p:pic>
        <p:nvPicPr>
          <p:cNvPr id="331" name="Google Shape;331;p51"/>
          <p:cNvPicPr preferRelativeResize="0"/>
          <p:nvPr/>
        </p:nvPicPr>
        <p:blipFill rotWithShape="1">
          <a:blip r:embed="rId3">
            <a:alphaModFix/>
          </a:blip>
          <a:srcRect b="21026" l="0" r="0" t="61587"/>
          <a:stretch/>
        </p:blipFill>
        <p:spPr>
          <a:xfrm>
            <a:off x="431800" y="2071325"/>
            <a:ext cx="8418926" cy="978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51"/>
          <p:cNvPicPr preferRelativeResize="0"/>
          <p:nvPr/>
        </p:nvPicPr>
        <p:blipFill rotWithShape="1">
          <a:blip r:embed="rId3">
            <a:alphaModFix/>
          </a:blip>
          <a:srcRect b="86675" l="0" r="0" t="0"/>
          <a:stretch/>
        </p:blipFill>
        <p:spPr>
          <a:xfrm>
            <a:off x="431817" y="1162048"/>
            <a:ext cx="8418912" cy="749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 sz="1200"/>
              <a:t>Introdução à Programação Orientada a Objetos - </a:t>
            </a:r>
            <a:r>
              <a:rPr b="1" lang="pt-BR" sz="1700"/>
              <a:t>I</a:t>
            </a:r>
            <a:r>
              <a:rPr b="1" lang="pt-BR" sz="1700"/>
              <a:t>mportância da POO</a:t>
            </a:r>
            <a:endParaRPr b="1" sz="3500"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058225"/>
            <a:ext cx="8348100" cy="3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60"/>
              <a:t>Organização e Estrutura do Código</a:t>
            </a:r>
            <a:endParaRPr sz="166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60"/>
              <a:t>Reutilização de Código / Modularidade</a:t>
            </a:r>
            <a:endParaRPr sz="166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60"/>
              <a:t>Facilidade de Manutenção e Extensibilidade</a:t>
            </a:r>
            <a:endParaRPr sz="166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60"/>
              <a:t>Escalabilidade</a:t>
            </a:r>
            <a:endParaRPr sz="166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660"/>
              <a:t>Facilidade de Entendimento / Modelagem do Mundo Real</a:t>
            </a:r>
            <a:endParaRPr sz="166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2"/>
          <p:cNvSpPr txBox="1"/>
          <p:nvPr/>
        </p:nvSpPr>
        <p:spPr>
          <a:xfrm>
            <a:off x="688475" y="3665650"/>
            <a:ext cx="7905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char: Armazena um único caractere Unicode. Usa aspas simples (') para definir o valor.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8" name="Google Shape;338;p52"/>
          <p:cNvSpPr txBox="1"/>
          <p:nvPr>
            <p:ph type="title"/>
          </p:nvPr>
        </p:nvSpPr>
        <p:spPr>
          <a:xfrm>
            <a:off x="512700" y="248050"/>
            <a:ext cx="46056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Tipos de Variáveis - </a:t>
            </a:r>
            <a:r>
              <a:rPr lang="pt-BR" sz="1800"/>
              <a:t>Caractere</a:t>
            </a:r>
            <a:r>
              <a:rPr lang="pt-BR" sz="1800"/>
              <a:t>:</a:t>
            </a:r>
            <a:endParaRPr sz="1800"/>
          </a:p>
        </p:txBody>
      </p:sp>
      <p:pic>
        <p:nvPicPr>
          <p:cNvPr id="339" name="Google Shape;339;p52"/>
          <p:cNvPicPr preferRelativeResize="0"/>
          <p:nvPr/>
        </p:nvPicPr>
        <p:blipFill rotWithShape="1">
          <a:blip r:embed="rId3">
            <a:alphaModFix/>
          </a:blip>
          <a:srcRect b="12626" l="820" r="-819" t="76357"/>
          <a:stretch/>
        </p:blipFill>
        <p:spPr>
          <a:xfrm>
            <a:off x="431813" y="2045325"/>
            <a:ext cx="8418926" cy="61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52"/>
          <p:cNvPicPr preferRelativeResize="0"/>
          <p:nvPr/>
        </p:nvPicPr>
        <p:blipFill rotWithShape="1">
          <a:blip r:embed="rId3">
            <a:alphaModFix/>
          </a:blip>
          <a:srcRect b="86675" l="0" r="0" t="0"/>
          <a:stretch/>
        </p:blipFill>
        <p:spPr>
          <a:xfrm>
            <a:off x="431817" y="1162048"/>
            <a:ext cx="8418912" cy="749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3"/>
          <p:cNvSpPr txBox="1"/>
          <p:nvPr/>
        </p:nvSpPr>
        <p:spPr>
          <a:xfrm>
            <a:off x="688475" y="3665650"/>
            <a:ext cx="7905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boolean: Armazena valores verdadeiros (true) ou falsos (false).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6" name="Google Shape;346;p53"/>
          <p:cNvSpPr txBox="1"/>
          <p:nvPr>
            <p:ph type="title"/>
          </p:nvPr>
        </p:nvSpPr>
        <p:spPr>
          <a:xfrm>
            <a:off x="512700" y="248050"/>
            <a:ext cx="46056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Tipos de Variáveis - </a:t>
            </a:r>
            <a:r>
              <a:rPr lang="pt-BR" sz="1800"/>
              <a:t>Booleano</a:t>
            </a:r>
            <a:r>
              <a:rPr lang="pt-BR" sz="1800"/>
              <a:t>:</a:t>
            </a:r>
            <a:endParaRPr sz="1800"/>
          </a:p>
        </p:txBody>
      </p:sp>
      <p:pic>
        <p:nvPicPr>
          <p:cNvPr id="347" name="Google Shape;347;p53"/>
          <p:cNvPicPr preferRelativeResize="0"/>
          <p:nvPr/>
        </p:nvPicPr>
        <p:blipFill rotWithShape="1">
          <a:blip r:embed="rId3">
            <a:alphaModFix/>
          </a:blip>
          <a:srcRect b="5549" l="820" r="-819" t="83434"/>
          <a:stretch/>
        </p:blipFill>
        <p:spPr>
          <a:xfrm>
            <a:off x="512700" y="2053975"/>
            <a:ext cx="8418926" cy="61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53"/>
          <p:cNvPicPr preferRelativeResize="0"/>
          <p:nvPr/>
        </p:nvPicPr>
        <p:blipFill rotWithShape="1">
          <a:blip r:embed="rId3">
            <a:alphaModFix/>
          </a:blip>
          <a:srcRect b="86675" l="0" r="0" t="0"/>
          <a:stretch/>
        </p:blipFill>
        <p:spPr>
          <a:xfrm>
            <a:off x="431817" y="1162048"/>
            <a:ext cx="8418912" cy="749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4"/>
          <p:cNvSpPr txBox="1"/>
          <p:nvPr/>
        </p:nvSpPr>
        <p:spPr>
          <a:xfrm>
            <a:off x="688475" y="3665650"/>
            <a:ext cx="7905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String: Armazena uma sequência de caracteres. Usa aspas duplas ("). Embora não seja um tipo primitivo, é amplamente utilizado em Java e tem características especiais na linguagem.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4" name="Google Shape;354;p54"/>
          <p:cNvSpPr txBox="1"/>
          <p:nvPr>
            <p:ph type="title"/>
          </p:nvPr>
        </p:nvSpPr>
        <p:spPr>
          <a:xfrm>
            <a:off x="512700" y="248050"/>
            <a:ext cx="46056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Tipos de Variáveis - String:</a:t>
            </a:r>
            <a:endParaRPr sz="1800"/>
          </a:p>
        </p:txBody>
      </p:sp>
      <p:pic>
        <p:nvPicPr>
          <p:cNvPr id="355" name="Google Shape;355;p54"/>
          <p:cNvPicPr preferRelativeResize="0"/>
          <p:nvPr/>
        </p:nvPicPr>
        <p:blipFill rotWithShape="1">
          <a:blip r:embed="rId3">
            <a:alphaModFix/>
          </a:blip>
          <a:srcRect b="-923" l="710" r="-709" t="89906"/>
          <a:stretch/>
        </p:blipFill>
        <p:spPr>
          <a:xfrm>
            <a:off x="469400" y="2053975"/>
            <a:ext cx="8418926" cy="61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54"/>
          <p:cNvPicPr preferRelativeResize="0"/>
          <p:nvPr/>
        </p:nvPicPr>
        <p:blipFill rotWithShape="1">
          <a:blip r:embed="rId3">
            <a:alphaModFix/>
          </a:blip>
          <a:srcRect b="86675" l="0" r="0" t="0"/>
          <a:stretch/>
        </p:blipFill>
        <p:spPr>
          <a:xfrm>
            <a:off x="431817" y="1162048"/>
            <a:ext cx="8418912" cy="749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5"/>
          <p:cNvSpPr txBox="1"/>
          <p:nvPr/>
        </p:nvSpPr>
        <p:spPr>
          <a:xfrm>
            <a:off x="1438275" y="2045350"/>
            <a:ext cx="67194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Exemplo de uso dos tipos de variáveis</a:t>
            </a:r>
            <a:endParaRPr sz="48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56"/>
          <p:cNvPicPr preferRelativeResize="0"/>
          <p:nvPr/>
        </p:nvPicPr>
        <p:blipFill rotWithShape="1">
          <a:blip r:embed="rId3">
            <a:alphaModFix/>
          </a:blip>
          <a:srcRect b="55217" l="0" r="0" t="0"/>
          <a:stretch/>
        </p:blipFill>
        <p:spPr>
          <a:xfrm>
            <a:off x="135050" y="207850"/>
            <a:ext cx="8873901" cy="472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57"/>
          <p:cNvPicPr preferRelativeResize="0"/>
          <p:nvPr/>
        </p:nvPicPr>
        <p:blipFill rotWithShape="1">
          <a:blip r:embed="rId3">
            <a:alphaModFix/>
          </a:blip>
          <a:srcRect b="701" l="870" r="-870" t="45314"/>
          <a:stretch/>
        </p:blipFill>
        <p:spPr>
          <a:xfrm>
            <a:off x="652041" y="54196"/>
            <a:ext cx="7839924" cy="503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8"/>
          <p:cNvSpPr txBox="1"/>
          <p:nvPr/>
        </p:nvSpPr>
        <p:spPr>
          <a:xfrm>
            <a:off x="1438275" y="2045350"/>
            <a:ext cx="7178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Entrada e </a:t>
            </a:r>
            <a:r>
              <a:rPr lang="pt-BR" sz="48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saída</a:t>
            </a:r>
            <a:r>
              <a:rPr lang="pt-BR" sz="48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de dados</a:t>
            </a:r>
            <a:endParaRPr sz="48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9"/>
          <p:cNvSpPr txBox="1"/>
          <p:nvPr>
            <p:ph type="title"/>
          </p:nvPr>
        </p:nvSpPr>
        <p:spPr>
          <a:xfrm>
            <a:off x="512700" y="248050"/>
            <a:ext cx="46056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Entrada e saída de dados - ENTRADA</a:t>
            </a:r>
            <a:endParaRPr sz="1800"/>
          </a:p>
        </p:txBody>
      </p:sp>
      <p:sp>
        <p:nvSpPr>
          <p:cNvPr id="382" name="Google Shape;382;p59"/>
          <p:cNvSpPr txBox="1"/>
          <p:nvPr/>
        </p:nvSpPr>
        <p:spPr>
          <a:xfrm>
            <a:off x="705800" y="3984975"/>
            <a:ext cx="7905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Para </a:t>
            </a:r>
            <a:r>
              <a:rPr b="1" lang="pt-BR" sz="1800">
                <a:solidFill>
                  <a:srgbClr val="0000FF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entrada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e saída de dados, Java utiliza a classe </a:t>
            </a:r>
            <a:r>
              <a:rPr b="1" lang="pt-BR" sz="1800">
                <a:solidFill>
                  <a:srgbClr val="0000FF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Scanner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para </a:t>
            </a:r>
            <a:r>
              <a:rPr b="1" lang="pt-BR" sz="1800">
                <a:solidFill>
                  <a:srgbClr val="0000FF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entrada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e 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System.out para saída.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83" name="Google Shape;38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650" y="1097950"/>
            <a:ext cx="6563099" cy="2734625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59"/>
          <p:cNvSpPr/>
          <p:nvPr/>
        </p:nvSpPr>
        <p:spPr>
          <a:xfrm>
            <a:off x="667588" y="1958750"/>
            <a:ext cx="1396800" cy="31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85" name="Google Shape;385;p59"/>
          <p:cNvSpPr/>
          <p:nvPr/>
        </p:nvSpPr>
        <p:spPr>
          <a:xfrm>
            <a:off x="705800" y="2416500"/>
            <a:ext cx="1260300" cy="31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0"/>
          <p:cNvSpPr txBox="1"/>
          <p:nvPr>
            <p:ph type="title"/>
          </p:nvPr>
        </p:nvSpPr>
        <p:spPr>
          <a:xfrm>
            <a:off x="512700" y="248050"/>
            <a:ext cx="46056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Entrada e saída de dados - SAIDA</a:t>
            </a:r>
            <a:endParaRPr sz="1800"/>
          </a:p>
        </p:txBody>
      </p:sp>
      <p:sp>
        <p:nvSpPr>
          <p:cNvPr id="391" name="Google Shape;391;p60"/>
          <p:cNvSpPr txBox="1"/>
          <p:nvPr/>
        </p:nvSpPr>
        <p:spPr>
          <a:xfrm>
            <a:off x="705800" y="3984975"/>
            <a:ext cx="7905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Para 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entrada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e </a:t>
            </a:r>
            <a:r>
              <a:rPr b="1" lang="pt-BR" sz="1800">
                <a:solidFill>
                  <a:srgbClr val="0000FF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saída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de dados, Java utiliza a classe 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Scanner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para 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entrada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e </a:t>
            </a:r>
            <a:r>
              <a:rPr b="1" lang="pt-BR" sz="1800">
                <a:solidFill>
                  <a:srgbClr val="0000FF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System.out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para saída.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92" name="Google Shape;39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663" y="1407675"/>
            <a:ext cx="6774811" cy="2115165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60"/>
          <p:cNvSpPr/>
          <p:nvPr/>
        </p:nvSpPr>
        <p:spPr>
          <a:xfrm>
            <a:off x="910063" y="1951238"/>
            <a:ext cx="1396800" cy="31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1"/>
          <p:cNvSpPr txBox="1"/>
          <p:nvPr/>
        </p:nvSpPr>
        <p:spPr>
          <a:xfrm>
            <a:off x="1438275" y="2045350"/>
            <a:ext cx="6719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Estrutura de decisão</a:t>
            </a:r>
            <a:endParaRPr sz="48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Princípios Fundamentais da POO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2"/>
          <p:cNvSpPr txBox="1"/>
          <p:nvPr>
            <p:ph type="title"/>
          </p:nvPr>
        </p:nvSpPr>
        <p:spPr>
          <a:xfrm>
            <a:off x="512700" y="248050"/>
            <a:ext cx="46056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Estrutura Condicional if</a:t>
            </a:r>
            <a:endParaRPr sz="1800"/>
          </a:p>
        </p:txBody>
      </p:sp>
      <p:sp>
        <p:nvSpPr>
          <p:cNvPr id="404" name="Google Shape;404;p62"/>
          <p:cNvSpPr txBox="1"/>
          <p:nvPr/>
        </p:nvSpPr>
        <p:spPr>
          <a:xfrm>
            <a:off x="723100" y="3664600"/>
            <a:ext cx="7905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A estrutura </a:t>
            </a:r>
            <a:r>
              <a:rPr b="1" lang="pt-BR" sz="1800">
                <a:solidFill>
                  <a:srgbClr val="0000FF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permite </a:t>
            </a:r>
            <a:r>
              <a:rPr b="1" lang="pt-BR" sz="1800">
                <a:solidFill>
                  <a:srgbClr val="0000FF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executar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um bloco de código se uma condição específica for </a:t>
            </a:r>
            <a:r>
              <a:rPr b="1" lang="pt-BR" sz="1800">
                <a:solidFill>
                  <a:srgbClr val="0000FF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verdadeira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05" name="Google Shape;405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31775"/>
            <a:ext cx="8839200" cy="1394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3"/>
          <p:cNvSpPr txBox="1"/>
          <p:nvPr>
            <p:ph type="title"/>
          </p:nvPr>
        </p:nvSpPr>
        <p:spPr>
          <a:xfrm>
            <a:off x="512700" y="248050"/>
            <a:ext cx="46056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Estrutura Condicional if</a:t>
            </a:r>
            <a:endParaRPr sz="1800"/>
          </a:p>
        </p:txBody>
      </p:sp>
      <p:sp>
        <p:nvSpPr>
          <p:cNvPr id="411" name="Google Shape;411;p63"/>
          <p:cNvSpPr txBox="1"/>
          <p:nvPr/>
        </p:nvSpPr>
        <p:spPr>
          <a:xfrm>
            <a:off x="723100" y="3664600"/>
            <a:ext cx="7905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A estrutura </a:t>
            </a:r>
            <a:r>
              <a:rPr b="1" lang="pt-BR" sz="1800">
                <a:solidFill>
                  <a:srgbClr val="0000FF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permite </a:t>
            </a:r>
            <a:r>
              <a:rPr b="1" lang="pt-BR" sz="1800">
                <a:solidFill>
                  <a:srgbClr val="0000FF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executar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um bloco de código se uma condição específica for </a:t>
            </a:r>
            <a:r>
              <a:rPr b="1" lang="pt-BR" sz="1800">
                <a:solidFill>
                  <a:srgbClr val="0000FF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verdadeira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12" name="Google Shape;412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950" y="945550"/>
            <a:ext cx="6386925" cy="274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4"/>
          <p:cNvSpPr txBox="1"/>
          <p:nvPr>
            <p:ph type="title"/>
          </p:nvPr>
        </p:nvSpPr>
        <p:spPr>
          <a:xfrm>
            <a:off x="512700" y="248050"/>
            <a:ext cx="46056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Estrutura Condicional if-else</a:t>
            </a:r>
            <a:endParaRPr sz="1800"/>
          </a:p>
        </p:txBody>
      </p:sp>
      <p:sp>
        <p:nvSpPr>
          <p:cNvPr id="418" name="Google Shape;418;p64"/>
          <p:cNvSpPr txBox="1"/>
          <p:nvPr/>
        </p:nvSpPr>
        <p:spPr>
          <a:xfrm>
            <a:off x="723100" y="3664600"/>
            <a:ext cx="7905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A estrutura </a:t>
            </a:r>
            <a:r>
              <a:rPr b="1" lang="pt-BR" sz="1800">
                <a:solidFill>
                  <a:srgbClr val="0000FF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if-else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permite executar um </a:t>
            </a:r>
            <a:r>
              <a:rPr b="1" lang="pt-BR" sz="1800">
                <a:solidFill>
                  <a:srgbClr val="0000FF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bloco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de código se a condição for </a:t>
            </a:r>
            <a:r>
              <a:rPr b="1" lang="pt-BR" sz="1800">
                <a:solidFill>
                  <a:srgbClr val="0000FF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verdadeira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, e outro </a:t>
            </a:r>
            <a:r>
              <a:rPr b="1" lang="pt-BR" sz="1800">
                <a:solidFill>
                  <a:srgbClr val="0000FF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bloco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se a condição for </a:t>
            </a:r>
            <a:r>
              <a:rPr b="1" lang="pt-BR" sz="1800">
                <a:solidFill>
                  <a:srgbClr val="0000FF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falsa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19" name="Google Shape;419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1788" y="986738"/>
            <a:ext cx="5179182" cy="263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5"/>
          <p:cNvSpPr txBox="1"/>
          <p:nvPr>
            <p:ph type="title"/>
          </p:nvPr>
        </p:nvSpPr>
        <p:spPr>
          <a:xfrm>
            <a:off x="512700" y="248050"/>
            <a:ext cx="46056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Estrutura Condicional if-else</a:t>
            </a:r>
            <a:endParaRPr sz="1800"/>
          </a:p>
        </p:txBody>
      </p:sp>
      <p:sp>
        <p:nvSpPr>
          <p:cNvPr id="425" name="Google Shape;425;p65"/>
          <p:cNvSpPr txBox="1"/>
          <p:nvPr/>
        </p:nvSpPr>
        <p:spPr>
          <a:xfrm>
            <a:off x="723100" y="3664600"/>
            <a:ext cx="7905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A estrutura </a:t>
            </a:r>
            <a:r>
              <a:rPr b="1" lang="pt-BR" sz="1800">
                <a:solidFill>
                  <a:srgbClr val="0000FF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if-else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permite executar um </a:t>
            </a:r>
            <a:r>
              <a:rPr b="1" lang="pt-BR" sz="1800">
                <a:solidFill>
                  <a:srgbClr val="0000FF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bloco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de código se a condição for </a:t>
            </a:r>
            <a:r>
              <a:rPr b="1" lang="pt-BR" sz="1800">
                <a:solidFill>
                  <a:srgbClr val="0000FF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verdadeira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, e outro </a:t>
            </a:r>
            <a:r>
              <a:rPr b="1" lang="pt-BR" sz="1800">
                <a:solidFill>
                  <a:srgbClr val="0000FF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bloco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se a condição for </a:t>
            </a:r>
            <a:r>
              <a:rPr b="1" lang="pt-BR" sz="1800">
                <a:solidFill>
                  <a:srgbClr val="0000FF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falsa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26" name="Google Shape;426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600" y="1243074"/>
            <a:ext cx="8338601" cy="21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6"/>
          <p:cNvSpPr txBox="1"/>
          <p:nvPr/>
        </p:nvSpPr>
        <p:spPr>
          <a:xfrm>
            <a:off x="1438275" y="2045350"/>
            <a:ext cx="6719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Estrutura de Repetição</a:t>
            </a:r>
            <a:endParaRPr sz="48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7"/>
          <p:cNvSpPr txBox="1"/>
          <p:nvPr>
            <p:ph type="title"/>
          </p:nvPr>
        </p:nvSpPr>
        <p:spPr>
          <a:xfrm>
            <a:off x="512700" y="248050"/>
            <a:ext cx="46056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Laço "for"</a:t>
            </a:r>
            <a:endParaRPr sz="1800"/>
          </a:p>
        </p:txBody>
      </p:sp>
      <p:pic>
        <p:nvPicPr>
          <p:cNvPr id="437" name="Google Shape;437;p67"/>
          <p:cNvPicPr preferRelativeResize="0"/>
          <p:nvPr/>
        </p:nvPicPr>
        <p:blipFill rotWithShape="1">
          <a:blip r:embed="rId3">
            <a:alphaModFix/>
          </a:blip>
          <a:srcRect b="0" l="0" r="8273" t="0"/>
          <a:stretch/>
        </p:blipFill>
        <p:spPr>
          <a:xfrm>
            <a:off x="478700" y="1271025"/>
            <a:ext cx="8186600" cy="1501650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67"/>
          <p:cNvSpPr txBox="1"/>
          <p:nvPr/>
        </p:nvSpPr>
        <p:spPr>
          <a:xfrm>
            <a:off x="723100" y="3664600"/>
            <a:ext cx="7905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O laço </a:t>
            </a:r>
            <a:r>
              <a:rPr b="1" lang="pt-BR" sz="1800">
                <a:solidFill>
                  <a:srgbClr val="0000FF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é usado quando sabemos antecipadamente quantas vezes queremos executar um bloco de código. A sintaxe do for inclui a inicialização, a </a:t>
            </a:r>
            <a:r>
              <a:rPr b="1" lang="pt-BR" sz="1800">
                <a:solidFill>
                  <a:srgbClr val="0000FF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condição de continuidade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e a </a:t>
            </a:r>
            <a:r>
              <a:rPr b="1" lang="pt-BR" sz="1800">
                <a:solidFill>
                  <a:srgbClr val="0000FF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atualização do contador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8"/>
          <p:cNvSpPr txBox="1"/>
          <p:nvPr>
            <p:ph type="title"/>
          </p:nvPr>
        </p:nvSpPr>
        <p:spPr>
          <a:xfrm>
            <a:off x="512700" y="248050"/>
            <a:ext cx="46056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Laço "for"</a:t>
            </a:r>
            <a:endParaRPr sz="1800"/>
          </a:p>
        </p:txBody>
      </p:sp>
      <p:sp>
        <p:nvSpPr>
          <p:cNvPr id="444" name="Google Shape;444;p68"/>
          <p:cNvSpPr txBox="1"/>
          <p:nvPr/>
        </p:nvSpPr>
        <p:spPr>
          <a:xfrm>
            <a:off x="723100" y="3664600"/>
            <a:ext cx="7905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O laço </a:t>
            </a:r>
            <a:r>
              <a:rPr b="1" lang="pt-BR" sz="1800">
                <a:solidFill>
                  <a:srgbClr val="0000FF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é usado quando sabemos antecipadamente quantas vezes queremos executar um bloco de código. A sintaxe do for inclui a inicialização, a </a:t>
            </a:r>
            <a:r>
              <a:rPr b="1" lang="pt-BR" sz="1800">
                <a:solidFill>
                  <a:srgbClr val="0000FF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condição de continuidade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e a </a:t>
            </a:r>
            <a:r>
              <a:rPr b="1" lang="pt-BR" sz="1800">
                <a:solidFill>
                  <a:srgbClr val="0000FF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atualização do contador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45" name="Google Shape;445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2100" y="988350"/>
            <a:ext cx="5702987" cy="263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9"/>
          <p:cNvSpPr txBox="1"/>
          <p:nvPr>
            <p:ph type="title"/>
          </p:nvPr>
        </p:nvSpPr>
        <p:spPr>
          <a:xfrm>
            <a:off x="512700" y="248050"/>
            <a:ext cx="46056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Laço "while"</a:t>
            </a:r>
            <a:endParaRPr sz="1800"/>
          </a:p>
        </p:txBody>
      </p:sp>
      <p:sp>
        <p:nvSpPr>
          <p:cNvPr id="451" name="Google Shape;451;p69"/>
          <p:cNvSpPr txBox="1"/>
          <p:nvPr/>
        </p:nvSpPr>
        <p:spPr>
          <a:xfrm>
            <a:off x="723100" y="3664600"/>
            <a:ext cx="7905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O laço </a:t>
            </a:r>
            <a:r>
              <a:rPr b="1" lang="pt-BR" sz="1800">
                <a:solidFill>
                  <a:srgbClr val="0000FF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é usado quando não sabemos antecipadamente quantas vezes precisamos repetir um bloco de código. O bloco de código </a:t>
            </a:r>
            <a:r>
              <a:rPr b="1" lang="pt-BR" sz="1800">
                <a:solidFill>
                  <a:srgbClr val="0000FF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será executado enquanto a condição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especificada for </a:t>
            </a:r>
            <a:r>
              <a:rPr b="1" lang="pt-BR" sz="1800">
                <a:solidFill>
                  <a:srgbClr val="0000FF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verdadeira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52" name="Google Shape;452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100" y="1149925"/>
            <a:ext cx="6735750" cy="198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0"/>
          <p:cNvSpPr txBox="1"/>
          <p:nvPr>
            <p:ph type="title"/>
          </p:nvPr>
        </p:nvSpPr>
        <p:spPr>
          <a:xfrm>
            <a:off x="512700" y="248050"/>
            <a:ext cx="46056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Laço "while"</a:t>
            </a:r>
            <a:endParaRPr sz="1800"/>
          </a:p>
        </p:txBody>
      </p:sp>
      <p:sp>
        <p:nvSpPr>
          <p:cNvPr id="458" name="Google Shape;458;p70"/>
          <p:cNvSpPr txBox="1"/>
          <p:nvPr/>
        </p:nvSpPr>
        <p:spPr>
          <a:xfrm>
            <a:off x="723100" y="3664600"/>
            <a:ext cx="7905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O laço </a:t>
            </a:r>
            <a:r>
              <a:rPr b="1" lang="pt-BR" sz="1800">
                <a:solidFill>
                  <a:srgbClr val="0000FF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é usado quando não sabemos antecipadamente quantas vezes precisamos repetir um bloco de código. O bloco de código </a:t>
            </a:r>
            <a:r>
              <a:rPr b="1" lang="pt-BR" sz="1800">
                <a:solidFill>
                  <a:srgbClr val="0000FF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será executado enquanto a condição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especificada for </a:t>
            </a:r>
            <a:r>
              <a:rPr b="1" lang="pt-BR" sz="1800">
                <a:solidFill>
                  <a:srgbClr val="0000FF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verdadeira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59" name="Google Shape;459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8200" y="248050"/>
            <a:ext cx="6191250" cy="344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1"/>
          <p:cNvSpPr txBox="1"/>
          <p:nvPr>
            <p:ph type="title"/>
          </p:nvPr>
        </p:nvSpPr>
        <p:spPr>
          <a:xfrm>
            <a:off x="429650" y="4830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pic>
        <p:nvPicPr>
          <p:cNvPr id="465" name="Google Shape;465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3950" y="716426"/>
            <a:ext cx="3829925" cy="3710650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71"/>
          <p:cNvSpPr txBox="1"/>
          <p:nvPr/>
        </p:nvSpPr>
        <p:spPr>
          <a:xfrm>
            <a:off x="1620100" y="4019625"/>
            <a:ext cx="365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Slide e Código fonte: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256825" y="54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Encapsulamento</a:t>
            </a:r>
            <a:endParaRPr/>
          </a:p>
        </p:txBody>
      </p:sp>
      <p:sp>
        <p:nvSpPr>
          <p:cNvPr id="91" name="Google Shape;91;p18"/>
          <p:cNvSpPr txBox="1"/>
          <p:nvPr>
            <p:ph idx="1" type="subTitle"/>
          </p:nvPr>
        </p:nvSpPr>
        <p:spPr>
          <a:xfrm>
            <a:off x="256825" y="1929000"/>
            <a:ext cx="4045200" cy="22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Encapsulamento é o princípio que consiste em esconder os detalhes internos de um objeto e expor apenas o que é necessário. Isso é feito através do uso de modificadores de acesso, como </a:t>
            </a:r>
            <a:r>
              <a:rPr b="1" lang="pt-BR">
                <a:solidFill>
                  <a:srgbClr val="0000FF"/>
                </a:solidFill>
              </a:rPr>
              <a:t>private</a:t>
            </a:r>
            <a:r>
              <a:rPr lang="pt-BR"/>
              <a:t>, </a:t>
            </a:r>
            <a:r>
              <a:rPr b="1" lang="pt-BR">
                <a:solidFill>
                  <a:srgbClr val="0000FF"/>
                </a:solidFill>
              </a:rPr>
              <a:t>protected</a:t>
            </a:r>
            <a:r>
              <a:rPr lang="pt-BR"/>
              <a:t>, e </a:t>
            </a:r>
            <a:r>
              <a:rPr b="1" lang="pt-BR">
                <a:solidFill>
                  <a:srgbClr val="0000FF"/>
                </a:solidFill>
              </a:rPr>
              <a:t>public</a:t>
            </a:r>
            <a:r>
              <a:rPr lang="pt-BR"/>
              <a:t>.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0175" y="478050"/>
            <a:ext cx="4204901" cy="3901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239500" y="412475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Herança</a:t>
            </a:r>
            <a:endParaRPr/>
          </a:p>
        </p:txBody>
      </p:sp>
      <p:sp>
        <p:nvSpPr>
          <p:cNvPr id="98" name="Google Shape;98;p19"/>
          <p:cNvSpPr txBox="1"/>
          <p:nvPr>
            <p:ph idx="1" type="subTitle"/>
          </p:nvPr>
        </p:nvSpPr>
        <p:spPr>
          <a:xfrm>
            <a:off x="239500" y="1799125"/>
            <a:ext cx="4045200" cy="28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Herança é o princípio que permite criar novas classes a partir de classes existentes, reutilizando código e adicionando novas funcionalidades. </a:t>
            </a:r>
            <a:endParaRPr sz="16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A nova classe é chamada de </a:t>
            </a:r>
            <a:r>
              <a:rPr b="1" lang="pt-BR" sz="1600">
                <a:solidFill>
                  <a:srgbClr val="0000FF"/>
                </a:solidFill>
              </a:rPr>
              <a:t>subclasse</a:t>
            </a:r>
            <a:r>
              <a:rPr lang="pt-BR" sz="1600"/>
              <a:t> (ou classe derivada), e a classe existente é chamada de </a:t>
            </a:r>
            <a:r>
              <a:rPr b="1" lang="pt-BR" sz="1600">
                <a:solidFill>
                  <a:srgbClr val="0000FF"/>
                </a:solidFill>
              </a:rPr>
              <a:t>superclasse</a:t>
            </a:r>
            <a:r>
              <a:rPr lang="pt-BR" sz="1600"/>
              <a:t> (ou classe base).</a:t>
            </a:r>
            <a:endParaRPr sz="1600"/>
          </a:p>
        </p:txBody>
      </p:sp>
      <p:pic>
        <p:nvPicPr>
          <p:cNvPr id="99" name="Google Shape;99;p19"/>
          <p:cNvPicPr preferRelativeResize="0"/>
          <p:nvPr/>
        </p:nvPicPr>
        <p:blipFill rotWithShape="1">
          <a:blip r:embed="rId3">
            <a:alphaModFix/>
          </a:blip>
          <a:srcRect b="0" l="0" r="6924" t="0"/>
          <a:stretch/>
        </p:blipFill>
        <p:spPr>
          <a:xfrm>
            <a:off x="4748825" y="256300"/>
            <a:ext cx="4222825" cy="451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265475" y="412475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Polimorfismo</a:t>
            </a:r>
            <a:endParaRPr/>
          </a:p>
        </p:txBody>
      </p:sp>
      <p:sp>
        <p:nvSpPr>
          <p:cNvPr id="105" name="Google Shape;105;p20"/>
          <p:cNvSpPr txBox="1"/>
          <p:nvPr>
            <p:ph idx="1" type="subTitle"/>
          </p:nvPr>
        </p:nvSpPr>
        <p:spPr>
          <a:xfrm>
            <a:off x="265475" y="1799125"/>
            <a:ext cx="4045200" cy="26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Polimorfismo é o princípio que permite que </a:t>
            </a:r>
            <a:r>
              <a:rPr b="1" lang="pt-BR" sz="1600">
                <a:solidFill>
                  <a:srgbClr val="0000FF"/>
                </a:solidFill>
              </a:rPr>
              <a:t>objetos tenham implementações diferentes</a:t>
            </a:r>
            <a:r>
              <a:rPr lang="pt-BR" sz="1600"/>
              <a:t> estendendo de uma </a:t>
            </a:r>
            <a:r>
              <a:rPr b="1" lang="pt-BR" sz="1600">
                <a:solidFill>
                  <a:srgbClr val="0000FF"/>
                </a:solidFill>
              </a:rPr>
              <a:t>classe comum</a:t>
            </a:r>
            <a:r>
              <a:rPr lang="pt-BR" sz="1600"/>
              <a:t>. </a:t>
            </a:r>
            <a:endParaRPr sz="16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Isso é particularmente útil para permitir que uma única interface manipule diferentes tipos de objetos.</a:t>
            </a:r>
            <a:endParaRPr sz="1600"/>
          </a:p>
        </p:txBody>
      </p:sp>
      <p:pic>
        <p:nvPicPr>
          <p:cNvPr id="106" name="Google Shape;106;p20"/>
          <p:cNvPicPr preferRelativeResize="0"/>
          <p:nvPr/>
        </p:nvPicPr>
        <p:blipFill rotWithShape="1">
          <a:blip r:embed="rId3">
            <a:alphaModFix/>
          </a:blip>
          <a:srcRect b="0" l="0" r="4452" t="0"/>
          <a:stretch/>
        </p:blipFill>
        <p:spPr>
          <a:xfrm>
            <a:off x="4679525" y="193950"/>
            <a:ext cx="4326748" cy="475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265475" y="412475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Abstração</a:t>
            </a:r>
            <a:endParaRPr/>
          </a:p>
        </p:txBody>
      </p:sp>
      <p:sp>
        <p:nvSpPr>
          <p:cNvPr id="112" name="Google Shape;112;p21"/>
          <p:cNvSpPr txBox="1"/>
          <p:nvPr>
            <p:ph idx="1" type="subTitle"/>
          </p:nvPr>
        </p:nvSpPr>
        <p:spPr>
          <a:xfrm>
            <a:off x="265475" y="1799125"/>
            <a:ext cx="4045200" cy="26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Abstração é o princípio de se </a:t>
            </a:r>
            <a:r>
              <a:rPr b="1" lang="pt-BR" sz="1600">
                <a:solidFill>
                  <a:srgbClr val="0000FF"/>
                </a:solidFill>
              </a:rPr>
              <a:t>concentrar nos aspectos essenciais</a:t>
            </a:r>
            <a:r>
              <a:rPr lang="pt-BR" sz="1600"/>
              <a:t> de um objeto,</a:t>
            </a:r>
            <a:endParaRPr sz="16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000FF"/>
                </a:solidFill>
              </a:rPr>
              <a:t> ignorando os detalhes</a:t>
            </a:r>
            <a:r>
              <a:rPr lang="pt-BR" sz="1600"/>
              <a:t> menos relevantes. </a:t>
            </a:r>
            <a:endParaRPr sz="16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Isso é feito através de classes abstratas e interfaces.</a:t>
            </a:r>
            <a:endParaRPr sz="1600"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0525" y="108237"/>
            <a:ext cx="4253727" cy="492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