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fe03d009e_2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6fe03d009e_2_2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fe03d009e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6fe03d009e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fe03d009e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6fe03d009e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fe03d009e_0_2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6fe03d009e_0_2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fe03d009e_0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6fe03d009e_0_3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fe03d009e_0_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6fe03d009e_0_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Up till now you’ve seen the different display options. But when you make a shiny app, you usually want to do something with your data. For example: Someone moves a slider, and then something needs to happen. This is where the server section comes in.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fe03d009e_0_3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6fe03d009e_0_3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fe03d009e_0_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6fe03d009e_0_3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fe03d009e_0_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6fe03d009e_0_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fe03d009e_0_3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6fe03d009e_0_3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fe03d009e_0_3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6fe03d009e_0_3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nl">
                <a:solidFill>
                  <a:schemeClr val="dk1"/>
                </a:solidFill>
              </a:rPr>
              <a:t>Each output should have output from one of shiny’s render functions. The R expression between the {} of the render function, is something that is called at the start of the app, and when it needs to be updated. This updating proces is connected to the input$ statement.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fe03d009e_2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6fe03d009e_2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fe03d009e_0_4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6fe03d009e_0_4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fe03d009e_0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6fe03d009e_0_4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fe03d009e_0_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6fe03d009e_0_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fe03d009e_0_5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6fe03d009e_0_5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6fe03d009e_0_4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6fe03d009e_0_4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fe03d009e_0_4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g6fe03d009e_0_4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fe03d009e_0_4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g6fe03d009e_0_4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fe03d009e_0_5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6fe03d009e_0_5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fe03d009e_0_5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g6fe03d009e_0_5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6fe03d009e_0_5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g6fe03d009e_0_5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fe03d009e_2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6fe03d009e_2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fe03d009e_0_6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g6fe03d009e_0_6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6fe03d009e_0_5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6fe03d009e_0_5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6fe03d009e_0_5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g6fe03d009e_0_5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6fe03d009e_0_5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g6fe03d009e_0_5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fe03d009e_0_5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6fe03d009e_0_5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fe03d009e_0_5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g6fe03d009e_0_5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nl">
                <a:solidFill>
                  <a:schemeClr val="dk1"/>
                </a:solidFill>
              </a:rPr>
              <a:t>Easier way to make things look a bit more fancy.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6fe03d009e_0_5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g6fe03d009e_0_5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7e352b8fd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g7e352b8fd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6fe03d009e_0_5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g6fe03d009e_0_5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6fe03d009e_0_7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g6fe03d009e_0_7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3d009e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6fe03d009e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6fe03d009e_0_6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g6fe03d009e_0_6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6fe03d009e_0_6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g6fe03d009e_0_6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fe03d009e_0_6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g6fe03d009e_0_6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6fe03d009e_0_6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g6fe03d009e_0_6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fe03d009e_0_6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g6fe03d009e_0_6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fe03d009e_0_6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g6fe03d009e_0_6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fe03d009e_0_6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g6fe03d009e_0_6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6fe03d009e_0_6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4" name="Google Shape;794;g6fe03d009e_0_6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6fe03d009e_0_6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g6fe03d009e_0_6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6fe03d009e_0_6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g6fe03d009e_0_6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fe03d009e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6fe03d009e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e03d009e_2_3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g6fe03d009e_2_3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fe03d009e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6fe03d009e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e03d009e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6fe03d009e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User interface section is for the lay out, here you can determine which block of information will be displayed where.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And in the server you prepare all your data and do the calculations.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ui - contains the display part, the buttons, the graphs, the layout of these. Everything you want to show should be </a:t>
            </a:r>
            <a:r>
              <a:rPr i="1" lang="nl">
                <a:solidFill>
                  <a:schemeClr val="dk1"/>
                </a:solidFill>
              </a:rPr>
              <a:t>defined</a:t>
            </a:r>
            <a:r>
              <a:rPr lang="nl">
                <a:solidFill>
                  <a:schemeClr val="dk1"/>
                </a:solidFill>
              </a:rPr>
              <a:t> here. </a:t>
            </a:r>
            <a:br>
              <a:rPr lang="nl">
                <a:solidFill>
                  <a:schemeClr val="dk1"/>
                </a:solidFill>
              </a:rPr>
            </a:br>
            <a:r>
              <a:rPr lang="nl">
                <a:solidFill>
                  <a:schemeClr val="dk1"/>
                </a:solidFill>
              </a:rPr>
              <a:t>server - contains the engine, the code behind the display</a:t>
            </a:r>
            <a:br>
              <a:rPr lang="nl">
                <a:solidFill>
                  <a:schemeClr val="dk1"/>
                </a:solidFill>
              </a:rPr>
            </a:br>
            <a:r>
              <a:rPr lang="nl">
                <a:solidFill>
                  <a:schemeClr val="dk1"/>
                </a:solidFill>
              </a:rPr>
              <a:t>All </a:t>
            </a:r>
            <a:r>
              <a:rPr i="1" lang="nl">
                <a:solidFill>
                  <a:schemeClr val="dk1"/>
                </a:solidFill>
              </a:rPr>
              <a:t>the real work</a:t>
            </a:r>
            <a:r>
              <a:rPr lang="nl">
                <a:solidFill>
                  <a:schemeClr val="dk1"/>
                </a:solidFill>
              </a:rPr>
              <a:t> (data, the calculations and data transformations) is done in this section.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fe03d009e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6fe03d009e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the fluidpage was made so the items can change according to the browser size.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Column width = 12 max, so if you want to have multiple columns, the should add up to 12.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fe03d009e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6fe03d009e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nl">
                <a:solidFill>
                  <a:schemeClr val="dk1"/>
                </a:solidFill>
              </a:rPr>
              <a:t>the fluidpage was made so the items can change according to the browser size.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nl">
                <a:solidFill>
                  <a:schemeClr val="dk1"/>
                </a:solidFill>
              </a:rPr>
              <a:t>Column width = 12 max, so if you want to have multiple columns, the should add up to 12.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instagram.com/deltares/" TargetMode="External"/><Relationship Id="rId11" Type="http://schemas.openxmlformats.org/officeDocument/2006/relationships/image" Target="../media/image9.png"/><Relationship Id="rId10" Type="http://schemas.openxmlformats.org/officeDocument/2006/relationships/hyperlink" Target="https://www.deltares.nl/" TargetMode="External"/><Relationship Id="rId21" Type="http://schemas.openxmlformats.org/officeDocument/2006/relationships/image" Target="../media/image8.png"/><Relationship Id="rId13" Type="http://schemas.openxmlformats.org/officeDocument/2006/relationships/image" Target="../media/image11.png"/><Relationship Id="rId12" Type="http://schemas.openxmlformats.org/officeDocument/2006/relationships/hyperlink" Target="https://www.linkedin.com/company/deltares" TargetMode="External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hyperlink" Target="mailto:info@deltares.nl" TargetMode="External"/><Relationship Id="rId4" Type="http://schemas.openxmlformats.org/officeDocument/2006/relationships/hyperlink" Target="https://twitter.com/deltares/" TargetMode="External"/><Relationship Id="rId9" Type="http://schemas.openxmlformats.org/officeDocument/2006/relationships/image" Target="../media/image4.png"/><Relationship Id="rId15" Type="http://schemas.openxmlformats.org/officeDocument/2006/relationships/image" Target="../media/image12.png"/><Relationship Id="rId14" Type="http://schemas.openxmlformats.org/officeDocument/2006/relationships/hyperlink" Target="mailto:info@deltares.nl" TargetMode="External"/><Relationship Id="rId17" Type="http://schemas.openxmlformats.org/officeDocument/2006/relationships/image" Target="../media/image6.png"/><Relationship Id="rId16" Type="http://schemas.openxmlformats.org/officeDocument/2006/relationships/hyperlink" Target="https://www.facebook.com/DeltaresNL/" TargetMode="External"/><Relationship Id="rId5" Type="http://schemas.openxmlformats.org/officeDocument/2006/relationships/hyperlink" Target="https://www.linkedin.com/company/deltares" TargetMode="External"/><Relationship Id="rId19" Type="http://schemas.openxmlformats.org/officeDocument/2006/relationships/image" Target="../media/image7.png"/><Relationship Id="rId6" Type="http://schemas.openxmlformats.org/officeDocument/2006/relationships/hyperlink" Target="https://www.deltares.nl/" TargetMode="External"/><Relationship Id="rId18" Type="http://schemas.openxmlformats.org/officeDocument/2006/relationships/hyperlink" Target="https://twitter.com/deltares/" TargetMode="External"/><Relationship Id="rId7" Type="http://schemas.openxmlformats.org/officeDocument/2006/relationships/hyperlink" Target="https://www.instagram.com/deltares/" TargetMode="External"/><Relationship Id="rId8" Type="http://schemas.openxmlformats.org/officeDocument/2006/relationships/hyperlink" Target="https://www.facebook.com/DeltaresNL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" showMasterSp="0">
  <p:cSld name="Intro"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67000" y="-918000"/>
            <a:ext cx="7884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600"/>
              <a:buFont typeface="Arial"/>
              <a:buNone/>
              <a:defRPr>
                <a:solidFill>
                  <a:srgbClr val="E6E6E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/>
          <p:nvPr/>
        </p:nvSpPr>
        <p:spPr>
          <a:xfrm>
            <a:off x="3830243" y="2426821"/>
            <a:ext cx="1485003" cy="290505"/>
          </a:xfrm>
          <a:custGeom>
            <a:rect b="b" l="l" r="r" t="t"/>
            <a:pathLst>
              <a:path extrusionOk="0" h="2648" w="13524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 rot="-5400000">
            <a:off x="92727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 rot="-5400000">
            <a:off x="75187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92645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2200" y="4460400"/>
            <a:ext cx="2381400" cy="5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 (met animatie)" showMasterSp="0">
  <p:cSld name="Intro (met animatie)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288600" y="1185300"/>
            <a:ext cx="2673000" cy="2673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0EBBF0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180600" y="1347300"/>
            <a:ext cx="2673000" cy="2673000"/>
          </a:xfrm>
          <a:prstGeom prst="ellipse">
            <a:avLst/>
          </a:prstGeom>
          <a:gradFill>
            <a:gsLst>
              <a:gs pos="0">
                <a:srgbClr val="00B389">
                  <a:alpha val="0"/>
                </a:srgbClr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342407" y="739239"/>
            <a:ext cx="5272500" cy="35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567000" y="-918000"/>
            <a:ext cx="7884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600"/>
              <a:buFont typeface="Arial"/>
              <a:buNone/>
              <a:defRPr>
                <a:solidFill>
                  <a:srgbClr val="E6E6E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/>
          <p:nvPr/>
        </p:nvSpPr>
        <p:spPr>
          <a:xfrm>
            <a:off x="3830243" y="2426821"/>
            <a:ext cx="1485003" cy="290505"/>
          </a:xfrm>
          <a:custGeom>
            <a:rect b="b" l="l" r="r" t="t"/>
            <a:pathLst>
              <a:path extrusionOk="0" h="2648" w="13524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 rot="-5400000">
            <a:off x="92727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 rot="-5400000">
            <a:off x="75187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92645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2200" y="4460400"/>
            <a:ext cx="2381400" cy="5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3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3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>
  <p:cSld name="Titeldia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>
            <p:ph idx="2" type="pic"/>
          </p:nvPr>
        </p:nvSpPr>
        <p:spPr>
          <a:xfrm>
            <a:off x="0" y="0"/>
            <a:ext cx="3996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286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310145" y="3971925"/>
            <a:ext cx="45018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>
            <a:off x="4310146" y="2890980"/>
            <a:ext cx="45018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292203" y="4698000"/>
            <a:ext cx="1755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800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 rot="-5400000">
            <a:off x="7993179" y="1875013"/>
            <a:ext cx="2839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924552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4307443" y="1324558"/>
            <a:ext cx="45045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82000" y="135000"/>
            <a:ext cx="1755000" cy="5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4" type="body"/>
          </p:nvPr>
        </p:nvSpPr>
        <p:spPr>
          <a:xfrm>
            <a:off x="233101" y="4460683"/>
            <a:ext cx="2382300" cy="56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321300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400"/>
              <a:buNone/>
              <a:defRPr>
                <a:solidFill>
                  <a:srgbClr val="E6E6E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sopgave met Partner logos">
  <p:cSld name="Inhoudsopgave met Partner logo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566738" y="1321593"/>
            <a:ext cx="78879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7"/>
          <p:cNvSpPr/>
          <p:nvPr>
            <p:ph idx="2" type="pic"/>
          </p:nvPr>
        </p:nvSpPr>
        <p:spPr>
          <a:xfrm>
            <a:off x="1525191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7"/>
          <p:cNvSpPr/>
          <p:nvPr>
            <p:ph idx="3" type="pic"/>
          </p:nvPr>
        </p:nvSpPr>
        <p:spPr>
          <a:xfrm>
            <a:off x="2530407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7"/>
          <p:cNvSpPr/>
          <p:nvPr>
            <p:ph idx="4" type="pic"/>
          </p:nvPr>
        </p:nvSpPr>
        <p:spPr>
          <a:xfrm>
            <a:off x="3535623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7"/>
          <p:cNvSpPr/>
          <p:nvPr>
            <p:ph idx="5" type="pic"/>
          </p:nvPr>
        </p:nvSpPr>
        <p:spPr>
          <a:xfrm>
            <a:off x="4540839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7"/>
          <p:cNvSpPr/>
          <p:nvPr>
            <p:ph idx="6" type="pic"/>
          </p:nvPr>
        </p:nvSpPr>
        <p:spPr>
          <a:xfrm>
            <a:off x="5546055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7"/>
          <p:cNvSpPr/>
          <p:nvPr>
            <p:ph idx="7" type="pic"/>
          </p:nvPr>
        </p:nvSpPr>
        <p:spPr>
          <a:xfrm>
            <a:off x="6551271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7"/>
          <p:cNvSpPr/>
          <p:nvPr>
            <p:ph idx="8" type="pic"/>
          </p:nvPr>
        </p:nvSpPr>
        <p:spPr>
          <a:xfrm>
            <a:off x="7556488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>
  <p:cSld name="Titel en 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566738" y="1326572"/>
            <a:ext cx="78843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1" type="ftr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(Vrij invulbaar)" showMasterSp="0">
  <p:cSld name="Contact (Vrij invulbaar)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>
            <p:ph idx="2" type="pic"/>
          </p:nvPr>
        </p:nvSpPr>
        <p:spPr>
          <a:xfrm>
            <a:off x="566738" y="2115355"/>
            <a:ext cx="8577300" cy="3028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1755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7148780" y="4376911"/>
            <a:ext cx="1755000" cy="56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243000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  <a:defRPr sz="100">
                <a:solidFill>
                  <a:srgbClr val="E6E6E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3" type="body"/>
          </p:nvPr>
        </p:nvSpPr>
        <p:spPr>
          <a:xfrm>
            <a:off x="566738" y="2466666"/>
            <a:ext cx="2148000" cy="2322300"/>
          </a:xfrm>
          <a:prstGeom prst="rect">
            <a:avLst/>
          </a:prstGeom>
          <a:gradFill>
            <a:gsLst>
              <a:gs pos="0">
                <a:srgbClr val="00B389">
                  <a:alpha val="0"/>
                </a:srgbClr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475200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  <a:defRPr sz="100">
                <a:solidFill>
                  <a:srgbClr val="E6E6E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0" type="dt"/>
          </p:nvPr>
        </p:nvSpPr>
        <p:spPr>
          <a:xfrm rot="-5400000">
            <a:off x="9315563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1" type="ftr"/>
          </p:nvPr>
        </p:nvSpPr>
        <p:spPr>
          <a:xfrm rot="-5400000">
            <a:off x="7561591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9307435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14" name="Google Shape;114;p19"/>
          <p:cNvSpPr txBox="1"/>
          <p:nvPr>
            <p:ph idx="4" type="body"/>
          </p:nvPr>
        </p:nvSpPr>
        <p:spPr>
          <a:xfrm>
            <a:off x="945000" y="1323000"/>
            <a:ext cx="18360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5" type="body"/>
          </p:nvPr>
        </p:nvSpPr>
        <p:spPr>
          <a:xfrm>
            <a:off x="945000" y="1701000"/>
            <a:ext cx="18360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6" type="body"/>
          </p:nvPr>
        </p:nvSpPr>
        <p:spPr>
          <a:xfrm>
            <a:off x="3159000" y="1323000"/>
            <a:ext cx="16467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7" type="body"/>
          </p:nvPr>
        </p:nvSpPr>
        <p:spPr>
          <a:xfrm>
            <a:off x="3159000" y="1701000"/>
            <a:ext cx="16467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8" type="body"/>
          </p:nvPr>
        </p:nvSpPr>
        <p:spPr>
          <a:xfrm>
            <a:off x="5182777" y="1323000"/>
            <a:ext cx="3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9" type="body"/>
          </p:nvPr>
        </p:nvSpPr>
        <p:spPr>
          <a:xfrm>
            <a:off x="5182777" y="1701000"/>
            <a:ext cx="3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19"/>
          <p:cNvSpPr/>
          <p:nvPr>
            <p:ph idx="13" type="pic"/>
          </p:nvPr>
        </p:nvSpPr>
        <p:spPr>
          <a:xfrm>
            <a:off x="566738" y="1323000"/>
            <a:ext cx="229500" cy="229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9"/>
          <p:cNvSpPr/>
          <p:nvPr>
            <p:ph idx="14" type="pic"/>
          </p:nvPr>
        </p:nvSpPr>
        <p:spPr>
          <a:xfrm>
            <a:off x="566738" y="1701000"/>
            <a:ext cx="229500" cy="22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9"/>
          <p:cNvSpPr/>
          <p:nvPr>
            <p:ph idx="15" type="pic"/>
          </p:nvPr>
        </p:nvSpPr>
        <p:spPr>
          <a:xfrm>
            <a:off x="2781000" y="1323000"/>
            <a:ext cx="229500" cy="229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9"/>
          <p:cNvSpPr/>
          <p:nvPr>
            <p:ph idx="16" type="pic"/>
          </p:nvPr>
        </p:nvSpPr>
        <p:spPr>
          <a:xfrm>
            <a:off x="2781000" y="1701000"/>
            <a:ext cx="229500" cy="229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9"/>
          <p:cNvSpPr/>
          <p:nvPr>
            <p:ph idx="17" type="pic"/>
          </p:nvPr>
        </p:nvSpPr>
        <p:spPr>
          <a:xfrm>
            <a:off x="4806000" y="1323000"/>
            <a:ext cx="229500" cy="2295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9"/>
          <p:cNvSpPr/>
          <p:nvPr>
            <p:ph idx="18" type="pic"/>
          </p:nvPr>
        </p:nvSpPr>
        <p:spPr>
          <a:xfrm>
            <a:off x="4806000" y="1701000"/>
            <a:ext cx="229500" cy="2295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84">
          <p15:clr>
            <a:srgbClr val="FBAE40"/>
          </p15:clr>
        </p15:guide>
        <p15:guide id="2" orient="horz" pos="1543">
          <p15:clr>
            <a:srgbClr val="FBAE40"/>
          </p15:clr>
        </p15:guide>
        <p15:guide id="3" orient="horz" pos="3019">
          <p15:clr>
            <a:srgbClr val="FBAE40"/>
          </p15:clr>
        </p15:guide>
        <p15:guide id="4" pos="3033">
          <p15:clr>
            <a:srgbClr val="FBAE40"/>
          </p15:clr>
        </p15:guide>
        <p15:guide id="5" pos="3271">
          <p15:clr>
            <a:srgbClr val="FBAE40"/>
          </p15:clr>
        </p15:guide>
        <p15:guide id="6" pos="1996">
          <p15:clr>
            <a:srgbClr val="FBAE40"/>
          </p15:clr>
        </p15:guide>
        <p15:guide id="7" pos="175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.Titeldia met vierkant beeld" showMasterSp="0">
  <p:cSld name="1.Titeldia met vierkant beeld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>
            <p:ph idx="2" type="pic"/>
          </p:nvPr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286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5427000" y="3971925"/>
            <a:ext cx="33849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3" type="subTitle"/>
          </p:nvPr>
        </p:nvSpPr>
        <p:spPr>
          <a:xfrm>
            <a:off x="5427000" y="2890980"/>
            <a:ext cx="3384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5427000" y="4698000"/>
            <a:ext cx="1755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800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 rot="-5400000">
            <a:off x="7993179" y="1875013"/>
            <a:ext cx="2839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924552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5427000" y="1324558"/>
            <a:ext cx="33870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82000" y="135000"/>
            <a:ext cx="1755000" cy="5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4" type="body"/>
          </p:nvPr>
        </p:nvSpPr>
        <p:spPr>
          <a:xfrm>
            <a:off x="233101" y="4460683"/>
            <a:ext cx="2382300" cy="56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321300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400"/>
              <a:buNone/>
              <a:defRPr>
                <a:solidFill>
                  <a:srgbClr val="E6E6E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1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oofdstuk / Tussendia (Groen)" showMasterSp="0" type="secHead">
  <p:cSld name="SECTION_HEADER">
    <p:bg>
      <p:bgPr>
        <a:solidFill>
          <a:schemeClr val="accent5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0" y="335278"/>
            <a:ext cx="4123097" cy="4457700"/>
          </a:xfrm>
          <a:custGeom>
            <a:rect b="b" l="l" r="r" t="t"/>
            <a:pathLst>
              <a:path extrusionOk="0" h="5943600" w="5497462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rgbClr val="00B389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945000" y="1321593"/>
            <a:ext cx="78840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945000" y="2673000"/>
            <a:ext cx="79392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 rot="-5400000">
            <a:off x="8969316" y="3855558"/>
            <a:ext cx="9471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 rot="-5400000">
            <a:off x="8023116" y="1875013"/>
            <a:ext cx="2839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9275459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oofdstuk / Tussendia (Blauw)" showMasterSp="0">
  <p:cSld name="Hoofdstuk / Tussendia (Blauw)">
    <p:bg>
      <p:bgPr>
        <a:solidFill>
          <a:schemeClr val="accen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945000" y="1321593"/>
            <a:ext cx="78840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945000" y="2673000"/>
            <a:ext cx="79392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10" type="dt"/>
          </p:nvPr>
        </p:nvSpPr>
        <p:spPr>
          <a:xfrm rot="-5400000">
            <a:off x="8969316" y="3855558"/>
            <a:ext cx="9471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 rot="-5400000">
            <a:off x="8023116" y="1875013"/>
            <a:ext cx="2839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9275459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0" y="335278"/>
            <a:ext cx="4123097" cy="4457700"/>
          </a:xfrm>
          <a:custGeom>
            <a:rect b="b" l="l" r="r" t="t"/>
            <a:pathLst>
              <a:path extrusionOk="0" h="5943600" w="5497462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080C8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2 objecten">
  <p:cSld name="Titel en 2 objecte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566738" y="1326572"/>
            <a:ext cx="38070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4643869" y="1327977"/>
            <a:ext cx="38070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 met titels">
  <p:cSld name="Vergelijking met titel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566738" y="1321594"/>
            <a:ext cx="37989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566738" y="1917001"/>
            <a:ext cx="3798900" cy="26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3" type="body"/>
          </p:nvPr>
        </p:nvSpPr>
        <p:spPr>
          <a:xfrm>
            <a:off x="4635748" y="1321594"/>
            <a:ext cx="38154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24"/>
          <p:cNvSpPr txBox="1"/>
          <p:nvPr>
            <p:ph idx="4" type="body"/>
          </p:nvPr>
        </p:nvSpPr>
        <p:spPr>
          <a:xfrm>
            <a:off x="4635748" y="1917001"/>
            <a:ext cx="3815400" cy="26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1" type="ftr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1" type="ftr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kst en afbeelding">
  <p:cSld name="Tekst en afbeelding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1" type="ftr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566738" y="1321594"/>
            <a:ext cx="38070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26"/>
          <p:cNvSpPr/>
          <p:nvPr>
            <p:ph idx="2" type="pic"/>
          </p:nvPr>
        </p:nvSpPr>
        <p:spPr>
          <a:xfrm>
            <a:off x="4643869" y="1321594"/>
            <a:ext cx="3807000" cy="32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189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ee afbeeldingen">
  <p:cSld name="Twee afbeeldinge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11" type="ftr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83" name="Google Shape;183;p27"/>
          <p:cNvSpPr/>
          <p:nvPr>
            <p:ph idx="2" type="pic"/>
          </p:nvPr>
        </p:nvSpPr>
        <p:spPr>
          <a:xfrm>
            <a:off x="4643869" y="1321593"/>
            <a:ext cx="3807000" cy="275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1674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7"/>
          <p:cNvSpPr/>
          <p:nvPr>
            <p:ph idx="3" type="pic"/>
          </p:nvPr>
        </p:nvSpPr>
        <p:spPr>
          <a:xfrm>
            <a:off x="566738" y="1321594"/>
            <a:ext cx="3807000" cy="275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1674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566738" y="4293001"/>
            <a:ext cx="38070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794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  <a:defRPr sz="900"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4" type="body"/>
          </p:nvPr>
        </p:nvSpPr>
        <p:spPr>
          <a:xfrm>
            <a:off x="4643869" y="4293000"/>
            <a:ext cx="38070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794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  <a:defRPr sz="900"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er afbeeldingen">
  <p:cSld name="Vier afbeeldinge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11" type="ftr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92" name="Google Shape;192;p28"/>
          <p:cNvSpPr/>
          <p:nvPr>
            <p:ph idx="2" type="pic"/>
          </p:nvPr>
        </p:nvSpPr>
        <p:spPr>
          <a:xfrm>
            <a:off x="566738" y="1321594"/>
            <a:ext cx="1809000" cy="229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151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566738" y="3789814"/>
            <a:ext cx="18090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794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  <a:defRPr sz="900"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" name="Google Shape;194;p28"/>
          <p:cNvSpPr/>
          <p:nvPr>
            <p:ph idx="3" type="pic"/>
          </p:nvPr>
        </p:nvSpPr>
        <p:spPr>
          <a:xfrm>
            <a:off x="2591803" y="1321594"/>
            <a:ext cx="1809000" cy="229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151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8"/>
          <p:cNvSpPr/>
          <p:nvPr>
            <p:ph idx="4" type="pic"/>
          </p:nvPr>
        </p:nvSpPr>
        <p:spPr>
          <a:xfrm>
            <a:off x="6641933" y="1321594"/>
            <a:ext cx="1809000" cy="229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151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28"/>
          <p:cNvSpPr/>
          <p:nvPr>
            <p:ph idx="5" type="pic"/>
          </p:nvPr>
        </p:nvSpPr>
        <p:spPr>
          <a:xfrm>
            <a:off x="4616868" y="1321594"/>
            <a:ext cx="1809000" cy="229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151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6" type="body"/>
          </p:nvPr>
        </p:nvSpPr>
        <p:spPr>
          <a:xfrm>
            <a:off x="2591803" y="3789814"/>
            <a:ext cx="18090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794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  <a:defRPr sz="900"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7" type="body"/>
          </p:nvPr>
        </p:nvSpPr>
        <p:spPr>
          <a:xfrm>
            <a:off x="4616868" y="3789814"/>
            <a:ext cx="18090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794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  <a:defRPr sz="900"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8"/>
          <p:cNvSpPr txBox="1"/>
          <p:nvPr>
            <p:ph idx="8" type="body"/>
          </p:nvPr>
        </p:nvSpPr>
        <p:spPr>
          <a:xfrm>
            <a:off x="6641933" y="3789814"/>
            <a:ext cx="18090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794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  <a:defRPr sz="900"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afbeelding">
  <p:cSld name="Titel en afbeelding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1" type="ftr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205" name="Google Shape;205;p29"/>
          <p:cNvSpPr/>
          <p:nvPr>
            <p:ph idx="2" type="pic"/>
          </p:nvPr>
        </p:nvSpPr>
        <p:spPr>
          <a:xfrm>
            <a:off x="566738" y="1326572"/>
            <a:ext cx="7884300" cy="324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189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volle breedte">
  <p:cSld name="Afbeelding volle breedt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/>
          <p:nvPr>
            <p:ph idx="2" type="pic"/>
          </p:nvPr>
        </p:nvSpPr>
        <p:spPr>
          <a:xfrm>
            <a:off x="0" y="0"/>
            <a:ext cx="88074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2835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0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30"/>
          <p:cNvSpPr txBox="1"/>
          <p:nvPr>
            <p:ph idx="11" type="ftr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495564" y="4700582"/>
            <a:ext cx="891000" cy="2889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321300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400"/>
              <a:buNone/>
              <a:defRPr>
                <a:solidFill>
                  <a:srgbClr val="E6E6E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kst en afbeeldingstrook">
  <p:cSld name="Tekst en afbeeldingstrook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567000" y="513000"/>
            <a:ext cx="5536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31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1" type="ftr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566738" y="1321594"/>
            <a:ext cx="52650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9" name="Google Shape;219;p31"/>
          <p:cNvSpPr/>
          <p:nvPr>
            <p:ph idx="2" type="pic"/>
          </p:nvPr>
        </p:nvSpPr>
        <p:spPr>
          <a:xfrm>
            <a:off x="6105525" y="643"/>
            <a:ext cx="2700000" cy="514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286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kst en afbeelding staand">
  <p:cSld name="Tekst en afbeelding staand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567000" y="513000"/>
            <a:ext cx="4005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11" type="ftr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566738" y="1321594"/>
            <a:ext cx="39150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6" name="Google Shape;226;p32"/>
          <p:cNvSpPr/>
          <p:nvPr>
            <p:ph idx="2" type="pic"/>
          </p:nvPr>
        </p:nvSpPr>
        <p:spPr>
          <a:xfrm>
            <a:off x="4572000" y="643"/>
            <a:ext cx="4233600" cy="514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2835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of logo overzicht">
  <p:cSld name="Afbeelding of logo overzich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567000" y="513000"/>
            <a:ext cx="7884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33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33"/>
          <p:cNvSpPr txBox="1"/>
          <p:nvPr>
            <p:ph idx="11" type="ftr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232" name="Google Shape;232;p33"/>
          <p:cNvSpPr/>
          <p:nvPr>
            <p:ph idx="2" type="pic"/>
          </p:nvPr>
        </p:nvSpPr>
        <p:spPr>
          <a:xfrm>
            <a:off x="566738" y="1326572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3"/>
          <p:cNvSpPr/>
          <p:nvPr>
            <p:ph idx="3" type="pic"/>
          </p:nvPr>
        </p:nvSpPr>
        <p:spPr>
          <a:xfrm>
            <a:off x="2180043" y="1326572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33"/>
          <p:cNvSpPr/>
          <p:nvPr>
            <p:ph idx="4" type="pic"/>
          </p:nvPr>
        </p:nvSpPr>
        <p:spPr>
          <a:xfrm>
            <a:off x="3793349" y="1326572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3"/>
          <p:cNvSpPr/>
          <p:nvPr>
            <p:ph idx="5" type="pic"/>
          </p:nvPr>
        </p:nvSpPr>
        <p:spPr>
          <a:xfrm>
            <a:off x="5406656" y="1326572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3"/>
          <p:cNvSpPr/>
          <p:nvPr>
            <p:ph idx="6" type="pic"/>
          </p:nvPr>
        </p:nvSpPr>
        <p:spPr>
          <a:xfrm>
            <a:off x="7019963" y="1326572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33"/>
          <p:cNvSpPr/>
          <p:nvPr>
            <p:ph idx="7" type="pic"/>
          </p:nvPr>
        </p:nvSpPr>
        <p:spPr>
          <a:xfrm>
            <a:off x="566738" y="2180319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3"/>
          <p:cNvSpPr/>
          <p:nvPr>
            <p:ph idx="8" type="pic"/>
          </p:nvPr>
        </p:nvSpPr>
        <p:spPr>
          <a:xfrm>
            <a:off x="2180043" y="2180319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3"/>
          <p:cNvSpPr/>
          <p:nvPr>
            <p:ph idx="9" type="pic"/>
          </p:nvPr>
        </p:nvSpPr>
        <p:spPr>
          <a:xfrm>
            <a:off x="3793349" y="2180319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3"/>
          <p:cNvSpPr/>
          <p:nvPr>
            <p:ph idx="13" type="pic"/>
          </p:nvPr>
        </p:nvSpPr>
        <p:spPr>
          <a:xfrm>
            <a:off x="5406656" y="2180319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3"/>
          <p:cNvSpPr/>
          <p:nvPr>
            <p:ph idx="14" type="pic"/>
          </p:nvPr>
        </p:nvSpPr>
        <p:spPr>
          <a:xfrm>
            <a:off x="7019963" y="2180319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33"/>
          <p:cNvSpPr/>
          <p:nvPr>
            <p:ph idx="15" type="pic"/>
          </p:nvPr>
        </p:nvSpPr>
        <p:spPr>
          <a:xfrm>
            <a:off x="566738" y="3034066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3"/>
          <p:cNvSpPr/>
          <p:nvPr>
            <p:ph idx="16" type="pic"/>
          </p:nvPr>
        </p:nvSpPr>
        <p:spPr>
          <a:xfrm>
            <a:off x="2180043" y="3034066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33"/>
          <p:cNvSpPr/>
          <p:nvPr>
            <p:ph idx="17" type="pic"/>
          </p:nvPr>
        </p:nvSpPr>
        <p:spPr>
          <a:xfrm>
            <a:off x="3793349" y="3034066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33"/>
          <p:cNvSpPr/>
          <p:nvPr>
            <p:ph idx="18" type="pic"/>
          </p:nvPr>
        </p:nvSpPr>
        <p:spPr>
          <a:xfrm>
            <a:off x="5406656" y="3034066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33"/>
          <p:cNvSpPr/>
          <p:nvPr>
            <p:ph idx="19" type="pic"/>
          </p:nvPr>
        </p:nvSpPr>
        <p:spPr>
          <a:xfrm>
            <a:off x="7019963" y="3034066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33"/>
          <p:cNvSpPr/>
          <p:nvPr>
            <p:ph idx="20" type="pic"/>
          </p:nvPr>
        </p:nvSpPr>
        <p:spPr>
          <a:xfrm>
            <a:off x="566738" y="3887813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33"/>
          <p:cNvSpPr/>
          <p:nvPr>
            <p:ph idx="21" type="pic"/>
          </p:nvPr>
        </p:nvSpPr>
        <p:spPr>
          <a:xfrm>
            <a:off x="2180043" y="3887813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33"/>
          <p:cNvSpPr/>
          <p:nvPr>
            <p:ph idx="22" type="pic"/>
          </p:nvPr>
        </p:nvSpPr>
        <p:spPr>
          <a:xfrm>
            <a:off x="3793349" y="3887813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33"/>
          <p:cNvSpPr/>
          <p:nvPr>
            <p:ph idx="23" type="pic"/>
          </p:nvPr>
        </p:nvSpPr>
        <p:spPr>
          <a:xfrm>
            <a:off x="5406656" y="3887813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33"/>
          <p:cNvSpPr/>
          <p:nvPr>
            <p:ph idx="24" type="pic"/>
          </p:nvPr>
        </p:nvSpPr>
        <p:spPr>
          <a:xfrm>
            <a:off x="7019963" y="3887813"/>
            <a:ext cx="143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ol (Groen)" showMasterSp="0">
  <p:cSld name="Afbeelding met bol (Groen)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2835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40" y="335278"/>
            <a:ext cx="4123200" cy="4457700"/>
          </a:xfrm>
          <a:prstGeom prst="rect">
            <a:avLst/>
          </a:prstGeom>
          <a:gradFill>
            <a:gsLst>
              <a:gs pos="0">
                <a:srgbClr val="00B389">
                  <a:alpha val="0"/>
                </a:srgbClr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475200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  <a:defRPr sz="100">
                <a:solidFill>
                  <a:srgbClr val="E6E6E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5" name="Google Shape;255;p34"/>
          <p:cNvSpPr txBox="1"/>
          <p:nvPr>
            <p:ph idx="10" type="dt"/>
          </p:nvPr>
        </p:nvSpPr>
        <p:spPr>
          <a:xfrm rot="-5400000">
            <a:off x="9358425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34"/>
          <p:cNvSpPr txBox="1"/>
          <p:nvPr>
            <p:ph idx="11" type="ftr"/>
          </p:nvPr>
        </p:nvSpPr>
        <p:spPr>
          <a:xfrm rot="-5400000">
            <a:off x="7604454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12" type="sldNum"/>
          </p:nvPr>
        </p:nvSpPr>
        <p:spPr>
          <a:xfrm>
            <a:off x="9350297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en accent (blauw)" showMasterSp="0">
  <p:cSld name="Afbeelding en accent (blauw)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2835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343294" y="3664413"/>
            <a:ext cx="5832000" cy="79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216000" lIns="229500" spcFirstLastPara="1" rIns="162000" wrap="square" tIns="43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type="title"/>
          </p:nvPr>
        </p:nvSpPr>
        <p:spPr>
          <a:xfrm>
            <a:off x="569942" y="3862921"/>
            <a:ext cx="54000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10" type="dt"/>
          </p:nvPr>
        </p:nvSpPr>
        <p:spPr>
          <a:xfrm rot="-5400000">
            <a:off x="93870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11" type="ftr"/>
          </p:nvPr>
        </p:nvSpPr>
        <p:spPr>
          <a:xfrm rot="-5400000">
            <a:off x="76330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93788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en accent (groen)" showMasterSp="0">
  <p:cSld name="Afbeelding en accent (groen)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2835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343294" y="3664413"/>
            <a:ext cx="5832000" cy="79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216000" lIns="229500" spcFirstLastPara="1" rIns="162000" wrap="square" tIns="43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9" name="Google Shape;269;p36"/>
          <p:cNvSpPr txBox="1"/>
          <p:nvPr>
            <p:ph type="title"/>
          </p:nvPr>
        </p:nvSpPr>
        <p:spPr>
          <a:xfrm>
            <a:off x="569942" y="3862921"/>
            <a:ext cx="54000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0" name="Google Shape;270;p36"/>
          <p:cNvSpPr txBox="1"/>
          <p:nvPr>
            <p:ph idx="10" type="dt"/>
          </p:nvPr>
        </p:nvSpPr>
        <p:spPr>
          <a:xfrm rot="-5400000">
            <a:off x="9286988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11" type="ftr"/>
          </p:nvPr>
        </p:nvSpPr>
        <p:spPr>
          <a:xfrm rot="-5400000">
            <a:off x="7533016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9278860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ideo" showMasterSp="0">
  <p:cSld name="Titel en Video">
    <p:bg>
      <p:bgPr>
        <a:solidFill>
          <a:schemeClr val="dk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566738" y="406271"/>
            <a:ext cx="7887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5" name="Google Shape;275;p37"/>
          <p:cNvSpPr/>
          <p:nvPr>
            <p:ph idx="2" type="media"/>
          </p:nvPr>
        </p:nvSpPr>
        <p:spPr>
          <a:xfrm>
            <a:off x="1526519" y="1134951"/>
            <a:ext cx="6096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3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37"/>
          <p:cNvSpPr txBox="1"/>
          <p:nvPr>
            <p:ph idx="10" type="dt"/>
          </p:nvPr>
        </p:nvSpPr>
        <p:spPr>
          <a:xfrm rot="-5400000">
            <a:off x="9244125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7" name="Google Shape;277;p37"/>
          <p:cNvSpPr txBox="1"/>
          <p:nvPr>
            <p:ph idx="11" type="ftr"/>
          </p:nvPr>
        </p:nvSpPr>
        <p:spPr>
          <a:xfrm rot="-5400000">
            <a:off x="7490154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8" name="Google Shape;278;p37"/>
          <p:cNvSpPr txBox="1"/>
          <p:nvPr>
            <p:ph idx="12" type="sldNum"/>
          </p:nvPr>
        </p:nvSpPr>
        <p:spPr>
          <a:xfrm>
            <a:off x="9235997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71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 hele dia" showMasterSp="0">
  <p:cSld name="Video hele dia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566738" y="-436691"/>
            <a:ext cx="7887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600"/>
              <a:buFont typeface="Arial"/>
              <a:buNone/>
              <a:defRPr>
                <a:solidFill>
                  <a:srgbClr val="E6E6E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38"/>
          <p:cNvSpPr/>
          <p:nvPr>
            <p:ph idx="2" type="media"/>
          </p:nvPr>
        </p:nvSpPr>
        <p:spPr>
          <a:xfrm>
            <a:off x="0" y="-286"/>
            <a:ext cx="9144000" cy="51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3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38"/>
          <p:cNvSpPr txBox="1"/>
          <p:nvPr>
            <p:ph idx="10" type="dt"/>
          </p:nvPr>
        </p:nvSpPr>
        <p:spPr>
          <a:xfrm rot="-5400000">
            <a:off x="92727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3" name="Google Shape;283;p38"/>
          <p:cNvSpPr txBox="1"/>
          <p:nvPr>
            <p:ph idx="11" type="ftr"/>
          </p:nvPr>
        </p:nvSpPr>
        <p:spPr>
          <a:xfrm rot="-5400000">
            <a:off x="75187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4" name="Google Shape;284;p38"/>
          <p:cNvSpPr txBox="1"/>
          <p:nvPr>
            <p:ph idx="12" type="sldNum"/>
          </p:nvPr>
        </p:nvSpPr>
        <p:spPr>
          <a:xfrm>
            <a:off x="92645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71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showMasterSp="0">
  <p:cSld name="Leeg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567000" y="-945000"/>
            <a:ext cx="7884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600"/>
              <a:buFont typeface="Arial"/>
              <a:buNone/>
              <a:defRPr>
                <a:solidFill>
                  <a:srgbClr val="E6E6E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idx="10" type="dt"/>
          </p:nvPr>
        </p:nvSpPr>
        <p:spPr>
          <a:xfrm rot="-5400000">
            <a:off x="9286988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8" name="Google Shape;288;p39"/>
          <p:cNvSpPr txBox="1"/>
          <p:nvPr>
            <p:ph idx="11" type="ftr"/>
          </p:nvPr>
        </p:nvSpPr>
        <p:spPr>
          <a:xfrm rot="-5400000">
            <a:off x="7533016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9278860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 met rond element" showMasterSp="0">
  <p:cSld name="Titeldia met rond element">
    <p:bg>
      <p:bgPr>
        <a:solidFill>
          <a:schemeClr val="dk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5427000" y="3971925"/>
            <a:ext cx="33849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sz="9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2" name="Google Shape;292;p40"/>
          <p:cNvSpPr txBox="1"/>
          <p:nvPr>
            <p:ph idx="2" type="subTitle"/>
          </p:nvPr>
        </p:nvSpPr>
        <p:spPr>
          <a:xfrm>
            <a:off x="5427000" y="2890980"/>
            <a:ext cx="3384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93" name="Google Shape;293;p40"/>
          <p:cNvSpPr txBox="1"/>
          <p:nvPr>
            <p:ph idx="10" type="dt"/>
          </p:nvPr>
        </p:nvSpPr>
        <p:spPr>
          <a:xfrm>
            <a:off x="5427000" y="4698000"/>
            <a:ext cx="1755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40"/>
          <p:cNvSpPr txBox="1"/>
          <p:nvPr>
            <p:ph idx="11" type="ftr"/>
          </p:nvPr>
        </p:nvSpPr>
        <p:spPr>
          <a:xfrm rot="-5400000">
            <a:off x="7993179" y="1875013"/>
            <a:ext cx="2839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5" name="Google Shape;295;p40"/>
          <p:cNvSpPr txBox="1"/>
          <p:nvPr>
            <p:ph idx="12" type="sldNum"/>
          </p:nvPr>
        </p:nvSpPr>
        <p:spPr>
          <a:xfrm>
            <a:off x="924552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5427000" y="1324558"/>
            <a:ext cx="33870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97" name="Google Shape;29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82000" y="135000"/>
            <a:ext cx="1755000" cy="5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/>
          <p:nvPr/>
        </p:nvSpPr>
        <p:spPr>
          <a:xfrm>
            <a:off x="348798" y="341858"/>
            <a:ext cx="4457700" cy="4457700"/>
          </a:xfrm>
          <a:prstGeom prst="ellipse">
            <a:avLst/>
          </a:prstGeom>
          <a:gradFill>
            <a:gsLst>
              <a:gs pos="0">
                <a:srgbClr val="0D38E0">
                  <a:alpha val="0"/>
                </a:srgbClr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200" y="4460400"/>
            <a:ext cx="2381400" cy="5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519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" showMasterSp="0">
  <p:cSld name="Contac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/>
          <p:nvPr>
            <p:ph idx="2" type="pic"/>
          </p:nvPr>
        </p:nvSpPr>
        <p:spPr>
          <a:xfrm>
            <a:off x="566738" y="2115355"/>
            <a:ext cx="8577300" cy="3028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1755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9797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3" name="Google Shape;303;p41">
            <a:hlinkClick r:id="rId3"/>
          </p:cNvPr>
          <p:cNvSpPr txBox="1"/>
          <p:nvPr/>
        </p:nvSpPr>
        <p:spPr>
          <a:xfrm>
            <a:off x="945000" y="1700999"/>
            <a:ext cx="1462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info@deltares.nl</a:t>
            </a:r>
            <a:endParaRPr sz="1100"/>
          </a:p>
        </p:txBody>
      </p:sp>
      <p:sp>
        <p:nvSpPr>
          <p:cNvPr id="304" name="Google Shape;304;p41">
            <a:hlinkClick r:id="rId4"/>
          </p:cNvPr>
          <p:cNvSpPr txBox="1"/>
          <p:nvPr/>
        </p:nvSpPr>
        <p:spPr>
          <a:xfrm>
            <a:off x="3159000" y="1322999"/>
            <a:ext cx="1403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@deltares</a:t>
            </a:r>
            <a:endParaRPr sz="1100"/>
          </a:p>
        </p:txBody>
      </p:sp>
      <p:sp>
        <p:nvSpPr>
          <p:cNvPr id="305" name="Google Shape;305;p41">
            <a:hlinkClick r:id="rId5"/>
          </p:cNvPr>
          <p:cNvSpPr txBox="1"/>
          <p:nvPr/>
        </p:nvSpPr>
        <p:spPr>
          <a:xfrm>
            <a:off x="5184000" y="1322999"/>
            <a:ext cx="3258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linkedin.com/company/deltares</a:t>
            </a:r>
            <a:endParaRPr sz="1100"/>
          </a:p>
        </p:txBody>
      </p:sp>
      <p:sp>
        <p:nvSpPr>
          <p:cNvPr id="306" name="Google Shape;306;p41">
            <a:hlinkClick r:id="rId6"/>
          </p:cNvPr>
          <p:cNvSpPr txBox="1"/>
          <p:nvPr/>
        </p:nvSpPr>
        <p:spPr>
          <a:xfrm>
            <a:off x="945000" y="1322999"/>
            <a:ext cx="1462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www.deltares.nl</a:t>
            </a:r>
            <a:endParaRPr sz="1100"/>
          </a:p>
        </p:txBody>
      </p:sp>
      <p:sp>
        <p:nvSpPr>
          <p:cNvPr id="307" name="Google Shape;307;p41">
            <a:hlinkClick r:id="rId7"/>
          </p:cNvPr>
          <p:cNvSpPr txBox="1"/>
          <p:nvPr/>
        </p:nvSpPr>
        <p:spPr>
          <a:xfrm>
            <a:off x="3159000" y="1700999"/>
            <a:ext cx="1403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@deltares</a:t>
            </a:r>
            <a:endParaRPr sz="1100"/>
          </a:p>
        </p:txBody>
      </p:sp>
      <p:sp>
        <p:nvSpPr>
          <p:cNvPr id="308" name="Google Shape;308;p41">
            <a:hlinkClick r:id="rId8"/>
          </p:cNvPr>
          <p:cNvSpPr txBox="1"/>
          <p:nvPr/>
        </p:nvSpPr>
        <p:spPr>
          <a:xfrm>
            <a:off x="5184000" y="1700999"/>
            <a:ext cx="3258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facebook.com/deltaresNL</a:t>
            </a:r>
            <a:endParaRPr sz="1100"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7148780" y="4376911"/>
            <a:ext cx="1755000" cy="569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243000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  <a:defRPr sz="100">
                <a:solidFill>
                  <a:srgbClr val="E6E6E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310" name="Google Shape;310;p41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7000" y="1323000"/>
            <a:ext cx="229500" cy="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1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806000" y="1323000"/>
            <a:ext cx="229500" cy="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1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67000" y="1701000"/>
            <a:ext cx="229500" cy="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1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806000" y="1701000"/>
            <a:ext cx="229500" cy="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1">
            <a:hlinkClick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781000" y="1323000"/>
            <a:ext cx="229500" cy="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1">
            <a:hlinkClick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781000" y="1701000"/>
            <a:ext cx="229500" cy="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1"/>
          <p:cNvSpPr txBox="1"/>
          <p:nvPr>
            <p:ph idx="3" type="body"/>
          </p:nvPr>
        </p:nvSpPr>
        <p:spPr>
          <a:xfrm>
            <a:off x="566738" y="2466666"/>
            <a:ext cx="2148000" cy="2322300"/>
          </a:xfrm>
          <a:prstGeom prst="rect">
            <a:avLst/>
          </a:prstGeom>
          <a:gradFill>
            <a:gsLst>
              <a:gs pos="0">
                <a:srgbClr val="00B389">
                  <a:alpha val="0"/>
                </a:srgbClr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475200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  <a:defRPr sz="100">
                <a:solidFill>
                  <a:srgbClr val="E6E6E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7" name="Google Shape;317;p41"/>
          <p:cNvSpPr txBox="1"/>
          <p:nvPr>
            <p:ph idx="10" type="dt"/>
          </p:nvPr>
        </p:nvSpPr>
        <p:spPr>
          <a:xfrm rot="-5400000">
            <a:off x="9315563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8" name="Google Shape;318;p41"/>
          <p:cNvSpPr txBox="1"/>
          <p:nvPr>
            <p:ph idx="11" type="ftr"/>
          </p:nvPr>
        </p:nvSpPr>
        <p:spPr>
          <a:xfrm rot="-5400000">
            <a:off x="7561591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6E6E6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9" name="Google Shape;319;p41"/>
          <p:cNvSpPr txBox="1"/>
          <p:nvPr>
            <p:ph idx="12" type="sldNum"/>
          </p:nvPr>
        </p:nvSpPr>
        <p:spPr>
          <a:xfrm>
            <a:off x="9307435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sz="900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284">
          <p15:clr>
            <a:srgbClr val="FBAE40"/>
          </p15:clr>
        </p15:guide>
        <p15:guide id="2" orient="horz" pos="1543">
          <p15:clr>
            <a:srgbClr val="FBAE40"/>
          </p15:clr>
        </p15:guide>
        <p15:guide id="3" orient="horz" pos="3019">
          <p15:clr>
            <a:srgbClr val="FBAE40"/>
          </p15:clr>
        </p15:guide>
        <p15:guide id="4" pos="3033">
          <p15:clr>
            <a:srgbClr val="FBAE40"/>
          </p15:clr>
        </p15:guide>
        <p15:guide id="5" pos="3271">
          <p15:clr>
            <a:srgbClr val="FBAE40"/>
          </p15:clr>
        </p15:guide>
        <p15:guide id="6" pos="1996">
          <p15:clr>
            <a:srgbClr val="FBAE40"/>
          </p15:clr>
        </p15:guide>
        <p15:guide id="7" pos="175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8806500" y="0"/>
            <a:ext cx="337500" cy="5143500"/>
            <a:chOff x="11742000" y="0"/>
            <a:chExt cx="450000" cy="6858000"/>
          </a:xfrm>
        </p:grpSpPr>
        <p:sp>
          <p:nvSpPr>
            <p:cNvPr id="52" name="Google Shape;52;p13"/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rgbClr val="F1F3F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" name="Google Shape;53;p13"/>
            <p:cNvCxnSpPr/>
            <p:nvPr/>
          </p:nvCxnSpPr>
          <p:spPr>
            <a:xfrm>
              <a:off x="11801530" y="6081711"/>
              <a:ext cx="3240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4" name="Google Shape;54;p13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66738" y="1326572"/>
            <a:ext cx="78843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 rot="-5400000">
            <a:off x="7061529" y="2261673"/>
            <a:ext cx="3826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94817" y="4700342"/>
            <a:ext cx="891000" cy="289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833">
          <p15:clr>
            <a:srgbClr val="F26B43"/>
          </p15:clr>
        </p15:guide>
        <p15:guide id="3" pos="357">
          <p15:clr>
            <a:srgbClr val="F26B43"/>
          </p15:clr>
        </p15:guide>
        <p15:guide id="4" orient="horz" pos="3100">
          <p15:clr>
            <a:srgbClr val="F26B43"/>
          </p15:clr>
        </p15:guide>
        <p15:guide id="5" pos="594">
          <p15:clr>
            <a:srgbClr val="F26B43"/>
          </p15:clr>
        </p15:guide>
        <p15:guide id="6" orient="horz" pos="2875">
          <p15:clr>
            <a:srgbClr val="F26B43"/>
          </p15:clr>
        </p15:guide>
        <p15:guide id="7" orient="horz" pos="252">
          <p15:clr>
            <a:srgbClr val="F26B43"/>
          </p15:clr>
        </p15:guide>
        <p15:guide id="8" pos="5323">
          <p15:clr>
            <a:srgbClr val="F26B43"/>
          </p15:clr>
        </p15:guide>
        <p15:guide id="9" pos="555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shiny.rstudio.com/gallery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shiny.rstudio.com/articles/debugging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shiny.rstudio.com/articles/shinytest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rstudio.com/products/shinyapps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beta.rstudioconnect.com/content/2671/Combining-Shiny-R-Markdown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bookdown.org/yihui/rmarkdown/shiny-start.html" TargetMode="External"/><Relationship Id="rId4" Type="http://schemas.openxmlformats.org/officeDocument/2006/relationships/hyperlink" Target="https://bookdown.org/yihui/rmarkdown/shiny-embedded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shiny.rstudio.com/gallery/including-html-text-and-markdown-files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567000" y="-918000"/>
            <a:ext cx="7884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6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325" name="Google Shape;325;p42"/>
          <p:cNvSpPr txBox="1"/>
          <p:nvPr>
            <p:ph idx="10" type="dt"/>
          </p:nvPr>
        </p:nvSpPr>
        <p:spPr>
          <a:xfrm rot="-5400000">
            <a:off x="92727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6" name="Google Shape;326;p42"/>
          <p:cNvSpPr txBox="1"/>
          <p:nvPr>
            <p:ph idx="12" type="sldNum"/>
          </p:nvPr>
        </p:nvSpPr>
        <p:spPr>
          <a:xfrm>
            <a:off x="92645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User interface: text</a:t>
            </a:r>
            <a:endParaRPr sz="3600"/>
          </a:p>
        </p:txBody>
      </p:sp>
      <p:sp>
        <p:nvSpPr>
          <p:cNvPr id="440" name="Google Shape;440;p51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1" name="Google Shape;441;p51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cxnSp>
        <p:nvCxnSpPr>
          <p:cNvPr id="442" name="Google Shape;442;p51"/>
          <p:cNvCxnSpPr/>
          <p:nvPr/>
        </p:nvCxnSpPr>
        <p:spPr>
          <a:xfrm>
            <a:off x="5220000" y="4413675"/>
            <a:ext cx="3654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51"/>
          <p:cNvCxnSpPr/>
          <p:nvPr/>
        </p:nvCxnSpPr>
        <p:spPr>
          <a:xfrm flipH="1" rot="10800000">
            <a:off x="5116950" y="2230575"/>
            <a:ext cx="459000" cy="7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4" name="Google Shape;444;p51"/>
          <p:cNvSpPr txBox="1"/>
          <p:nvPr>
            <p:ph idx="1" type="body"/>
          </p:nvPr>
        </p:nvSpPr>
        <p:spPr>
          <a:xfrm>
            <a:off x="311700" y="1152475"/>
            <a:ext cx="8520600" cy="132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nl"/>
              <a:t>Shiny uses similar coding as HTML: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nl"/>
              <a:t>h1(), p(), div(), em(), strong(), …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nl"/>
              <a:t>Add text and change: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nl"/>
              <a:t>alignment, color, and size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nl"/>
            </a:b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51"/>
          <p:cNvPicPr preferRelativeResize="0"/>
          <p:nvPr/>
        </p:nvPicPr>
        <p:blipFill rotWithShape="1">
          <a:blip r:embed="rId3">
            <a:alphaModFix/>
          </a:blip>
          <a:srcRect b="0" l="8927" r="5886" t="0"/>
          <a:stretch/>
        </p:blipFill>
        <p:spPr>
          <a:xfrm>
            <a:off x="5561050" y="2221375"/>
            <a:ext cx="3129175" cy="26136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6" name="Google Shape;446;p51"/>
          <p:cNvSpPr txBox="1"/>
          <p:nvPr/>
        </p:nvSpPr>
        <p:spPr>
          <a:xfrm>
            <a:off x="311700" y="2774125"/>
            <a:ext cx="4968600" cy="171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mainPanel(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h6</a:t>
            </a: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("Episode IV", align = "center"),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h6</a:t>
            </a: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("A NEW HOPE", align = "center"),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h5</a:t>
            </a: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("It is a period of civil war.", align = "center"),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("Rebel spaceships, striking", align = "center"),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("from a hidden base, have won", align = "center"),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("their first victory against the", align = "center"),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div(h1(em</a:t>
            </a: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("evil Galactic Empire."), align = "center"), style = "color:red")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2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User interface: images</a:t>
            </a:r>
            <a:endParaRPr sz="3600"/>
          </a:p>
        </p:txBody>
      </p:sp>
      <p:sp>
        <p:nvSpPr>
          <p:cNvPr id="452" name="Google Shape;452;p52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3" name="Google Shape;453;p52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cxnSp>
        <p:nvCxnSpPr>
          <p:cNvPr id="454" name="Google Shape;454;p52"/>
          <p:cNvCxnSpPr/>
          <p:nvPr/>
        </p:nvCxnSpPr>
        <p:spPr>
          <a:xfrm>
            <a:off x="4395550" y="4216925"/>
            <a:ext cx="475500" cy="6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2"/>
          <p:cNvCxnSpPr/>
          <p:nvPr/>
        </p:nvCxnSpPr>
        <p:spPr>
          <a:xfrm flipH="1" rot="10800000">
            <a:off x="4517350" y="2226575"/>
            <a:ext cx="339600" cy="7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6" name="Google Shape;456;p52"/>
          <p:cNvSpPr txBox="1"/>
          <p:nvPr>
            <p:ph idx="1" type="body"/>
          </p:nvPr>
        </p:nvSpPr>
        <p:spPr>
          <a:xfrm>
            <a:off x="311700" y="1152475"/>
            <a:ext cx="8520600" cy="11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nl"/>
              <a:t>Add folder with name “</a:t>
            </a:r>
            <a:r>
              <a:rPr b="1" lang="nl"/>
              <a:t>www</a:t>
            </a:r>
            <a:r>
              <a:rPr lang="nl"/>
              <a:t>” to app.R directory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nl"/>
              <a:t>Put images in this folder &amp; add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nl"/>
              <a:t>Use the “Run App”-button, instead of ctrl+enter, to see the image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nl"/>
            </a:br>
            <a:endParaRPr/>
          </a:p>
        </p:txBody>
      </p:sp>
      <p:sp>
        <p:nvSpPr>
          <p:cNvPr id="457" name="Google Shape;457;p52"/>
          <p:cNvSpPr txBox="1"/>
          <p:nvPr/>
        </p:nvSpPr>
        <p:spPr>
          <a:xfrm>
            <a:off x="448150" y="2947750"/>
            <a:ext cx="4092900" cy="145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mainPanel(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nl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nl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(src = "sloth_pixabay.png", </a:t>
            </a:r>
            <a:br>
              <a:rPr lang="nl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nl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height = 320, </a:t>
            </a:r>
            <a:br>
              <a:rPr lang="nl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nl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width = 320)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8" name="Google Shape;458;p52"/>
          <p:cNvPicPr preferRelativeResize="0"/>
          <p:nvPr/>
        </p:nvPicPr>
        <p:blipFill rotWithShape="1">
          <a:blip r:embed="rId3">
            <a:alphaModFix/>
          </a:blip>
          <a:srcRect b="14207" l="0" r="20967" t="0"/>
          <a:stretch/>
        </p:blipFill>
        <p:spPr>
          <a:xfrm>
            <a:off x="4856938" y="2226538"/>
            <a:ext cx="3800980" cy="26136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User interface: widgets</a:t>
            </a:r>
            <a:endParaRPr sz="3600"/>
          </a:p>
        </p:txBody>
      </p:sp>
      <p:sp>
        <p:nvSpPr>
          <p:cNvPr id="464" name="Google Shape;464;p53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5" name="Google Shape;465;p53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466" name="Google Shape;466;p53"/>
          <p:cNvSpPr txBox="1"/>
          <p:nvPr>
            <p:ph idx="1" type="body"/>
          </p:nvPr>
        </p:nvSpPr>
        <p:spPr>
          <a:xfrm>
            <a:off x="311700" y="1152475"/>
            <a:ext cx="8520600" cy="91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nl"/>
              <a:t>A widget is a web element a user can interact with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nl"/>
              <a:t>Many types are available, such as: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nl"/>
            </a:b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2119575"/>
            <a:ext cx="6706274" cy="23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User interface: R output</a:t>
            </a:r>
            <a:endParaRPr sz="3600"/>
          </a:p>
        </p:txBody>
      </p:sp>
      <p:sp>
        <p:nvSpPr>
          <p:cNvPr id="473" name="Google Shape;473;p54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4" name="Google Shape;474;p54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475" name="Google Shape;475;p54"/>
          <p:cNvSpPr txBox="1"/>
          <p:nvPr>
            <p:ph idx="1" type="body"/>
          </p:nvPr>
        </p:nvSpPr>
        <p:spPr>
          <a:xfrm>
            <a:off x="311700" y="1152475"/>
            <a:ext cx="8520600" cy="91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nl"/>
              <a:t>Output you would see in your plot window in R, can be made visible in shiny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nl"/>
              <a:t>including leaflet maps (https://rstudio.github.io/leaflet/shiny.html)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nl"/>
            </a:b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54"/>
          <p:cNvPicPr preferRelativeResize="0"/>
          <p:nvPr/>
        </p:nvPicPr>
        <p:blipFill rotWithShape="1">
          <a:blip r:embed="rId3">
            <a:alphaModFix/>
          </a:blip>
          <a:srcRect b="4286" l="1264" r="2940" t="881"/>
          <a:stretch/>
        </p:blipFill>
        <p:spPr>
          <a:xfrm>
            <a:off x="277300" y="2082100"/>
            <a:ext cx="2415124" cy="21505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7" name="Google Shape;477;p54"/>
          <p:cNvPicPr preferRelativeResize="0"/>
          <p:nvPr/>
        </p:nvPicPr>
        <p:blipFill rotWithShape="1">
          <a:blip r:embed="rId4">
            <a:alphaModFix/>
          </a:blip>
          <a:srcRect b="3717" l="1639" r="1909" t="1460"/>
          <a:stretch/>
        </p:blipFill>
        <p:spPr>
          <a:xfrm>
            <a:off x="2745000" y="2082100"/>
            <a:ext cx="2632232" cy="21505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8" name="Google Shape;478;p54"/>
          <p:cNvSpPr txBox="1"/>
          <p:nvPr/>
        </p:nvSpPr>
        <p:spPr>
          <a:xfrm>
            <a:off x="5429800" y="2082100"/>
            <a:ext cx="3275400" cy="149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## check out some examples with:</a:t>
            </a:r>
            <a:br>
              <a:rPr lang="nl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runExample()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runExample(example = “01_hello”)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5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Server</a:t>
            </a:r>
            <a:r>
              <a:rPr lang="nl" sz="3600"/>
              <a:t>: widget input &amp; R output</a:t>
            </a:r>
            <a:endParaRPr sz="3600"/>
          </a:p>
        </p:txBody>
      </p:sp>
      <p:sp>
        <p:nvSpPr>
          <p:cNvPr id="484" name="Google Shape;484;p55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85" name="Google Shape;485;p55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486" name="Google Shape;486;p5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50" y="1079575"/>
            <a:ext cx="3602675" cy="32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107" y="1079575"/>
            <a:ext cx="3664168" cy="33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5"/>
          <p:cNvSpPr/>
          <p:nvPr/>
        </p:nvSpPr>
        <p:spPr>
          <a:xfrm>
            <a:off x="4128700" y="2510125"/>
            <a:ext cx="6108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6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Server: widget input &amp; R output</a:t>
            </a:r>
            <a:endParaRPr sz="3600"/>
          </a:p>
        </p:txBody>
      </p:sp>
      <p:sp>
        <p:nvSpPr>
          <p:cNvPr id="495" name="Google Shape;495;p56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96" name="Google Shape;496;p56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497" name="Google Shape;497;p56"/>
          <p:cNvSpPr txBox="1"/>
          <p:nvPr/>
        </p:nvSpPr>
        <p:spPr>
          <a:xfrm>
            <a:off x="430525" y="1000075"/>
            <a:ext cx="3562500" cy="365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 Define UI for app that draws a histogram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ui &lt;- fluidPage(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App title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titlePanel("Hello Shiny!"),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Sidebar layout with input and output definitions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sidebarLayout(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	# Sidebar panel for inputs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sidebarPanel(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	# Input: Slider for the number of bins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sliderInput(in</a:t>
            </a: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putId = "bins",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label = "Number of bins:",</a:t>
            </a:r>
            <a:endParaRPr i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min = 1,</a:t>
            </a:r>
            <a:endParaRPr i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max = 50,</a:t>
            </a:r>
            <a:endParaRPr i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value = 30)</a:t>
            </a:r>
            <a:endParaRPr i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),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	# Main panel for displaying outputs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mainPanel(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	# Output: Histogram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i="1"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plotOutput(outp</a:t>
            </a: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utId = "distPlot")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)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107" y="1079575"/>
            <a:ext cx="3664168" cy="33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6"/>
          <p:cNvSpPr/>
          <p:nvPr/>
        </p:nvSpPr>
        <p:spPr>
          <a:xfrm>
            <a:off x="4128700" y="2510125"/>
            <a:ext cx="6108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Server: widget input &amp; R output</a:t>
            </a:r>
            <a:endParaRPr sz="3600"/>
          </a:p>
        </p:txBody>
      </p:sp>
      <p:sp>
        <p:nvSpPr>
          <p:cNvPr id="506" name="Google Shape;506;p57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07" name="Google Shape;507;p57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508" name="Google Shape;508;p57"/>
          <p:cNvSpPr txBox="1"/>
          <p:nvPr/>
        </p:nvSpPr>
        <p:spPr>
          <a:xfrm>
            <a:off x="430525" y="1000075"/>
            <a:ext cx="3562500" cy="365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 Define UI for app that draws a histogram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ui &lt;- fluidPage(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App title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titlePanel("Hello Shiny!"),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Sidebar layout with input and output definitions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sidebarLayout(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	# Sidebar panel for inputs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sidebarPanel(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	# Input: Slider for the number of bins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sliderInput(in</a:t>
            </a:r>
            <a:r>
              <a:rPr b="1" i="1" lang="nl" sz="1000">
                <a:latin typeface="Courier New"/>
                <a:ea typeface="Courier New"/>
                <a:cs typeface="Courier New"/>
                <a:sym typeface="Courier New"/>
              </a:rPr>
              <a:t>putId = "</a:t>
            </a:r>
            <a:r>
              <a:rPr b="1" i="1" lang="nl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bins</a:t>
            </a:r>
            <a:r>
              <a:rPr b="1" i="1" lang="nl" sz="10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</a:t>
            </a:r>
            <a:r>
              <a:rPr i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label = "Number of bins:",</a:t>
            </a:r>
            <a:endParaRPr i="1"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min = 1,</a:t>
            </a:r>
            <a:endParaRPr i="1"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max = 50,</a:t>
            </a:r>
            <a:endParaRPr i="1"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value = 30</a:t>
            </a:r>
            <a:r>
              <a:rPr b="1" i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1"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),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	# Main panel for displaying outputs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mainPanel(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	# Output: Histogram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i="1" lang="nl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plotOutput(outp</a:t>
            </a:r>
            <a:r>
              <a:rPr b="1" i="1" lang="nl" sz="1000">
                <a:latin typeface="Courier New"/>
                <a:ea typeface="Courier New"/>
                <a:cs typeface="Courier New"/>
                <a:sym typeface="Courier New"/>
              </a:rPr>
              <a:t>utId = "</a:t>
            </a:r>
            <a:r>
              <a:rPr b="1" i="1" lang="nl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distPlot</a:t>
            </a:r>
            <a:r>
              <a:rPr b="1" i="1" lang="nl" sz="1000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b="1"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)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9" name="Google Shape;50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107" y="1079575"/>
            <a:ext cx="3664168" cy="33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7"/>
          <p:cNvSpPr/>
          <p:nvPr/>
        </p:nvSpPr>
        <p:spPr>
          <a:xfrm>
            <a:off x="4128700" y="2510125"/>
            <a:ext cx="6108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8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Server: widget input &amp; R output</a:t>
            </a:r>
            <a:endParaRPr sz="3600"/>
          </a:p>
        </p:txBody>
      </p:sp>
      <p:sp>
        <p:nvSpPr>
          <p:cNvPr id="516" name="Google Shape;516;p58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17" name="Google Shape;517;p58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518" name="Google Shape;518;p58"/>
          <p:cNvSpPr txBox="1"/>
          <p:nvPr/>
        </p:nvSpPr>
        <p:spPr>
          <a:xfrm>
            <a:off x="430525" y="1000075"/>
            <a:ext cx="3277200" cy="365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 Define UI for app that draws a histogram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ui &lt;- fluidPage(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App title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titlePanel("Hello Shiny!"),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Sidebar layout with input and output definitions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sidebarLayout(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	# Sidebar panel for inputs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sidebarPanel(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	# Input: Slider for the number of bins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sliderInput(</a:t>
            </a: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inputId = "bins",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              	label = "Number of bins:",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              	min = 1,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              	max = 50,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value = 30)</a:t>
            </a:r>
            <a:endParaRPr i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),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	# Main panel for displaying outputs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mainPanel(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	# Output: Histogram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i="1"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plotOutput(outp</a:t>
            </a: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utId = "distPlot")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)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58"/>
          <p:cNvSpPr/>
          <p:nvPr/>
        </p:nvSpPr>
        <p:spPr>
          <a:xfrm>
            <a:off x="4128700" y="2510125"/>
            <a:ext cx="6108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8"/>
          <p:cNvSpPr txBox="1"/>
          <p:nvPr/>
        </p:nvSpPr>
        <p:spPr>
          <a:xfrm>
            <a:off x="3823900" y="1000075"/>
            <a:ext cx="5083800" cy="298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 Define server logic required to draw a histogram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server &lt;- function(input, output) {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Histogram of the Old Faithful Geyser Data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with requested number of bins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This expression that generates a histogram is wrapped in a call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to renderPlot to indicate that: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1. It is "reactive" and therefore should be automatically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	re-executed when inputs (input$bins) change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2. Its output type is a plot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output$distPlot &lt;- renderPlot({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	x	&lt;- faithful$waiting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	bins &lt;- seq(min(x), max(x), length.out = input$bins + 1)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	hist(x, breaks = bins, col = "#75AADB", border = "white",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     	xlab = "Waiting time to next eruption (in mins)",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     	main = "Histogram of waiting times")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latin typeface="Courier New"/>
                <a:ea typeface="Courier New"/>
                <a:cs typeface="Courier New"/>
                <a:sym typeface="Courier New"/>
              </a:rPr>
              <a:t>	})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58"/>
          <p:cNvSpPr/>
          <p:nvPr/>
        </p:nvSpPr>
        <p:spPr>
          <a:xfrm>
            <a:off x="264875" y="950525"/>
            <a:ext cx="3500400" cy="3929700"/>
          </a:xfrm>
          <a:prstGeom prst="rect">
            <a:avLst/>
          </a:prstGeom>
          <a:solidFill>
            <a:srgbClr val="FFFFFF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9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Server: widget input &amp; R output</a:t>
            </a:r>
            <a:endParaRPr sz="3600"/>
          </a:p>
        </p:txBody>
      </p:sp>
      <p:sp>
        <p:nvSpPr>
          <p:cNvPr id="527" name="Google Shape;527;p59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28" name="Google Shape;528;p59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529" name="Google Shape;529;p59"/>
          <p:cNvSpPr txBox="1"/>
          <p:nvPr/>
        </p:nvSpPr>
        <p:spPr>
          <a:xfrm>
            <a:off x="430525" y="1000075"/>
            <a:ext cx="3277200" cy="365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 Define UI for app that draws a histogram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ui &lt;- fluidPage(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App title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titlePanel("Hello Shiny!"),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Sidebar layout with input and output definitions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sidebarLayout(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	# Sidebar panel for inputs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sidebarPanel(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	# Input: Slider for the number of bins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sliderInput(</a:t>
            </a: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inputId = "bins",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              	label = "Number of bins:",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              	min = 1,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              	max = 50,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value = 30)</a:t>
            </a:r>
            <a:endParaRPr i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),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	# Main panel for displaying outputs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mainPanel(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	# Output: Histogram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i="1"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plotOutput(outp</a:t>
            </a: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utId = "distPlot")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)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59"/>
          <p:cNvSpPr/>
          <p:nvPr/>
        </p:nvSpPr>
        <p:spPr>
          <a:xfrm>
            <a:off x="4128700" y="2510125"/>
            <a:ext cx="6108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9"/>
          <p:cNvSpPr txBox="1"/>
          <p:nvPr/>
        </p:nvSpPr>
        <p:spPr>
          <a:xfrm>
            <a:off x="3823900" y="1000075"/>
            <a:ext cx="5083800" cy="298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 Define server logic required to draw a histogram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server &lt;- function(input, output) {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Histogram of the Old Faithful Geyser Data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with requested number of bins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This expression that generates a histogram is wrapped in a call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to renderPlot to indicate that: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1. It is "reactive" and therefore should be automatically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	re-executed when inputs (input$bins) change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2. Its output type is a plot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nl" sz="1000">
                <a:latin typeface="Courier New"/>
                <a:ea typeface="Courier New"/>
                <a:cs typeface="Courier New"/>
                <a:sym typeface="Courier New"/>
              </a:rPr>
              <a:t>output$</a:t>
            </a:r>
            <a:r>
              <a:rPr b="1" i="1" lang="nl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distPlot</a:t>
            </a:r>
            <a:r>
              <a:rPr i="1" lang="nl" sz="1000">
                <a:latin typeface="Courier New"/>
                <a:ea typeface="Courier New"/>
                <a:cs typeface="Courier New"/>
                <a:sym typeface="Courier New"/>
              </a:rPr>
              <a:t> &lt;- renderPlot({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latin typeface="Courier New"/>
                <a:ea typeface="Courier New"/>
                <a:cs typeface="Courier New"/>
                <a:sym typeface="Courier New"/>
              </a:rPr>
              <a:t>	x	&lt;- faithful$waiting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latin typeface="Courier New"/>
                <a:ea typeface="Courier New"/>
                <a:cs typeface="Courier New"/>
                <a:sym typeface="Courier New"/>
              </a:rPr>
              <a:t>	bins &lt;- seq(min(x), max(x), length.out = </a:t>
            </a:r>
            <a:r>
              <a:rPr b="1" i="1" lang="nl" sz="1000">
                <a:latin typeface="Courier New"/>
                <a:ea typeface="Courier New"/>
                <a:cs typeface="Courier New"/>
                <a:sym typeface="Courier New"/>
              </a:rPr>
              <a:t>input$</a:t>
            </a:r>
            <a:r>
              <a:rPr b="1" i="1" lang="nl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bins</a:t>
            </a:r>
            <a:r>
              <a:rPr i="1" lang="nl" sz="1000">
                <a:latin typeface="Courier New"/>
                <a:ea typeface="Courier New"/>
                <a:cs typeface="Courier New"/>
                <a:sym typeface="Courier New"/>
              </a:rPr>
              <a:t> + 1)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latin typeface="Courier New"/>
                <a:ea typeface="Courier New"/>
                <a:cs typeface="Courier New"/>
                <a:sym typeface="Courier New"/>
              </a:rPr>
              <a:t>	hist(x, breaks = bins, col = "#75AADB", border = "white",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latin typeface="Courier New"/>
                <a:ea typeface="Courier New"/>
                <a:cs typeface="Courier New"/>
                <a:sym typeface="Courier New"/>
              </a:rPr>
              <a:t>     	xlab = "Waiting time to next eruption (in mins)",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latin typeface="Courier New"/>
                <a:ea typeface="Courier New"/>
                <a:cs typeface="Courier New"/>
                <a:sym typeface="Courier New"/>
              </a:rPr>
              <a:t>     	main = "Histogram of waiting times")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latin typeface="Courier New"/>
                <a:ea typeface="Courier New"/>
                <a:cs typeface="Courier New"/>
                <a:sym typeface="Courier New"/>
              </a:rPr>
              <a:t>	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59"/>
          <p:cNvSpPr/>
          <p:nvPr/>
        </p:nvSpPr>
        <p:spPr>
          <a:xfrm>
            <a:off x="264875" y="950525"/>
            <a:ext cx="3500400" cy="3929700"/>
          </a:xfrm>
          <a:prstGeom prst="rect">
            <a:avLst/>
          </a:prstGeom>
          <a:solidFill>
            <a:srgbClr val="FFFFFF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0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Server: widget input &amp; R output</a:t>
            </a:r>
            <a:endParaRPr sz="3600"/>
          </a:p>
        </p:txBody>
      </p:sp>
      <p:sp>
        <p:nvSpPr>
          <p:cNvPr id="538" name="Google Shape;538;p60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39" name="Google Shape;539;p60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540" name="Google Shape;540;p60"/>
          <p:cNvSpPr txBox="1"/>
          <p:nvPr/>
        </p:nvSpPr>
        <p:spPr>
          <a:xfrm>
            <a:off x="430525" y="1000075"/>
            <a:ext cx="3277200" cy="365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 Define UI for app that draws a histogram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ui &lt;- fluidPage(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App title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titlePanel("Hello Shiny!"),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Sidebar layout with input and output definitions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sidebarLayout(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	# Sidebar panel for inputs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sidebarPanel(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	# Input: Slider for the number of bins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sliderInput(</a:t>
            </a: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inputId = "bins",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              	label = "Number of bins:",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              	min = 1,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              	max = 50,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value = 30)</a:t>
            </a:r>
            <a:endParaRPr i="1"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),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	# Main panel for displaying outputs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mainPanel(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	# Output: Histogram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i="1"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plotOutput(outp</a:t>
            </a:r>
            <a:r>
              <a:rPr i="1" lang="nl" sz="700">
                <a:latin typeface="Courier New"/>
                <a:ea typeface="Courier New"/>
                <a:cs typeface="Courier New"/>
                <a:sym typeface="Courier New"/>
              </a:rPr>
              <a:t>utId = "distPlot")</a:t>
            </a:r>
            <a:endParaRPr i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)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60"/>
          <p:cNvSpPr/>
          <p:nvPr/>
        </p:nvSpPr>
        <p:spPr>
          <a:xfrm>
            <a:off x="4128700" y="2510125"/>
            <a:ext cx="6108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0"/>
          <p:cNvSpPr txBox="1"/>
          <p:nvPr/>
        </p:nvSpPr>
        <p:spPr>
          <a:xfrm>
            <a:off x="3823900" y="1000075"/>
            <a:ext cx="5083800" cy="298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 Define server logic required to draw a histogram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server &lt;- function(input, output) {</a:t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Histogram of the Old Faithful Geyser Data ----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with requested number of bins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This expression that generates a histogram is wrapped in a call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to renderPlot to indicate that: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1. It is "reactive" and therefore should be automatically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	re-executed when inputs (input$bins) change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# 2. Its output type is a plot</a:t>
            </a:r>
            <a:endParaRPr sz="7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nl" sz="1000">
                <a:latin typeface="Courier New"/>
                <a:ea typeface="Courier New"/>
                <a:cs typeface="Courier New"/>
                <a:sym typeface="Courier New"/>
              </a:rPr>
              <a:t>output$distPlot &lt;- </a:t>
            </a:r>
            <a:r>
              <a:rPr b="1" i="1" lang="nl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renderPlot</a:t>
            </a:r>
            <a:r>
              <a:rPr b="1" i="1" lang="nl" sz="1000"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latin typeface="Courier New"/>
                <a:ea typeface="Courier New"/>
                <a:cs typeface="Courier New"/>
                <a:sym typeface="Courier New"/>
              </a:rPr>
              <a:t>	x	&lt;- faithful$waiting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latin typeface="Courier New"/>
                <a:ea typeface="Courier New"/>
                <a:cs typeface="Courier New"/>
                <a:sym typeface="Courier New"/>
              </a:rPr>
              <a:t>	bins &lt;- seq(min(x), max(x), length.out = </a:t>
            </a:r>
            <a:r>
              <a:rPr b="1" i="1" lang="nl" sz="1000">
                <a:latin typeface="Courier New"/>
                <a:ea typeface="Courier New"/>
                <a:cs typeface="Courier New"/>
                <a:sym typeface="Courier New"/>
              </a:rPr>
              <a:t>input$bins</a:t>
            </a:r>
            <a:r>
              <a:rPr i="1" lang="nl" sz="1000">
                <a:latin typeface="Courier New"/>
                <a:ea typeface="Courier New"/>
                <a:cs typeface="Courier New"/>
                <a:sym typeface="Courier New"/>
              </a:rPr>
              <a:t> + 1)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latin typeface="Courier New"/>
                <a:ea typeface="Courier New"/>
                <a:cs typeface="Courier New"/>
                <a:sym typeface="Courier New"/>
              </a:rPr>
              <a:t>	hist(x, breaks = bins, col = "#75AADB", border = "white",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latin typeface="Courier New"/>
                <a:ea typeface="Courier New"/>
                <a:cs typeface="Courier New"/>
                <a:sym typeface="Courier New"/>
              </a:rPr>
              <a:t>     	xlab = "Waiting time to next eruption (in mins)",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000">
                <a:latin typeface="Courier New"/>
                <a:ea typeface="Courier New"/>
                <a:cs typeface="Courier New"/>
                <a:sym typeface="Courier New"/>
              </a:rPr>
              <a:t>     	main = "Histogram of waiting times")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nl" sz="10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60"/>
          <p:cNvSpPr/>
          <p:nvPr/>
        </p:nvSpPr>
        <p:spPr>
          <a:xfrm>
            <a:off x="264875" y="950525"/>
            <a:ext cx="3500400" cy="3929700"/>
          </a:xfrm>
          <a:prstGeom prst="rect">
            <a:avLst/>
          </a:prstGeom>
          <a:solidFill>
            <a:srgbClr val="FFFFFF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0"/>
          <p:cNvSpPr txBox="1"/>
          <p:nvPr/>
        </p:nvSpPr>
        <p:spPr>
          <a:xfrm>
            <a:off x="6016375" y="1606750"/>
            <a:ext cx="5396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9" r="39" t="0"/>
          <a:stretch/>
        </p:blipFill>
        <p:spPr>
          <a:xfrm>
            <a:off x="0" y="0"/>
            <a:ext cx="3996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4310145" y="3667125"/>
            <a:ext cx="45018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nl" sz="1100"/>
              <a:t>Willem Stolte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nl" sz="1100"/>
              <a:t>Fedor Baart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nl" sz="1100"/>
              <a:t>Lilith Kramer</a:t>
            </a:r>
            <a:endParaRPr sz="1100"/>
          </a:p>
        </p:txBody>
      </p:sp>
      <p:sp>
        <p:nvSpPr>
          <p:cNvPr id="333" name="Google Shape;333;p43"/>
          <p:cNvSpPr txBox="1"/>
          <p:nvPr>
            <p:ph idx="3" type="subTitle"/>
          </p:nvPr>
        </p:nvSpPr>
        <p:spPr>
          <a:xfrm>
            <a:off x="4310146" y="2890980"/>
            <a:ext cx="45018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nl" sz="2400"/>
              <a:t>The Pizza Course Edition</a:t>
            </a:r>
            <a:endParaRPr sz="2400"/>
          </a:p>
        </p:txBody>
      </p:sp>
      <p:sp>
        <p:nvSpPr>
          <p:cNvPr id="334" name="Google Shape;334;p43"/>
          <p:cNvSpPr txBox="1"/>
          <p:nvPr>
            <p:ph idx="12" type="sldNum"/>
          </p:nvPr>
        </p:nvSpPr>
        <p:spPr>
          <a:xfrm>
            <a:off x="924552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335" name="Google Shape;335;p43"/>
          <p:cNvSpPr txBox="1"/>
          <p:nvPr>
            <p:ph type="title"/>
          </p:nvPr>
        </p:nvSpPr>
        <p:spPr>
          <a:xfrm>
            <a:off x="4307443" y="1324558"/>
            <a:ext cx="45045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R shiny</a:t>
            </a:r>
            <a:br>
              <a:rPr lang="nl" sz="1100"/>
            </a:br>
            <a:endParaRPr sz="1100"/>
          </a:p>
        </p:txBody>
      </p:sp>
      <p:sp>
        <p:nvSpPr>
          <p:cNvPr id="336" name="Google Shape;336;p43"/>
          <p:cNvSpPr txBox="1"/>
          <p:nvPr>
            <p:ph idx="4" type="body"/>
          </p:nvPr>
        </p:nvSpPr>
        <p:spPr>
          <a:xfrm>
            <a:off x="233101" y="4460683"/>
            <a:ext cx="2382300" cy="567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3213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4310145" y="4357125"/>
            <a:ext cx="45018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nl" sz="1000"/>
              <a:t>25 feb 2020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1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Recap</a:t>
            </a:r>
            <a:endParaRPr sz="3600"/>
          </a:p>
        </p:txBody>
      </p:sp>
      <p:sp>
        <p:nvSpPr>
          <p:cNvPr id="550" name="Google Shape;550;p61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1" name="Google Shape;551;p61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552" name="Google Shape;552;p61"/>
          <p:cNvSpPr txBox="1"/>
          <p:nvPr>
            <p:ph idx="1" type="body"/>
          </p:nvPr>
        </p:nvSpPr>
        <p:spPr>
          <a:xfrm>
            <a:off x="311700" y="1152475"/>
            <a:ext cx="8520600" cy="384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add an </a:t>
            </a:r>
            <a:r>
              <a:rPr lang="nl" u="sng"/>
              <a:t>*Output function</a:t>
            </a:r>
            <a:r>
              <a:rPr lang="nl"/>
              <a:t> to show reactive objects in your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add a </a:t>
            </a:r>
            <a:r>
              <a:rPr lang="nl" u="sng"/>
              <a:t>widget</a:t>
            </a:r>
            <a:r>
              <a:rPr lang="nl"/>
              <a:t> to get your </a:t>
            </a:r>
            <a:r>
              <a:rPr lang="nl" u="sng"/>
              <a:t>input</a:t>
            </a:r>
            <a:r>
              <a:rPr lang="nl"/>
              <a:t> from your app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2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Recap</a:t>
            </a:r>
            <a:endParaRPr sz="3600"/>
          </a:p>
        </p:txBody>
      </p:sp>
      <p:sp>
        <p:nvSpPr>
          <p:cNvPr id="558" name="Google Shape;558;p62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9" name="Google Shape;559;p62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560" name="Google Shape;560;p62"/>
          <p:cNvSpPr txBox="1"/>
          <p:nvPr>
            <p:ph idx="1" type="body"/>
          </p:nvPr>
        </p:nvSpPr>
        <p:spPr>
          <a:xfrm>
            <a:off x="311700" y="1152475"/>
            <a:ext cx="8520600" cy="384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nl">
                <a:solidFill>
                  <a:srgbClr val="CCCCCC"/>
                </a:solidFill>
              </a:rPr>
              <a:t>UI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nl">
                <a:solidFill>
                  <a:srgbClr val="CCCCCC"/>
                </a:solidFill>
              </a:rPr>
              <a:t>add an </a:t>
            </a:r>
            <a:r>
              <a:rPr lang="nl" u="sng">
                <a:solidFill>
                  <a:srgbClr val="CCCCCC"/>
                </a:solidFill>
              </a:rPr>
              <a:t>*Output function</a:t>
            </a:r>
            <a:r>
              <a:rPr lang="nl">
                <a:solidFill>
                  <a:srgbClr val="CCCCCC"/>
                </a:solidFill>
              </a:rPr>
              <a:t> to show reactive objects in your app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nl">
                <a:solidFill>
                  <a:srgbClr val="CCCCCC"/>
                </a:solidFill>
              </a:rPr>
              <a:t>add a </a:t>
            </a:r>
            <a:r>
              <a:rPr lang="nl" u="sng">
                <a:solidFill>
                  <a:srgbClr val="CCCCCC"/>
                </a:solidFill>
              </a:rPr>
              <a:t>widget</a:t>
            </a:r>
            <a:r>
              <a:rPr lang="nl">
                <a:solidFill>
                  <a:srgbClr val="CCCCCC"/>
                </a:solidFill>
              </a:rPr>
              <a:t> to get your </a:t>
            </a:r>
            <a:r>
              <a:rPr lang="nl" u="sng">
                <a:solidFill>
                  <a:srgbClr val="CCCCCC"/>
                </a:solidFill>
              </a:rPr>
              <a:t>input</a:t>
            </a:r>
            <a:r>
              <a:rPr lang="nl">
                <a:solidFill>
                  <a:srgbClr val="CCCCCC"/>
                </a:solidFill>
              </a:rPr>
              <a:t> from your app</a:t>
            </a:r>
            <a:br>
              <a:rPr lang="nl">
                <a:solidFill>
                  <a:srgbClr val="CCCCCC"/>
                </a:solidFill>
              </a:rPr>
            </a:br>
            <a:endParaRPr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use a </a:t>
            </a:r>
            <a:r>
              <a:rPr lang="nl" u="sng"/>
              <a:t>render* function</a:t>
            </a:r>
            <a:r>
              <a:rPr lang="nl"/>
              <a:t> to tell your app how to build the reactive objects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i="1" lang="nl" sz="1200"/>
              <a:t>and don’t forget the curly braces 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save the render* into the output list, as </a:t>
            </a:r>
            <a:r>
              <a:rPr lang="nl" u="sng"/>
              <a:t>output$putNameHere &lt;- 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build an </a:t>
            </a:r>
            <a:r>
              <a:rPr lang="nl" u="sng"/>
              <a:t>input$* into your render*</a:t>
            </a:r>
            <a:r>
              <a:rPr lang="nl"/>
              <a:t> expression to create reactivity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Recap</a:t>
            </a:r>
            <a:endParaRPr sz="3600"/>
          </a:p>
        </p:txBody>
      </p:sp>
      <p:sp>
        <p:nvSpPr>
          <p:cNvPr id="566" name="Google Shape;566;p63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7" name="Google Shape;567;p63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568" name="Google Shape;568;p63"/>
          <p:cNvSpPr txBox="1"/>
          <p:nvPr>
            <p:ph idx="1" type="body"/>
          </p:nvPr>
        </p:nvSpPr>
        <p:spPr>
          <a:xfrm>
            <a:off x="311700" y="1152475"/>
            <a:ext cx="8520600" cy="384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nl">
                <a:solidFill>
                  <a:srgbClr val="CCCCCC"/>
                </a:solidFill>
              </a:rPr>
              <a:t>UI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nl">
                <a:solidFill>
                  <a:srgbClr val="CCCCCC"/>
                </a:solidFill>
              </a:rPr>
              <a:t>add an </a:t>
            </a:r>
            <a:r>
              <a:rPr lang="nl" u="sng">
                <a:solidFill>
                  <a:srgbClr val="CCCCCC"/>
                </a:solidFill>
              </a:rPr>
              <a:t>*Output function</a:t>
            </a:r>
            <a:r>
              <a:rPr lang="nl">
                <a:solidFill>
                  <a:srgbClr val="CCCCCC"/>
                </a:solidFill>
              </a:rPr>
              <a:t> to show reactive objects in your app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nl">
                <a:solidFill>
                  <a:srgbClr val="CCCCCC"/>
                </a:solidFill>
              </a:rPr>
              <a:t>add a </a:t>
            </a:r>
            <a:r>
              <a:rPr lang="nl" u="sng">
                <a:solidFill>
                  <a:srgbClr val="CCCCCC"/>
                </a:solidFill>
              </a:rPr>
              <a:t>widget</a:t>
            </a:r>
            <a:r>
              <a:rPr lang="nl">
                <a:solidFill>
                  <a:srgbClr val="CCCCCC"/>
                </a:solidFill>
              </a:rPr>
              <a:t> to get your </a:t>
            </a:r>
            <a:r>
              <a:rPr lang="nl" u="sng">
                <a:solidFill>
                  <a:srgbClr val="CCCCCC"/>
                </a:solidFill>
              </a:rPr>
              <a:t>input</a:t>
            </a:r>
            <a:r>
              <a:rPr lang="nl">
                <a:solidFill>
                  <a:srgbClr val="CCCCCC"/>
                </a:solidFill>
              </a:rPr>
              <a:t> from your app</a:t>
            </a:r>
            <a:br>
              <a:rPr lang="nl">
                <a:solidFill>
                  <a:srgbClr val="CCCCCC"/>
                </a:solidFill>
              </a:rPr>
            </a:br>
            <a:endParaRPr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nl">
                <a:solidFill>
                  <a:srgbClr val="CCCCCC"/>
                </a:solidFill>
              </a:rPr>
              <a:t>Server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nl">
                <a:solidFill>
                  <a:srgbClr val="CCCCCC"/>
                </a:solidFill>
              </a:rPr>
              <a:t>use a </a:t>
            </a:r>
            <a:r>
              <a:rPr lang="nl" u="sng">
                <a:solidFill>
                  <a:srgbClr val="CCCCCC"/>
                </a:solidFill>
              </a:rPr>
              <a:t>render* function</a:t>
            </a:r>
            <a:r>
              <a:rPr lang="nl">
                <a:solidFill>
                  <a:srgbClr val="CCCCCC"/>
                </a:solidFill>
              </a:rPr>
              <a:t> to tell your app how to build the reactive objects</a:t>
            </a:r>
            <a:endParaRPr>
              <a:solidFill>
                <a:srgbClr val="CCCCCC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Char char="-"/>
            </a:pPr>
            <a:r>
              <a:rPr i="1" lang="nl" sz="1200">
                <a:solidFill>
                  <a:srgbClr val="CCCCCC"/>
                </a:solidFill>
              </a:rPr>
              <a:t>and don’t forget the curly braces </a:t>
            </a:r>
            <a:endParaRPr i="1" sz="1200"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nl">
                <a:solidFill>
                  <a:srgbClr val="CCCCCC"/>
                </a:solidFill>
              </a:rPr>
              <a:t>save the render* into the output list, as </a:t>
            </a:r>
            <a:r>
              <a:rPr lang="nl" u="sng">
                <a:solidFill>
                  <a:srgbClr val="CCCCCC"/>
                </a:solidFill>
              </a:rPr>
              <a:t>output$putNameHere &lt;- ...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nl">
                <a:solidFill>
                  <a:srgbClr val="CCCCCC"/>
                </a:solidFill>
              </a:rPr>
              <a:t>build an </a:t>
            </a:r>
            <a:r>
              <a:rPr lang="nl" u="sng">
                <a:solidFill>
                  <a:srgbClr val="CCCCCC"/>
                </a:solidFill>
              </a:rPr>
              <a:t>input$* into your render*</a:t>
            </a:r>
            <a:r>
              <a:rPr lang="nl">
                <a:solidFill>
                  <a:srgbClr val="CCCCCC"/>
                </a:solidFill>
              </a:rPr>
              <a:t> expression to create reactivity</a:t>
            </a:r>
            <a:br>
              <a:rPr lang="nl">
                <a:solidFill>
                  <a:srgbClr val="CCCCCC"/>
                </a:solidFill>
              </a:rPr>
            </a:br>
            <a:endParaRPr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Updates happen when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/>
              <a:t>app starts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200"/>
              <a:t>input changes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200"/>
              <a:t>when the window size changes (automatic detection)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/>
          <p:nvPr>
            <p:ph type="title"/>
          </p:nvPr>
        </p:nvSpPr>
        <p:spPr>
          <a:xfrm>
            <a:off x="566750" y="406293"/>
            <a:ext cx="7887900" cy="41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4800"/>
              <a:t>Exercises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2400"/>
              <a:t>An introduction to R shiny apps</a:t>
            </a:r>
            <a:endParaRPr sz="2400"/>
          </a:p>
        </p:txBody>
      </p:sp>
      <p:sp>
        <p:nvSpPr>
          <p:cNvPr id="574" name="Google Shape;574;p64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75" name="Google Shape;575;p64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5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Exercise 1: setting up a standard app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581" name="Google Shape;581;p65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82" name="Google Shape;582;p65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583" name="Google Shape;583;p65"/>
          <p:cNvSpPr txBox="1"/>
          <p:nvPr>
            <p:ph idx="1" type="body"/>
          </p:nvPr>
        </p:nvSpPr>
        <p:spPr>
          <a:xfrm>
            <a:off x="311700" y="1152475"/>
            <a:ext cx="8520600" cy="384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install the shiny package (if you do not have it already)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set up a single file standard app via R studio</a:t>
            </a:r>
            <a:br>
              <a:rPr lang="nl"/>
            </a:br>
            <a:r>
              <a:rPr lang="nl"/>
              <a:t>(see picture)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give it a nice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NB: put it in its own directory!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check out the structure of the generated 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see if you can change the amount of bins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5"/>
          <p:cNvSpPr/>
          <p:nvPr/>
        </p:nvSpPr>
        <p:spPr>
          <a:xfrm>
            <a:off x="5266875" y="2056100"/>
            <a:ext cx="388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1</a:t>
            </a:r>
            <a:endParaRPr/>
          </a:p>
        </p:txBody>
      </p:sp>
      <p:sp>
        <p:nvSpPr>
          <p:cNvPr id="585" name="Google Shape;585;p65"/>
          <p:cNvSpPr/>
          <p:nvPr/>
        </p:nvSpPr>
        <p:spPr>
          <a:xfrm>
            <a:off x="5266875" y="2889425"/>
            <a:ext cx="388500" cy="3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</a:t>
            </a:r>
            <a:endParaRPr/>
          </a:p>
        </p:txBody>
      </p:sp>
      <p:pic>
        <p:nvPicPr>
          <p:cNvPr id="586" name="Google Shape;58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975" y="1839313"/>
            <a:ext cx="1760925" cy="3007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7" name="Google Shape;587;p65"/>
          <p:cNvGrpSpPr/>
          <p:nvPr/>
        </p:nvGrpSpPr>
        <p:grpSpPr>
          <a:xfrm>
            <a:off x="5714175" y="2157750"/>
            <a:ext cx="765000" cy="992425"/>
            <a:chOff x="3946500" y="1854650"/>
            <a:chExt cx="765000" cy="992425"/>
          </a:xfrm>
        </p:grpSpPr>
        <p:sp>
          <p:nvSpPr>
            <p:cNvPr id="588" name="Google Shape;588;p65"/>
            <p:cNvSpPr/>
            <p:nvPr/>
          </p:nvSpPr>
          <p:spPr>
            <a:xfrm>
              <a:off x="3946500" y="1854650"/>
              <a:ext cx="765000" cy="194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5"/>
            <p:cNvSpPr/>
            <p:nvPr/>
          </p:nvSpPr>
          <p:spPr>
            <a:xfrm>
              <a:off x="3946500" y="2652675"/>
              <a:ext cx="765000" cy="194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6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3600"/>
              <a:t>Exercise 2: shiny examples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595" name="Google Shape;595;p66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96" name="Google Shape;596;p66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597" name="Google Shape;597;p66"/>
          <p:cNvSpPr txBox="1"/>
          <p:nvPr>
            <p:ph idx="1" type="body"/>
          </p:nvPr>
        </p:nvSpPr>
        <p:spPr>
          <a:xfrm>
            <a:off x="311700" y="1152475"/>
            <a:ext cx="8520600" cy="384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run runExample() to see which examples are out there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check out multiple examples to see some possibilities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see if you understand the code of 1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The code can be found in the library folder for shiny …\R\win-library\3.5\shiny\examples\01_hello\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7"/>
          <p:cNvSpPr txBox="1"/>
          <p:nvPr>
            <p:ph type="title"/>
          </p:nvPr>
        </p:nvSpPr>
        <p:spPr>
          <a:xfrm>
            <a:off x="566750" y="406293"/>
            <a:ext cx="7887900" cy="41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4800"/>
              <a:t>Demo </a:t>
            </a:r>
            <a:r>
              <a:rPr i="1" lang="nl" sz="4800"/>
              <a:t>demo-app</a:t>
            </a:r>
            <a:endParaRPr i="1" sz="4800"/>
          </a:p>
        </p:txBody>
      </p:sp>
      <p:sp>
        <p:nvSpPr>
          <p:cNvPr id="603" name="Google Shape;603;p67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04" name="Google Shape;604;p67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8"/>
          <p:cNvSpPr txBox="1"/>
          <p:nvPr>
            <p:ph type="title"/>
          </p:nvPr>
        </p:nvSpPr>
        <p:spPr>
          <a:xfrm>
            <a:off x="566750" y="406293"/>
            <a:ext cx="7887900" cy="41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4800"/>
              <a:t>Exploring shiny options</a:t>
            </a:r>
            <a:endParaRPr i="1" sz="4800"/>
          </a:p>
        </p:txBody>
      </p:sp>
      <p:sp>
        <p:nvSpPr>
          <p:cNvPr id="610" name="Google Shape;610;p68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11" name="Google Shape;611;p68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9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Selection...</a:t>
            </a:r>
            <a:endParaRPr sz="3600"/>
          </a:p>
        </p:txBody>
      </p:sp>
      <p:sp>
        <p:nvSpPr>
          <p:cNvPr id="617" name="Google Shape;617;p69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18" name="Google Shape;618;p69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619" name="Google Shape;619;p69"/>
          <p:cNvSpPr/>
          <p:nvPr>
            <p:ph idx="6" type="pic"/>
          </p:nvPr>
        </p:nvSpPr>
        <p:spPr>
          <a:xfrm>
            <a:off x="5546055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9"/>
          <p:cNvSpPr/>
          <p:nvPr>
            <p:ph idx="7" type="pic"/>
          </p:nvPr>
        </p:nvSpPr>
        <p:spPr>
          <a:xfrm>
            <a:off x="6551271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9"/>
          <p:cNvSpPr/>
          <p:nvPr>
            <p:ph idx="8" type="pic"/>
          </p:nvPr>
        </p:nvSpPr>
        <p:spPr>
          <a:xfrm>
            <a:off x="7556488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9"/>
          <p:cNvSpPr/>
          <p:nvPr>
            <p:ph idx="2" type="pic"/>
          </p:nvPr>
        </p:nvSpPr>
        <p:spPr>
          <a:xfrm>
            <a:off x="1525191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9"/>
          <p:cNvSpPr/>
          <p:nvPr>
            <p:ph idx="3" type="pic"/>
          </p:nvPr>
        </p:nvSpPr>
        <p:spPr>
          <a:xfrm>
            <a:off x="2530407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9"/>
          <p:cNvSpPr/>
          <p:nvPr>
            <p:ph idx="4" type="pic"/>
          </p:nvPr>
        </p:nvSpPr>
        <p:spPr>
          <a:xfrm>
            <a:off x="3535623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9"/>
          <p:cNvSpPr/>
          <p:nvPr>
            <p:ph idx="5" type="pic"/>
          </p:nvPr>
        </p:nvSpPr>
        <p:spPr>
          <a:xfrm>
            <a:off x="4540839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200">
                <a:solidFill>
                  <a:schemeClr val="dk1"/>
                </a:solidFill>
              </a:rPr>
              <a:t>Standard ggplot graph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200">
                <a:solidFill>
                  <a:schemeClr val="dk1"/>
                </a:solidFill>
              </a:rPr>
              <a:t>Dynamic UI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200">
                <a:solidFill>
                  <a:schemeClr val="dk1"/>
                </a:solidFill>
              </a:rPr>
              <a:t>Up- and download of files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200">
                <a:solidFill>
                  <a:schemeClr val="dk1"/>
                </a:solidFill>
              </a:rPr>
              <a:t>Interactive plots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200">
                <a:solidFill>
                  <a:schemeClr val="dk1"/>
                </a:solidFill>
              </a:rPr>
              <a:t>Dashboards functions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200">
                <a:solidFill>
                  <a:schemeClr val="dk1"/>
                </a:solidFill>
              </a:rPr>
              <a:t>Leaflet maps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/>
              <a:t>S</a:t>
            </a:r>
            <a:r>
              <a:rPr lang="nl" sz="1200">
                <a:solidFill>
                  <a:schemeClr val="dk1"/>
                </a:solidFill>
              </a:rPr>
              <a:t>hinycssloaders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0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Uploading</a:t>
            </a:r>
            <a:endParaRPr sz="3600"/>
          </a:p>
        </p:txBody>
      </p:sp>
      <p:sp>
        <p:nvSpPr>
          <p:cNvPr id="632" name="Google Shape;632;p70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33" name="Google Shape;633;p70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pic>
        <p:nvPicPr>
          <p:cNvPr id="634" name="Google Shape;634;p70"/>
          <p:cNvPicPr preferRelativeResize="0"/>
          <p:nvPr/>
        </p:nvPicPr>
        <p:blipFill rotWithShape="1">
          <a:blip r:embed="rId3">
            <a:alphaModFix/>
          </a:blip>
          <a:srcRect b="44870" l="0" r="42059" t="0"/>
          <a:stretch/>
        </p:blipFill>
        <p:spPr>
          <a:xfrm>
            <a:off x="566750" y="1152475"/>
            <a:ext cx="2545274" cy="9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0"/>
          <p:cNvSpPr txBox="1"/>
          <p:nvPr/>
        </p:nvSpPr>
        <p:spPr>
          <a:xfrm>
            <a:off x="3243175" y="1152475"/>
            <a:ext cx="5446500" cy="365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## ui side: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fileInput</a:t>
            </a: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testInvoerbestand</a:t>
            </a: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", NULL,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           multiple = FALSE,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           accept = c("text/csv",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                      "text/plain"),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           buttonLabel = "Kies bestand",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 placeholder = </a:t>
            </a:r>
            <a:br>
              <a:rPr lang="nl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      "Er is nog geen bestand geselecteerd."),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## server side: 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testbestand &lt;- </a:t>
            </a: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reactive</a:t>
            </a: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	req(</a:t>
            </a: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input$testInvoerbestand</a:t>
            </a: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	testfile &lt;-inlezen(input$testInvoerbestand$datapath)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Program</a:t>
            </a:r>
            <a:endParaRPr sz="3600"/>
          </a:p>
        </p:txBody>
      </p:sp>
      <p:sp>
        <p:nvSpPr>
          <p:cNvPr id="343" name="Google Shape;343;p44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44" name="Google Shape;344;p44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566738" y="1092993"/>
            <a:ext cx="78879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lang="nl" sz="1200">
                <a:solidFill>
                  <a:srgbClr val="000000"/>
                </a:solidFill>
              </a:rPr>
              <a:t>Demo and explanation complex R shiny app (AQMAD) </a:t>
            </a:r>
            <a:endParaRPr sz="1200">
              <a:solidFill>
                <a:srgbClr val="000000"/>
              </a:solidFill>
            </a:endParaRPr>
          </a:p>
          <a:p>
            <a:pPr indent="-2222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lang="nl" sz="1200">
                <a:solidFill>
                  <a:srgbClr val="000000"/>
                </a:solidFill>
              </a:rPr>
              <a:t>An introduction to shiny apps</a:t>
            </a:r>
            <a:endParaRPr sz="1200">
              <a:solidFill>
                <a:srgbClr val="000000"/>
              </a:solidFill>
            </a:endParaRPr>
          </a:p>
          <a:p>
            <a:pPr indent="-222250" lvl="1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−"/>
            </a:pPr>
            <a:r>
              <a:rPr lang="nl">
                <a:solidFill>
                  <a:srgbClr val="000000"/>
                </a:solidFill>
              </a:rPr>
              <a:t>exercise</a:t>
            </a:r>
            <a:endParaRPr>
              <a:solidFill>
                <a:srgbClr val="000000"/>
              </a:solidFill>
            </a:endParaRPr>
          </a:p>
          <a:p>
            <a:pPr indent="-2222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lang="nl" sz="1200">
                <a:solidFill>
                  <a:srgbClr val="000000"/>
                </a:solidFill>
              </a:rPr>
              <a:t>Demo demo-app</a:t>
            </a:r>
            <a:endParaRPr>
              <a:solidFill>
                <a:srgbClr val="000000"/>
              </a:solidFill>
            </a:endParaRPr>
          </a:p>
          <a:p>
            <a:pPr indent="-2222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lang="nl" sz="1200">
                <a:solidFill>
                  <a:srgbClr val="000000"/>
                </a:solidFill>
              </a:rPr>
              <a:t>Exploring shiny options</a:t>
            </a:r>
            <a:endParaRPr sz="1200">
              <a:solidFill>
                <a:srgbClr val="000000"/>
              </a:solidFill>
            </a:endParaRPr>
          </a:p>
          <a:p>
            <a:pPr indent="-228600" lvl="1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−"/>
            </a:pPr>
            <a:r>
              <a:rPr lang="nl">
                <a:solidFill>
                  <a:srgbClr val="000000"/>
                </a:solidFill>
              </a:rPr>
              <a:t>exercise</a:t>
            </a:r>
            <a:endParaRPr sz="1200">
              <a:solidFill>
                <a:srgbClr val="000000"/>
              </a:solidFill>
            </a:endParaRPr>
          </a:p>
          <a:p>
            <a:pPr indent="-2222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nl" sz="1200"/>
              <a:t>Debugging</a:t>
            </a:r>
            <a:endParaRPr sz="1200"/>
          </a:p>
          <a:p>
            <a:pPr indent="-2286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nl" sz="1200"/>
              <a:t>Testing app</a:t>
            </a:r>
            <a:endParaRPr sz="1200"/>
          </a:p>
          <a:p>
            <a:pPr indent="-2222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nl" sz="1200"/>
              <a:t>Deploying your app</a:t>
            </a:r>
            <a:endParaRPr sz="1200"/>
          </a:p>
          <a:p>
            <a:pPr indent="-228600" lvl="1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−"/>
            </a:pPr>
            <a:r>
              <a:rPr lang="nl"/>
              <a:t>exercise</a:t>
            </a:r>
            <a:endParaRPr sz="1200"/>
          </a:p>
          <a:p>
            <a:pPr indent="-2286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i="1" lang="nl" sz="1200"/>
              <a:t>[dinner 30 min]</a:t>
            </a:r>
            <a:endParaRPr i="1" sz="1200"/>
          </a:p>
          <a:p>
            <a:pPr indent="-2286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nl" sz="1200"/>
              <a:t>Combining Rmarkdown and Rshiny, Shiny server needed</a:t>
            </a:r>
            <a:endParaRPr sz="1200"/>
          </a:p>
          <a:p>
            <a:pPr indent="-2222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nl" sz="1200"/>
              <a:t>Rplumber</a:t>
            </a:r>
            <a:endParaRPr sz="1200"/>
          </a:p>
          <a:p>
            <a:pPr indent="-2222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nl" sz="1200"/>
              <a:t>Own project BYOD</a:t>
            </a:r>
            <a:endParaRPr sz="1100"/>
          </a:p>
        </p:txBody>
      </p:sp>
      <p:sp>
        <p:nvSpPr>
          <p:cNvPr id="346" name="Google Shape;346;p44"/>
          <p:cNvSpPr/>
          <p:nvPr>
            <p:ph idx="6" type="pic"/>
          </p:nvPr>
        </p:nvSpPr>
        <p:spPr>
          <a:xfrm>
            <a:off x="5546055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4"/>
          <p:cNvSpPr/>
          <p:nvPr>
            <p:ph idx="7" type="pic"/>
          </p:nvPr>
        </p:nvSpPr>
        <p:spPr>
          <a:xfrm>
            <a:off x="6551271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4"/>
          <p:cNvSpPr/>
          <p:nvPr>
            <p:ph idx="8" type="pic"/>
          </p:nvPr>
        </p:nvSpPr>
        <p:spPr>
          <a:xfrm>
            <a:off x="7556488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4"/>
          <p:cNvSpPr/>
          <p:nvPr>
            <p:ph idx="2" type="pic"/>
          </p:nvPr>
        </p:nvSpPr>
        <p:spPr>
          <a:xfrm>
            <a:off x="1525191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4"/>
          <p:cNvSpPr/>
          <p:nvPr>
            <p:ph idx="3" type="pic"/>
          </p:nvPr>
        </p:nvSpPr>
        <p:spPr>
          <a:xfrm>
            <a:off x="2530407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4"/>
          <p:cNvSpPr/>
          <p:nvPr>
            <p:ph idx="4" type="pic"/>
          </p:nvPr>
        </p:nvSpPr>
        <p:spPr>
          <a:xfrm>
            <a:off x="3535623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4"/>
          <p:cNvSpPr/>
          <p:nvPr>
            <p:ph idx="5" type="pic"/>
          </p:nvPr>
        </p:nvSpPr>
        <p:spPr>
          <a:xfrm>
            <a:off x="4540839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1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Downloading</a:t>
            </a:r>
            <a:endParaRPr sz="3600"/>
          </a:p>
        </p:txBody>
      </p:sp>
      <p:sp>
        <p:nvSpPr>
          <p:cNvPr id="641" name="Google Shape;641;p71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42" name="Google Shape;642;p71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643" name="Google Shape;643;p71"/>
          <p:cNvSpPr txBox="1"/>
          <p:nvPr/>
        </p:nvSpPr>
        <p:spPr>
          <a:xfrm>
            <a:off x="3243175" y="1152475"/>
            <a:ext cx="5446500" cy="365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## ui side: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downloadButton(</a:t>
            </a: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testdocument</a:t>
            </a: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", "Download testdocument"</a:t>
            </a: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## server side: 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output$</a:t>
            </a: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testdocument</a:t>
            </a: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 &lt;- </a:t>
            </a: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downloadHandler</a:t>
            </a: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  filename = function(){paste("Verberk Habitat en     milieupreferenties macrofauna.pdf")},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  content &lt;- function(file){file.copy("documentatie/Verberk Habitat en milieupreferenties macrofauna.pdf", file)},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  contentType = "application/pdf")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4" name="Google Shape;64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50" y="1152471"/>
            <a:ext cx="22098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2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Dynamic ui’s</a:t>
            </a:r>
            <a:endParaRPr sz="3600"/>
          </a:p>
        </p:txBody>
      </p:sp>
      <p:sp>
        <p:nvSpPr>
          <p:cNvPr id="650" name="Google Shape;650;p72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51" name="Google Shape;651;p72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pic>
        <p:nvPicPr>
          <p:cNvPr id="652" name="Google Shape;65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50" y="1204474"/>
            <a:ext cx="3341625" cy="17165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3" name="Google Shape;65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017" y="1204475"/>
            <a:ext cx="3059483" cy="1761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4" name="Google Shape;654;p72"/>
          <p:cNvSpPr/>
          <p:nvPr/>
        </p:nvSpPr>
        <p:spPr>
          <a:xfrm>
            <a:off x="4118300" y="2051025"/>
            <a:ext cx="6108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72"/>
          <p:cNvSpPr txBox="1"/>
          <p:nvPr/>
        </p:nvSpPr>
        <p:spPr>
          <a:xfrm>
            <a:off x="566750" y="3061975"/>
            <a:ext cx="7431600" cy="160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## https://shiny.rstudio.com/articles/dynamic-ui.html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## ui side: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tabPanel(</a:t>
            </a: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"GGPlot",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    	checkboxInput(</a:t>
            </a: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"more_options", "Shore more options"</a:t>
            </a: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     conditionalPanel(condition = "input.more_options == true",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checkboxInput("add_line", "Add meaningless line")</a:t>
            </a: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3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library(ggplot)</a:t>
            </a:r>
            <a:endParaRPr sz="3600"/>
          </a:p>
        </p:txBody>
      </p:sp>
      <p:sp>
        <p:nvSpPr>
          <p:cNvPr id="661" name="Google Shape;661;p73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62" name="Google Shape;662;p73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pic>
        <p:nvPicPr>
          <p:cNvPr id="663" name="Google Shape;66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50" y="1148249"/>
            <a:ext cx="3307656" cy="3156874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73"/>
          <p:cNvSpPr txBox="1"/>
          <p:nvPr/>
        </p:nvSpPr>
        <p:spPr>
          <a:xfrm>
            <a:off x="4231200" y="1148250"/>
            <a:ext cx="4355400" cy="315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## ui side: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plotOutput</a:t>
            </a: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(“name_here”)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## server side: 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output$name_here &lt;- </a:t>
            </a:r>
            <a:r>
              <a:rPr b="1" lang="nl" sz="1200">
                <a:latin typeface="Courier New"/>
                <a:ea typeface="Courier New"/>
                <a:cs typeface="Courier New"/>
                <a:sym typeface="Courier New"/>
              </a:rPr>
              <a:t>renderPlot</a:t>
            </a: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p &lt;- ggplot(...) +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    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4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library(leaflet)</a:t>
            </a:r>
            <a:endParaRPr sz="3600"/>
          </a:p>
        </p:txBody>
      </p:sp>
      <p:sp>
        <p:nvSpPr>
          <p:cNvPr id="670" name="Google Shape;670;p74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71" name="Google Shape;671;p74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pic>
        <p:nvPicPr>
          <p:cNvPr id="672" name="Google Shape;672;p74"/>
          <p:cNvPicPr preferRelativeResize="0"/>
          <p:nvPr/>
        </p:nvPicPr>
        <p:blipFill rotWithShape="1">
          <a:blip r:embed="rId3">
            <a:alphaModFix/>
          </a:blip>
          <a:srcRect b="-23731" l="0" r="-23731" t="0"/>
          <a:stretch/>
        </p:blipFill>
        <p:spPr>
          <a:xfrm>
            <a:off x="566750" y="960875"/>
            <a:ext cx="4625126" cy="33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74"/>
          <p:cNvSpPr txBox="1"/>
          <p:nvPr/>
        </p:nvSpPr>
        <p:spPr>
          <a:xfrm>
            <a:off x="2938375" y="1457275"/>
            <a:ext cx="5446500" cy="332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## ui side: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nl" sz="1000">
                <a:latin typeface="Courier New"/>
                <a:ea typeface="Courier New"/>
                <a:cs typeface="Courier New"/>
                <a:sym typeface="Courier New"/>
              </a:rPr>
              <a:t>leafletOutput("leaflet_kaart")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## server side: 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latin typeface="Courier New"/>
                <a:ea typeface="Courier New"/>
                <a:cs typeface="Courier New"/>
                <a:sym typeface="Courier New"/>
              </a:rPr>
              <a:t>output$</a:t>
            </a:r>
            <a:r>
              <a:rPr b="1" lang="nl" sz="1000">
                <a:latin typeface="Courier New"/>
                <a:ea typeface="Courier New"/>
                <a:cs typeface="Courier New"/>
                <a:sym typeface="Courier New"/>
              </a:rPr>
              <a:t>leaflet_kaart</a:t>
            </a:r>
            <a:r>
              <a:rPr lang="nl" sz="1000">
                <a:latin typeface="Courier New"/>
                <a:ea typeface="Courier New"/>
                <a:cs typeface="Courier New"/>
                <a:sym typeface="Courier New"/>
              </a:rPr>
              <a:t> &lt;- </a:t>
            </a:r>
            <a:r>
              <a:rPr b="1" lang="nl" sz="1000">
                <a:latin typeface="Courier New"/>
                <a:ea typeface="Courier New"/>
                <a:cs typeface="Courier New"/>
                <a:sym typeface="Courier New"/>
              </a:rPr>
              <a:t>renderLeaflet</a:t>
            </a:r>
            <a:r>
              <a:rPr lang="nl" sz="1000"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	req(testbestand())</a:t>
            </a:r>
            <a:endParaRPr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	df &lt;- testbestand()</a:t>
            </a:r>
            <a:endParaRPr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	coordinates(df) &lt;- (~locX+locY)</a:t>
            </a:r>
            <a:endParaRPr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	proj4string(df) &lt;- CRS("+init=epsg:28992")</a:t>
            </a:r>
            <a:endParaRPr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	df.wgs &lt;- spTransform(df, CRS("+proj=longlat +datum=WGS84"))</a:t>
            </a:r>
            <a:endParaRPr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latin typeface="Courier New"/>
                <a:ea typeface="Courier New"/>
                <a:cs typeface="Courier New"/>
                <a:sym typeface="Courier New"/>
              </a:rPr>
              <a:t>	leaflet(df.wgs) %&gt;%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latin typeface="Courier New"/>
                <a:ea typeface="Courier New"/>
                <a:cs typeface="Courier New"/>
                <a:sym typeface="Courier New"/>
              </a:rPr>
              <a:t>  	addTiles()</a:t>
            </a:r>
            <a:r>
              <a:rPr lang="nl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%&gt;% </a:t>
            </a:r>
            <a:endParaRPr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	addCircleMarkers(color = "grey")</a:t>
            </a:r>
            <a:endParaRPr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5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library(shinycssloaders)</a:t>
            </a:r>
            <a:endParaRPr sz="3600"/>
          </a:p>
        </p:txBody>
      </p:sp>
      <p:sp>
        <p:nvSpPr>
          <p:cNvPr id="679" name="Google Shape;679;p75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80" name="Google Shape;680;p75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pic>
        <p:nvPicPr>
          <p:cNvPr id="681" name="Google Shape;68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38" y="1125850"/>
            <a:ext cx="4878124" cy="24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75"/>
          <p:cNvSpPr txBox="1"/>
          <p:nvPr/>
        </p:nvSpPr>
        <p:spPr>
          <a:xfrm>
            <a:off x="2137650" y="3702900"/>
            <a:ext cx="4812000" cy="1179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## ui side: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withSpinner(plotOutput(...))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## https://projects.lukehaas.me/css-loaders/</a:t>
            </a:r>
            <a:endParaRPr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6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library(s</a:t>
            </a:r>
            <a:r>
              <a:rPr lang="nl" sz="3600"/>
              <a:t>hinydashboard)</a:t>
            </a:r>
            <a:endParaRPr sz="3600"/>
          </a:p>
        </p:txBody>
      </p:sp>
      <p:sp>
        <p:nvSpPr>
          <p:cNvPr id="688" name="Google Shape;688;p76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89" name="Google Shape;689;p76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pic>
        <p:nvPicPr>
          <p:cNvPr id="690" name="Google Shape;690;p76"/>
          <p:cNvPicPr preferRelativeResize="0"/>
          <p:nvPr/>
        </p:nvPicPr>
        <p:blipFill rotWithShape="1">
          <a:blip r:embed="rId3">
            <a:alphaModFix/>
          </a:blip>
          <a:srcRect b="21850" l="0" r="0" t="0"/>
          <a:stretch/>
        </p:blipFill>
        <p:spPr>
          <a:xfrm>
            <a:off x="2361150" y="1635025"/>
            <a:ext cx="4421700" cy="2127000"/>
          </a:xfrm>
          <a:prstGeom prst="roundRect">
            <a:avLst>
              <a:gd fmla="val 6148" name="adj"/>
            </a:avLst>
          </a:prstGeom>
          <a:noFill/>
          <a:ln>
            <a:noFill/>
          </a:ln>
        </p:spPr>
      </p:pic>
      <p:pic>
        <p:nvPicPr>
          <p:cNvPr id="691" name="Google Shape;691;p76"/>
          <p:cNvPicPr preferRelativeResize="0"/>
          <p:nvPr/>
        </p:nvPicPr>
        <p:blipFill rotWithShape="1">
          <a:blip r:embed="rId3">
            <a:alphaModFix/>
          </a:blip>
          <a:srcRect b="21850" l="0" r="0" t="0"/>
          <a:stretch/>
        </p:blipFill>
        <p:spPr>
          <a:xfrm>
            <a:off x="2361150" y="1635025"/>
            <a:ext cx="4421700" cy="2127000"/>
          </a:xfrm>
          <a:prstGeom prst="roundRect">
            <a:avLst>
              <a:gd fmla="val 6148" name="adj"/>
            </a:avLst>
          </a:prstGeom>
          <a:noFill/>
          <a:ln>
            <a:noFill/>
          </a:ln>
        </p:spPr>
      </p:pic>
      <p:sp>
        <p:nvSpPr>
          <p:cNvPr id="692" name="Google Shape;692;p76"/>
          <p:cNvSpPr/>
          <p:nvPr/>
        </p:nvSpPr>
        <p:spPr>
          <a:xfrm>
            <a:off x="1476925" y="2410100"/>
            <a:ext cx="1219800" cy="4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Sidebar</a:t>
            </a:r>
            <a:endParaRPr sz="1200"/>
          </a:p>
        </p:txBody>
      </p:sp>
      <p:sp>
        <p:nvSpPr>
          <p:cNvPr id="693" name="Google Shape;693;p76"/>
          <p:cNvSpPr/>
          <p:nvPr/>
        </p:nvSpPr>
        <p:spPr>
          <a:xfrm flipH="1">
            <a:off x="6096825" y="2944575"/>
            <a:ext cx="1219800" cy="4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Body</a:t>
            </a:r>
            <a:endParaRPr sz="1200"/>
          </a:p>
        </p:txBody>
      </p:sp>
      <p:sp>
        <p:nvSpPr>
          <p:cNvPr id="694" name="Google Shape;694;p76"/>
          <p:cNvSpPr/>
          <p:nvPr/>
        </p:nvSpPr>
        <p:spPr>
          <a:xfrm flipH="1">
            <a:off x="6638675" y="1487800"/>
            <a:ext cx="1219800" cy="4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Header</a:t>
            </a:r>
            <a:endParaRPr sz="1200"/>
          </a:p>
        </p:txBody>
      </p:sp>
      <p:sp>
        <p:nvSpPr>
          <p:cNvPr id="695" name="Google Shape;695;p76"/>
          <p:cNvSpPr txBox="1"/>
          <p:nvPr/>
        </p:nvSpPr>
        <p:spPr>
          <a:xfrm>
            <a:off x="1476925" y="3915025"/>
            <a:ext cx="6381600" cy="43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Courier New"/>
                <a:ea typeface="Courier New"/>
                <a:cs typeface="Courier New"/>
                <a:sym typeface="Courier New"/>
              </a:rPr>
              <a:t>## </a:t>
            </a:r>
            <a:r>
              <a:rPr lang="nl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https://rstudio.github.io/shinydashboard/index.html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7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library (plotly)</a:t>
            </a:r>
            <a:endParaRPr sz="3600"/>
          </a:p>
        </p:txBody>
      </p:sp>
      <p:sp>
        <p:nvSpPr>
          <p:cNvPr id="701" name="Google Shape;701;p77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02" name="Google Shape;702;p77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703" name="Google Shape;703;p77"/>
          <p:cNvSpPr txBox="1"/>
          <p:nvPr>
            <p:ph idx="1" type="body"/>
          </p:nvPr>
        </p:nvSpPr>
        <p:spPr>
          <a:xfrm>
            <a:off x="311700" y="1152475"/>
            <a:ext cx="8520600" cy="384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8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Recap</a:t>
            </a:r>
            <a:endParaRPr sz="3600"/>
          </a:p>
        </p:txBody>
      </p:sp>
      <p:sp>
        <p:nvSpPr>
          <p:cNvPr id="709" name="Google Shape;709;p78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10" name="Google Shape;710;p78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711" name="Google Shape;711;p78"/>
          <p:cNvSpPr/>
          <p:nvPr>
            <p:ph idx="6" type="pic"/>
          </p:nvPr>
        </p:nvSpPr>
        <p:spPr>
          <a:xfrm>
            <a:off x="5546055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8"/>
          <p:cNvSpPr/>
          <p:nvPr>
            <p:ph idx="7" type="pic"/>
          </p:nvPr>
        </p:nvSpPr>
        <p:spPr>
          <a:xfrm>
            <a:off x="6551271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78"/>
          <p:cNvSpPr/>
          <p:nvPr>
            <p:ph idx="8" type="pic"/>
          </p:nvPr>
        </p:nvSpPr>
        <p:spPr>
          <a:xfrm>
            <a:off x="7556488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8"/>
          <p:cNvSpPr/>
          <p:nvPr>
            <p:ph idx="2" type="pic"/>
          </p:nvPr>
        </p:nvSpPr>
        <p:spPr>
          <a:xfrm>
            <a:off x="1525191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8"/>
          <p:cNvSpPr/>
          <p:nvPr>
            <p:ph idx="3" type="pic"/>
          </p:nvPr>
        </p:nvSpPr>
        <p:spPr>
          <a:xfrm>
            <a:off x="2530407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8"/>
          <p:cNvSpPr/>
          <p:nvPr>
            <p:ph idx="4" type="pic"/>
          </p:nvPr>
        </p:nvSpPr>
        <p:spPr>
          <a:xfrm>
            <a:off x="3535623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78"/>
          <p:cNvSpPr/>
          <p:nvPr>
            <p:ph idx="5" type="pic"/>
          </p:nvPr>
        </p:nvSpPr>
        <p:spPr>
          <a:xfrm>
            <a:off x="4540839" y="4706969"/>
            <a:ext cx="891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nl"/>
              <a:t>We’ve discussed standard functionality from Shiny: 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</a:pPr>
            <a:r>
              <a:rPr lang="nl" sz="1200">
                <a:solidFill>
                  <a:schemeClr val="dk1"/>
                </a:solidFill>
              </a:rPr>
              <a:t>Dynamic UI</a:t>
            </a:r>
            <a:endParaRPr sz="12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nl" sz="1200">
                <a:solidFill>
                  <a:schemeClr val="dk1"/>
                </a:solidFill>
              </a:rPr>
              <a:t>Up</a:t>
            </a:r>
            <a:r>
              <a:rPr lang="nl"/>
              <a:t>loading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nl"/>
              <a:t>D</a:t>
            </a:r>
            <a:r>
              <a:rPr lang="nl" sz="1200">
                <a:solidFill>
                  <a:schemeClr val="dk1"/>
                </a:solidFill>
              </a:rPr>
              <a:t>ownloading of files</a:t>
            </a:r>
            <a:br>
              <a:rPr lang="nl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nl"/>
              <a:t>And implementations of other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nl"/>
              <a:t>ggplot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nl"/>
              <a:t>shinydashboard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</a:pPr>
            <a:r>
              <a:rPr lang="nl"/>
              <a:t>l</a:t>
            </a:r>
            <a:r>
              <a:rPr lang="nl" sz="1200">
                <a:solidFill>
                  <a:schemeClr val="dk1"/>
                </a:solidFill>
              </a:rPr>
              <a:t>eaflet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−"/>
            </a:pPr>
            <a:r>
              <a:rPr lang="nl"/>
              <a:t>s</a:t>
            </a:r>
            <a:r>
              <a:rPr lang="nl" sz="1200">
                <a:solidFill>
                  <a:schemeClr val="dk1"/>
                </a:solidFill>
              </a:rPr>
              <a:t>hinycssloaders</a:t>
            </a:r>
            <a:br>
              <a:rPr lang="nl" sz="1200">
                <a:solidFill>
                  <a:schemeClr val="dk1"/>
                </a:solidFill>
              </a:rPr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nl"/>
              <a:t>Other options are out there, check out </a:t>
            </a:r>
            <a:r>
              <a:rPr i="1" lang="nl" u="sng">
                <a:solidFill>
                  <a:schemeClr val="hlink"/>
                </a:solidFill>
                <a:hlinkClick r:id="rId3"/>
              </a:rPr>
              <a:t>https://shiny.rstudio.com/gallery/</a:t>
            </a:r>
            <a:r>
              <a:rPr i="1" lang="nl"/>
              <a:t> for inspiration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9"/>
          <p:cNvSpPr txBox="1"/>
          <p:nvPr>
            <p:ph type="title"/>
          </p:nvPr>
        </p:nvSpPr>
        <p:spPr>
          <a:xfrm>
            <a:off x="566750" y="406293"/>
            <a:ext cx="7887900" cy="41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4800"/>
              <a:t>Exercises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2400"/>
              <a:t>Exploring shiny options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724" name="Google Shape;724;p79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25" name="Google Shape;725;p79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0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Exercise 3: The demo-app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731" name="Google Shape;731;p80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32" name="Google Shape;732;p80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733" name="Google Shape;733;p80"/>
          <p:cNvSpPr txBox="1"/>
          <p:nvPr>
            <p:ph idx="1" type="body"/>
          </p:nvPr>
        </p:nvSpPr>
        <p:spPr>
          <a:xfrm>
            <a:off x="311700" y="1152475"/>
            <a:ext cx="8520600" cy="384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Check out the demo-app that Willem Stolte demonstrated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See if you can find the code of the different functionalities the were just discussed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Play around with the app, e.g.: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Add widgets;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Adjust graphs;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Correct the map;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Add a download button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4" name="Google Shape;73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650" y="2468700"/>
            <a:ext cx="4974001" cy="24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566750" y="406293"/>
            <a:ext cx="7887900" cy="41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4800"/>
              <a:t>Demo </a:t>
            </a:r>
            <a:r>
              <a:rPr i="1" lang="nl" sz="4800"/>
              <a:t>AqMad</a:t>
            </a:r>
            <a:endParaRPr i="1" sz="4800"/>
          </a:p>
        </p:txBody>
      </p:sp>
      <p:sp>
        <p:nvSpPr>
          <p:cNvPr id="358" name="Google Shape;358;p45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9" name="Google Shape;359;p45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81"/>
          <p:cNvSpPr txBox="1"/>
          <p:nvPr>
            <p:ph type="title"/>
          </p:nvPr>
        </p:nvSpPr>
        <p:spPr>
          <a:xfrm>
            <a:off x="566750" y="406293"/>
            <a:ext cx="7887900" cy="41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4800"/>
              <a:t>Debugging</a:t>
            </a:r>
            <a:endParaRPr i="1" sz="4800"/>
          </a:p>
        </p:txBody>
      </p:sp>
      <p:sp>
        <p:nvSpPr>
          <p:cNvPr id="740" name="Google Shape;740;p81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41" name="Google Shape;741;p81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742" name="Google Shape;742;p81"/>
          <p:cNvSpPr txBox="1"/>
          <p:nvPr>
            <p:ph type="title"/>
          </p:nvPr>
        </p:nvSpPr>
        <p:spPr>
          <a:xfrm>
            <a:off x="566750" y="2900896"/>
            <a:ext cx="78879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2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3600"/>
              <a:t>Debugging options</a:t>
            </a:r>
            <a:endParaRPr sz="3600"/>
          </a:p>
        </p:txBody>
      </p:sp>
      <p:sp>
        <p:nvSpPr>
          <p:cNvPr id="748" name="Google Shape;748;p82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49" name="Google Shape;749;p82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750" name="Google Shape;750;p82"/>
          <p:cNvSpPr txBox="1"/>
          <p:nvPr>
            <p:ph idx="1" type="body"/>
          </p:nvPr>
        </p:nvSpPr>
        <p:spPr>
          <a:xfrm>
            <a:off x="566750" y="1152475"/>
            <a:ext cx="8265600" cy="29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>
                <a:solidFill>
                  <a:schemeClr val="dk1"/>
                </a:solidFill>
              </a:rPr>
              <a:t>using breakpoints or browser()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>
                <a:solidFill>
                  <a:schemeClr val="dk1"/>
                </a:solidFill>
              </a:rPr>
              <a:t>Visualize reactivity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nl" sz="1400">
                <a:solidFill>
                  <a:schemeClr val="dk1"/>
                </a:solidFill>
              </a:rPr>
              <a:t>run options(shiny.reactlog = T)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nl" sz="1400">
                <a:solidFill>
                  <a:schemeClr val="dk1"/>
                </a:solidFill>
              </a:rPr>
              <a:t>start app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nl" sz="1400">
                <a:solidFill>
                  <a:schemeClr val="dk1"/>
                </a:solidFill>
              </a:rPr>
              <a:t>press Ctr-F3 for reactivity log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See further: </a:t>
            </a:r>
            <a:r>
              <a:rPr lang="nl" u="sng">
                <a:solidFill>
                  <a:schemeClr val="hlink"/>
                </a:solidFill>
                <a:hlinkClick r:id="rId3"/>
              </a:rPr>
              <a:t>Debugging Shiny applications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Maybe this is of some use too? https://uomresearchit.github.io/r-shiny-course/goingfurther/reactive/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3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Testing Shiny apps - automatically</a:t>
            </a:r>
            <a:endParaRPr sz="3600"/>
          </a:p>
        </p:txBody>
      </p:sp>
      <p:sp>
        <p:nvSpPr>
          <p:cNvPr id="756" name="Google Shape;756;p83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57" name="Google Shape;757;p83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758" name="Google Shape;758;p83"/>
          <p:cNvSpPr txBox="1"/>
          <p:nvPr>
            <p:ph idx="1" type="body"/>
          </p:nvPr>
        </p:nvSpPr>
        <p:spPr>
          <a:xfrm>
            <a:off x="566750" y="1304875"/>
            <a:ext cx="84180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shinytest - R package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After setting up the test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nl"/>
              <a:t>Runs app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nl"/>
              <a:t>Takes snapshots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nl"/>
              <a:t>Compares (pixels in snapshot image) to testrun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see further: </a:t>
            </a:r>
            <a:r>
              <a:rPr lang="nl" sz="1400" u="sng">
                <a:solidFill>
                  <a:schemeClr val="hlink"/>
                </a:solidFill>
                <a:hlinkClick r:id="rId3"/>
              </a:rPr>
              <a:t>shinytest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4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Deploying your app</a:t>
            </a:r>
            <a:endParaRPr sz="3600"/>
          </a:p>
        </p:txBody>
      </p:sp>
      <p:sp>
        <p:nvSpPr>
          <p:cNvPr id="764" name="Google Shape;764;p84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65" name="Google Shape;765;p84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766" name="Google Shape;766;p84"/>
          <p:cNvSpPr txBox="1"/>
          <p:nvPr>
            <p:ph idx="1" type="body"/>
          </p:nvPr>
        </p:nvSpPr>
        <p:spPr>
          <a:xfrm>
            <a:off x="566750" y="1152475"/>
            <a:ext cx="8265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Via Rstudio account at shinyapps.io (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https://rstudio.com/products/shinyapps/</a:t>
            </a:r>
            <a:r>
              <a:rPr lang="nl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>
                <a:solidFill>
                  <a:schemeClr val="dk1"/>
                </a:solidFill>
              </a:rPr>
              <a:t>one click upload and deployment.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>
                <a:solidFill>
                  <a:schemeClr val="dk1"/>
                </a:solidFill>
              </a:rPr>
              <a:t>Free account (up to 5 active apps)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>
                <a:solidFill>
                  <a:schemeClr val="dk1"/>
                </a:solidFill>
              </a:rPr>
              <a:t>Paid - different schemes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@Deltares - local server with shinyserver software (open source).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>
                <a:solidFill>
                  <a:schemeClr val="dk1"/>
                </a:solidFill>
              </a:rPr>
              <a:t>ICT: installs shinyserver software and Linux packages (e.g. GDAL), test and production server, web certificate, proxy server.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>
                <a:solidFill>
                  <a:schemeClr val="dk1"/>
                </a:solidFill>
              </a:rPr>
              <a:t>You: install and update R packages, upload app files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5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Combine Rmarkdown &amp; Shiny</a:t>
            </a:r>
            <a:endParaRPr sz="3600"/>
          </a:p>
        </p:txBody>
      </p:sp>
      <p:sp>
        <p:nvSpPr>
          <p:cNvPr id="772" name="Google Shape;772;p85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73" name="Google Shape;773;p85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774" name="Google Shape;774;p85"/>
          <p:cNvSpPr txBox="1"/>
          <p:nvPr/>
        </p:nvSpPr>
        <p:spPr>
          <a:xfrm>
            <a:off x="566750" y="1130450"/>
            <a:ext cx="7188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https://beta.rstudioconnect.com/content/2671/Combining-Shiny-R-Markdown.html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rgbClr val="333333"/>
                </a:solidFill>
                <a:highlight>
                  <a:srgbClr val="FFFFFF"/>
                </a:highlight>
              </a:rPr>
              <a:t>R Markdown file that contains Shiny components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rgbClr val="333333"/>
                </a:solidFill>
                <a:highlight>
                  <a:srgbClr val="FFFFFF"/>
                </a:highlight>
              </a:rPr>
              <a:t>Include Markdown content in a Shiny app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rgbClr val="333333"/>
                </a:solidFill>
                <a:highlight>
                  <a:srgbClr val="FFFFFF"/>
                </a:highlight>
              </a:rPr>
              <a:t>Generate downloadable reports from Shiny app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rgbClr val="333333"/>
                </a:solidFill>
                <a:highlight>
                  <a:srgbClr val="FFFFFF"/>
                </a:highlight>
              </a:rPr>
              <a:t>Embed Shiny apps via their URLs in R Markdown document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6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>
                <a:highlight>
                  <a:schemeClr val="lt1"/>
                </a:highlight>
              </a:rPr>
              <a:t>R Markdown file that contains Shiny components</a:t>
            </a:r>
            <a:endParaRPr sz="3000"/>
          </a:p>
        </p:txBody>
      </p:sp>
      <p:sp>
        <p:nvSpPr>
          <p:cNvPr id="780" name="Google Shape;780;p86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81" name="Google Shape;781;p86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782" name="Google Shape;782;p86"/>
          <p:cNvSpPr txBox="1"/>
          <p:nvPr>
            <p:ph idx="1" type="body"/>
          </p:nvPr>
        </p:nvSpPr>
        <p:spPr>
          <a:xfrm>
            <a:off x="566750" y="1762075"/>
            <a:ext cx="3999900" cy="24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Shiny interactive document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nl" sz="1100" u="sng">
                <a:solidFill>
                  <a:schemeClr val="hlink"/>
                </a:solidFill>
                <a:hlinkClick r:id="rId3"/>
              </a:rPr>
              <a:t>https://bookdown.org/yihui/rmarkdown/shiny-start.html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Embedded shiny apps in Rmarkdown document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nl" sz="1100" u="sng">
                <a:solidFill>
                  <a:schemeClr val="hlink"/>
                </a:solidFill>
                <a:hlinkClick r:id="rId4"/>
              </a:rPr>
              <a:t>https://bookdown.org/yihui/rmarkdown/shiny-embedded.html</a:t>
            </a:r>
            <a:endParaRPr/>
          </a:p>
        </p:txBody>
      </p:sp>
      <p:sp>
        <p:nvSpPr>
          <p:cNvPr id="783" name="Google Shape;783;p86"/>
          <p:cNvSpPr txBox="1"/>
          <p:nvPr>
            <p:ph idx="4294967295" type="body"/>
          </p:nvPr>
        </p:nvSpPr>
        <p:spPr>
          <a:xfrm>
            <a:off x="4832400" y="1762075"/>
            <a:ext cx="3999900" cy="24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title: "Shiny Document"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output: html_document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runtime: shiny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7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rPr lang="nl" sz="3000">
                <a:highlight>
                  <a:schemeClr val="lt1"/>
                </a:highlight>
              </a:rPr>
              <a:t>Include Markdown content in a Shiny app</a:t>
            </a:r>
            <a:endParaRPr sz="3000"/>
          </a:p>
        </p:txBody>
      </p:sp>
      <p:sp>
        <p:nvSpPr>
          <p:cNvPr id="789" name="Google Shape;789;p87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90" name="Google Shape;790;p87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791" name="Google Shape;791;p87"/>
          <p:cNvSpPr txBox="1"/>
          <p:nvPr>
            <p:ph idx="1" type="body"/>
          </p:nvPr>
        </p:nvSpPr>
        <p:spPr>
          <a:xfrm>
            <a:off x="566750" y="1152475"/>
            <a:ext cx="57027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nl" sz="1100" u="sng">
                <a:solidFill>
                  <a:schemeClr val="hlink"/>
                </a:solidFill>
                <a:hlinkClick r:id="rId3"/>
              </a:rPr>
              <a:t>https://shiny.rstudio.com/gallery/including-html-text-and-markdown-files.html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8"/>
          <p:cNvSpPr txBox="1"/>
          <p:nvPr>
            <p:ph type="title"/>
          </p:nvPr>
        </p:nvSpPr>
        <p:spPr>
          <a:xfrm>
            <a:off x="566750" y="406293"/>
            <a:ext cx="7887900" cy="41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4800"/>
              <a:t>Rplumber</a:t>
            </a:r>
            <a:endParaRPr i="1" sz="4800"/>
          </a:p>
        </p:txBody>
      </p:sp>
      <p:sp>
        <p:nvSpPr>
          <p:cNvPr id="797" name="Google Shape;797;p88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98" name="Google Shape;798;p88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799" name="Google Shape;799;p88"/>
          <p:cNvSpPr txBox="1"/>
          <p:nvPr>
            <p:ph type="title"/>
          </p:nvPr>
        </p:nvSpPr>
        <p:spPr>
          <a:xfrm>
            <a:off x="566750" y="2900896"/>
            <a:ext cx="78879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000">
                <a:solidFill>
                  <a:schemeClr val="accent4"/>
                </a:solidFill>
              </a:rPr>
              <a:t>PPT by Fedor Baart</a:t>
            </a:r>
            <a:endParaRPr sz="3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9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Things I could address</a:t>
            </a:r>
            <a:endParaRPr sz="3600"/>
          </a:p>
        </p:txBody>
      </p:sp>
      <p:sp>
        <p:nvSpPr>
          <p:cNvPr id="805" name="Google Shape;805;p89"/>
          <p:cNvSpPr txBox="1"/>
          <p:nvPr>
            <p:ph idx="10" type="dt"/>
          </p:nvPr>
        </p:nvSpPr>
        <p:spPr>
          <a:xfrm rot="-5400000">
            <a:off x="8815500" y="34652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06" name="Google Shape;806;p89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807" name="Google Shape;807;p89"/>
          <p:cNvSpPr txBox="1"/>
          <p:nvPr>
            <p:ph idx="1" type="body"/>
          </p:nvPr>
        </p:nvSpPr>
        <p:spPr>
          <a:xfrm>
            <a:off x="566750" y="1152475"/>
            <a:ext cx="8265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Web API’s (5min)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Using a Web API (5min)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From function to API  (10min)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Make your own Services  (20min)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Next steps: Testing/Postman, Integration, Scaling/Cloud  (5min)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90"/>
          <p:cNvSpPr txBox="1"/>
          <p:nvPr>
            <p:ph type="title"/>
          </p:nvPr>
        </p:nvSpPr>
        <p:spPr>
          <a:xfrm>
            <a:off x="566750" y="406293"/>
            <a:ext cx="7887900" cy="41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4800"/>
              <a:t>Exercises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2400"/>
              <a:t>BYOD</a:t>
            </a:r>
            <a:endParaRPr sz="4800"/>
          </a:p>
        </p:txBody>
      </p:sp>
      <p:sp>
        <p:nvSpPr>
          <p:cNvPr id="813" name="Google Shape;813;p90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14" name="Google Shape;814;p90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566750" y="406293"/>
            <a:ext cx="7887900" cy="41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4800"/>
              <a:t>An introduction to shiny apps</a:t>
            </a:r>
            <a:endParaRPr i="1" sz="4800"/>
          </a:p>
        </p:txBody>
      </p:sp>
      <p:sp>
        <p:nvSpPr>
          <p:cNvPr id="365" name="Google Shape;365;p46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66" name="Google Shape;366;p46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367" name="Google Shape;367;p46"/>
          <p:cNvSpPr txBox="1"/>
          <p:nvPr>
            <p:ph type="title"/>
          </p:nvPr>
        </p:nvSpPr>
        <p:spPr>
          <a:xfrm>
            <a:off x="566750" y="2900896"/>
            <a:ext cx="78879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2800">
                <a:solidFill>
                  <a:schemeClr val="accent4"/>
                </a:solidFill>
              </a:rPr>
              <a:t>based on https://shiny.rstudio.com/tutorial/</a:t>
            </a:r>
            <a:endParaRPr sz="2800">
              <a:solidFill>
                <a:schemeClr val="accent4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1"/>
          <p:cNvSpPr/>
          <p:nvPr>
            <p:ph idx="2" type="pic"/>
          </p:nvPr>
        </p:nvSpPr>
        <p:spPr>
          <a:xfrm>
            <a:off x="566738" y="2115355"/>
            <a:ext cx="8577300" cy="302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91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1100"/>
              <a:t>Contac</a:t>
            </a:r>
            <a:r>
              <a:rPr lang="nl" sz="1100"/>
              <a:t>t</a:t>
            </a:r>
            <a:endParaRPr sz="1100"/>
          </a:p>
        </p:txBody>
      </p:sp>
      <p:sp>
        <p:nvSpPr>
          <p:cNvPr id="821" name="Google Shape;821;p91"/>
          <p:cNvSpPr txBox="1"/>
          <p:nvPr>
            <p:ph idx="1" type="body"/>
          </p:nvPr>
        </p:nvSpPr>
        <p:spPr>
          <a:xfrm>
            <a:off x="7148780" y="4376911"/>
            <a:ext cx="1755000" cy="569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243000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</a:pPr>
            <a:r>
              <a:rPr lang="nl" sz="1100"/>
              <a:t>facebook.com/deltaresNL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</a:pPr>
            <a:r>
              <a:rPr lang="nl" sz="1100"/>
              <a:t>linkedin.com/company/deltares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</a:pPr>
            <a:r>
              <a:rPr lang="nl" sz="1100"/>
              <a:t>@deltares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</a:pPr>
            <a:r>
              <a:rPr lang="nl" sz="1100"/>
              <a:t>@deltaresNL</a:t>
            </a:r>
            <a:endParaRPr sz="1100"/>
          </a:p>
        </p:txBody>
      </p:sp>
      <p:sp>
        <p:nvSpPr>
          <p:cNvPr id="822" name="Google Shape;822;p91"/>
          <p:cNvSpPr txBox="1"/>
          <p:nvPr>
            <p:ph idx="3" type="body"/>
          </p:nvPr>
        </p:nvSpPr>
        <p:spPr>
          <a:xfrm>
            <a:off x="566738" y="2466666"/>
            <a:ext cx="2148000" cy="2322300"/>
          </a:xfrm>
          <a:prstGeom prst="rect">
            <a:avLst/>
          </a:prstGeom>
          <a:gradFill>
            <a:gsLst>
              <a:gs pos="0">
                <a:srgbClr val="00B389">
                  <a:alpha val="0"/>
                </a:srgbClr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4752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00"/>
              <a:buNone/>
            </a:pPr>
            <a:r>
              <a:t/>
            </a:r>
            <a:endParaRPr sz="1100"/>
          </a:p>
        </p:txBody>
      </p:sp>
      <p:sp>
        <p:nvSpPr>
          <p:cNvPr id="823" name="Google Shape;823;p91"/>
          <p:cNvSpPr txBox="1"/>
          <p:nvPr>
            <p:ph idx="10" type="dt"/>
          </p:nvPr>
        </p:nvSpPr>
        <p:spPr>
          <a:xfrm rot="-5400000">
            <a:off x="9315563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24" name="Google Shape;824;p91"/>
          <p:cNvSpPr txBox="1"/>
          <p:nvPr>
            <p:ph idx="12" type="sldNum"/>
          </p:nvPr>
        </p:nvSpPr>
        <p:spPr>
          <a:xfrm>
            <a:off x="9307435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825" name="Google Shape;825;p91"/>
          <p:cNvSpPr txBox="1"/>
          <p:nvPr>
            <p:ph idx="4" type="body"/>
          </p:nvPr>
        </p:nvSpPr>
        <p:spPr>
          <a:xfrm>
            <a:off x="945000" y="1323000"/>
            <a:ext cx="18360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nl" sz="1100"/>
              <a:t>www.deltares.nl</a:t>
            </a:r>
            <a:endParaRPr sz="1100"/>
          </a:p>
        </p:txBody>
      </p:sp>
      <p:sp>
        <p:nvSpPr>
          <p:cNvPr id="826" name="Google Shape;826;p91"/>
          <p:cNvSpPr txBox="1"/>
          <p:nvPr>
            <p:ph idx="5" type="body"/>
          </p:nvPr>
        </p:nvSpPr>
        <p:spPr>
          <a:xfrm>
            <a:off x="945000" y="1701000"/>
            <a:ext cx="18360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nl" sz="1100"/>
              <a:t>info@deltares.nl</a:t>
            </a:r>
            <a:endParaRPr sz="1100"/>
          </a:p>
        </p:txBody>
      </p:sp>
      <p:sp>
        <p:nvSpPr>
          <p:cNvPr id="827" name="Google Shape;827;p91"/>
          <p:cNvSpPr txBox="1"/>
          <p:nvPr>
            <p:ph idx="8" type="body"/>
          </p:nvPr>
        </p:nvSpPr>
        <p:spPr>
          <a:xfrm>
            <a:off x="5182777" y="1323000"/>
            <a:ext cx="3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nl" sz="1100"/>
              <a:t>linkedin.com/company/deltares</a:t>
            </a:r>
            <a:endParaRPr sz="1100"/>
          </a:p>
        </p:txBody>
      </p:sp>
      <p:sp>
        <p:nvSpPr>
          <p:cNvPr id="828" name="Google Shape;828;p91"/>
          <p:cNvSpPr txBox="1"/>
          <p:nvPr>
            <p:ph idx="9" type="body"/>
          </p:nvPr>
        </p:nvSpPr>
        <p:spPr>
          <a:xfrm>
            <a:off x="5182777" y="1701000"/>
            <a:ext cx="3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nl" sz="1100"/>
              <a:t>facebook.com/deltaresNL</a:t>
            </a:r>
            <a:endParaRPr sz="1100"/>
          </a:p>
        </p:txBody>
      </p:sp>
      <p:sp>
        <p:nvSpPr>
          <p:cNvPr id="829" name="Google Shape;829;p91"/>
          <p:cNvSpPr/>
          <p:nvPr>
            <p:ph idx="13" type="pic"/>
          </p:nvPr>
        </p:nvSpPr>
        <p:spPr>
          <a:xfrm>
            <a:off x="566738" y="1323000"/>
            <a:ext cx="229500" cy="22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91"/>
          <p:cNvSpPr/>
          <p:nvPr>
            <p:ph idx="14" type="pic"/>
          </p:nvPr>
        </p:nvSpPr>
        <p:spPr>
          <a:xfrm>
            <a:off x="566738" y="1701000"/>
            <a:ext cx="229500" cy="229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91"/>
          <p:cNvSpPr/>
          <p:nvPr>
            <p:ph idx="17" type="pic"/>
          </p:nvPr>
        </p:nvSpPr>
        <p:spPr>
          <a:xfrm>
            <a:off x="4806000" y="1323000"/>
            <a:ext cx="229500" cy="229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91"/>
          <p:cNvSpPr/>
          <p:nvPr>
            <p:ph idx="18" type="pic"/>
          </p:nvPr>
        </p:nvSpPr>
        <p:spPr>
          <a:xfrm>
            <a:off x="4806000" y="1701000"/>
            <a:ext cx="229500" cy="2295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Shiny applications: file structure</a:t>
            </a:r>
            <a:endParaRPr sz="3600"/>
          </a:p>
        </p:txBody>
      </p:sp>
      <p:sp>
        <p:nvSpPr>
          <p:cNvPr id="373" name="Google Shape;373;p47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4" name="Google Shape;374;p47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375" name="Google Shape;375;p47"/>
          <p:cNvSpPr/>
          <p:nvPr/>
        </p:nvSpPr>
        <p:spPr>
          <a:xfrm>
            <a:off x="2747175" y="2754200"/>
            <a:ext cx="1161900" cy="572700"/>
          </a:xfrm>
          <a:prstGeom prst="verticalScroll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ui.R</a:t>
            </a:r>
            <a:endParaRPr/>
          </a:p>
        </p:txBody>
      </p:sp>
      <p:sp>
        <p:nvSpPr>
          <p:cNvPr id="376" name="Google Shape;376;p47"/>
          <p:cNvSpPr/>
          <p:nvPr/>
        </p:nvSpPr>
        <p:spPr>
          <a:xfrm>
            <a:off x="2747175" y="3377525"/>
            <a:ext cx="1161900" cy="572700"/>
          </a:xfrm>
          <a:prstGeom prst="verticalScroll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server.R</a:t>
            </a:r>
            <a:endParaRPr/>
          </a:p>
        </p:txBody>
      </p:sp>
      <p:sp>
        <p:nvSpPr>
          <p:cNvPr id="377" name="Google Shape;377;p47"/>
          <p:cNvSpPr/>
          <p:nvPr/>
        </p:nvSpPr>
        <p:spPr>
          <a:xfrm>
            <a:off x="2747175" y="4000850"/>
            <a:ext cx="1161900" cy="572700"/>
          </a:xfrm>
          <a:prstGeom prst="verticalScroll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...</a:t>
            </a:r>
            <a:endParaRPr/>
          </a:p>
        </p:txBody>
      </p:sp>
      <p:sp>
        <p:nvSpPr>
          <p:cNvPr id="378" name="Google Shape;378;p47"/>
          <p:cNvSpPr/>
          <p:nvPr/>
        </p:nvSpPr>
        <p:spPr>
          <a:xfrm>
            <a:off x="2251750" y="1300125"/>
            <a:ext cx="171300" cy="83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7"/>
          <p:cNvSpPr/>
          <p:nvPr/>
        </p:nvSpPr>
        <p:spPr>
          <a:xfrm>
            <a:off x="2251750" y="2754275"/>
            <a:ext cx="171300" cy="181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7"/>
          <p:cNvSpPr txBox="1"/>
          <p:nvPr/>
        </p:nvSpPr>
        <p:spPr>
          <a:xfrm>
            <a:off x="341775" y="1495825"/>
            <a:ext cx="1529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Simple apps</a:t>
            </a:r>
            <a:endParaRPr/>
          </a:p>
        </p:txBody>
      </p:sp>
      <p:sp>
        <p:nvSpPr>
          <p:cNvPr id="381" name="Google Shape;381;p47"/>
          <p:cNvSpPr/>
          <p:nvPr/>
        </p:nvSpPr>
        <p:spPr>
          <a:xfrm rot="-5400000">
            <a:off x="3935125" y="1098763"/>
            <a:ext cx="925500" cy="1269600"/>
          </a:xfrm>
          <a:prstGeom prst="trapezoid">
            <a:avLst>
              <a:gd fmla="val 2004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7"/>
          <p:cNvSpPr txBox="1"/>
          <p:nvPr/>
        </p:nvSpPr>
        <p:spPr>
          <a:xfrm>
            <a:off x="200600" y="3471275"/>
            <a:ext cx="23559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Large &amp; complex apps</a:t>
            </a:r>
            <a:endParaRPr/>
          </a:p>
        </p:txBody>
      </p:sp>
      <p:sp>
        <p:nvSpPr>
          <p:cNvPr id="383" name="Google Shape;383;p47"/>
          <p:cNvSpPr/>
          <p:nvPr/>
        </p:nvSpPr>
        <p:spPr>
          <a:xfrm>
            <a:off x="2747175" y="1429725"/>
            <a:ext cx="1161900" cy="5727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app.R</a:t>
            </a:r>
            <a:endParaRPr/>
          </a:p>
        </p:txBody>
      </p:sp>
      <p:sp>
        <p:nvSpPr>
          <p:cNvPr id="384" name="Google Shape;384;p47"/>
          <p:cNvSpPr txBox="1"/>
          <p:nvPr/>
        </p:nvSpPr>
        <p:spPr>
          <a:xfrm>
            <a:off x="4948325" y="1267075"/>
            <a:ext cx="3766500" cy="93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ui </a:t>
            </a:r>
            <a:r>
              <a:rPr lang="nl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&lt;- fluidPage(...)</a:t>
            </a:r>
            <a:endParaRPr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server </a:t>
            </a:r>
            <a:r>
              <a:rPr lang="nl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&lt;- function(input, output){...}</a:t>
            </a:r>
            <a:endParaRPr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shinyApp</a:t>
            </a:r>
            <a:r>
              <a:rPr lang="nl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(ui = ui, server = server)</a:t>
            </a:r>
            <a:endParaRPr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nl" sz="3600"/>
              <a:t>app.R: ui &amp; server</a:t>
            </a:r>
            <a:endParaRPr sz="3600"/>
          </a:p>
        </p:txBody>
      </p:sp>
      <p:sp>
        <p:nvSpPr>
          <p:cNvPr id="390" name="Google Shape;390;p48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grpSp>
        <p:nvGrpSpPr>
          <p:cNvPr id="391" name="Google Shape;391;p48"/>
          <p:cNvGrpSpPr/>
          <p:nvPr/>
        </p:nvGrpSpPr>
        <p:grpSpPr>
          <a:xfrm>
            <a:off x="1419325" y="1415350"/>
            <a:ext cx="2905087" cy="3112939"/>
            <a:chOff x="1191900" y="1415325"/>
            <a:chExt cx="2905087" cy="3112939"/>
          </a:xfrm>
        </p:grpSpPr>
        <p:sp>
          <p:nvSpPr>
            <p:cNvPr id="392" name="Google Shape;392;p48"/>
            <p:cNvSpPr/>
            <p:nvPr/>
          </p:nvSpPr>
          <p:spPr>
            <a:xfrm>
              <a:off x="1191900" y="1415325"/>
              <a:ext cx="1826400" cy="1758600"/>
            </a:xfrm>
            <a:prstGeom prst="verticalScroll">
              <a:avLst>
                <a:gd fmla="val 12500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8"/>
            <p:cNvSpPr/>
            <p:nvPr/>
          </p:nvSpPr>
          <p:spPr>
            <a:xfrm>
              <a:off x="1565000" y="1738000"/>
              <a:ext cx="550500" cy="42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>
                  <a:solidFill>
                    <a:srgbClr val="999999"/>
                  </a:solidFill>
                </a:rPr>
                <a:t>a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394" name="Google Shape;394;p48"/>
            <p:cNvSpPr/>
            <p:nvPr/>
          </p:nvSpPr>
          <p:spPr>
            <a:xfrm>
              <a:off x="1565000" y="2287300"/>
              <a:ext cx="1127400" cy="76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>
                  <a:solidFill>
                    <a:srgbClr val="999999"/>
                  </a:solidFill>
                </a:rPr>
                <a:t>c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395" name="Google Shape;395;p48"/>
            <p:cNvSpPr/>
            <p:nvPr/>
          </p:nvSpPr>
          <p:spPr>
            <a:xfrm>
              <a:off x="2178475" y="1737988"/>
              <a:ext cx="550500" cy="42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>
                  <a:solidFill>
                    <a:srgbClr val="999999"/>
                  </a:solidFill>
                </a:rPr>
                <a:t>b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396" name="Google Shape;396;p48"/>
            <p:cNvSpPr/>
            <p:nvPr/>
          </p:nvSpPr>
          <p:spPr>
            <a:xfrm>
              <a:off x="2270587" y="2022814"/>
              <a:ext cx="1826400" cy="1758600"/>
            </a:xfrm>
            <a:prstGeom prst="verticalScroll">
              <a:avLst>
                <a:gd fmla="val 12500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8"/>
            <p:cNvSpPr/>
            <p:nvPr/>
          </p:nvSpPr>
          <p:spPr>
            <a:xfrm>
              <a:off x="3199300" y="2456800"/>
              <a:ext cx="550500" cy="116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>
                  <a:solidFill>
                    <a:srgbClr val="999999"/>
                  </a:solidFill>
                </a:rPr>
                <a:t>c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398" name="Google Shape;398;p48"/>
            <p:cNvSpPr/>
            <p:nvPr/>
          </p:nvSpPr>
          <p:spPr>
            <a:xfrm>
              <a:off x="2575050" y="2456800"/>
              <a:ext cx="550500" cy="42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>
                  <a:solidFill>
                    <a:srgbClr val="999999"/>
                  </a:solidFill>
                </a:rPr>
                <a:t>a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399" name="Google Shape;399;p48"/>
            <p:cNvSpPr/>
            <p:nvPr/>
          </p:nvSpPr>
          <p:spPr>
            <a:xfrm>
              <a:off x="1649346" y="2769664"/>
              <a:ext cx="1826400" cy="1758600"/>
            </a:xfrm>
            <a:prstGeom prst="verticalScroll">
              <a:avLst>
                <a:gd fmla="val 12500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nl"/>
                <a:t>user interface</a:t>
              </a:r>
              <a:endParaRPr i="1"/>
            </a:p>
          </p:txBody>
        </p:sp>
        <p:sp>
          <p:nvSpPr>
            <p:cNvPr id="400" name="Google Shape;400;p48"/>
            <p:cNvSpPr/>
            <p:nvPr/>
          </p:nvSpPr>
          <p:spPr>
            <a:xfrm>
              <a:off x="2024550" y="3090600"/>
              <a:ext cx="550500" cy="42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>
                  <a:solidFill>
                    <a:srgbClr val="999999"/>
                  </a:solidFill>
                </a:rPr>
                <a:t>a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401" name="Google Shape;401;p48"/>
            <p:cNvSpPr/>
            <p:nvPr/>
          </p:nvSpPr>
          <p:spPr>
            <a:xfrm>
              <a:off x="2575050" y="3942825"/>
              <a:ext cx="550500" cy="42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>
                  <a:solidFill>
                    <a:srgbClr val="999999"/>
                  </a:solidFill>
                </a:rPr>
                <a:t>b</a:t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402" name="Google Shape;402;p48"/>
          <p:cNvGrpSpPr/>
          <p:nvPr/>
        </p:nvGrpSpPr>
        <p:grpSpPr>
          <a:xfrm>
            <a:off x="5105675" y="1610275"/>
            <a:ext cx="2619000" cy="2723100"/>
            <a:chOff x="5538775" y="1341225"/>
            <a:chExt cx="2619000" cy="2723100"/>
          </a:xfrm>
        </p:grpSpPr>
        <p:sp>
          <p:nvSpPr>
            <p:cNvPr id="403" name="Google Shape;403;p48"/>
            <p:cNvSpPr/>
            <p:nvPr/>
          </p:nvSpPr>
          <p:spPr>
            <a:xfrm>
              <a:off x="5538775" y="1341225"/>
              <a:ext cx="2619000" cy="2723100"/>
            </a:xfrm>
            <a:prstGeom prst="verticalScroll">
              <a:avLst>
                <a:gd fmla="val 12500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nl"/>
                <a:t>server</a:t>
              </a:r>
              <a:endParaRPr i="1"/>
            </a:p>
          </p:txBody>
        </p:sp>
        <p:sp>
          <p:nvSpPr>
            <p:cNvPr id="404" name="Google Shape;404;p48"/>
            <p:cNvSpPr/>
            <p:nvPr/>
          </p:nvSpPr>
          <p:spPr>
            <a:xfrm>
              <a:off x="6078525" y="1881750"/>
              <a:ext cx="672900" cy="69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5" name="Google Shape;405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55112" y="1969725"/>
              <a:ext cx="519600" cy="5139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406" name="Google Shape;406;p48"/>
            <p:cNvSpPr/>
            <p:nvPr/>
          </p:nvSpPr>
          <p:spPr>
            <a:xfrm>
              <a:off x="6916650" y="3108950"/>
              <a:ext cx="672900" cy="690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7" name="Google Shape;407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77850" y="3192275"/>
              <a:ext cx="550500" cy="5505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sp>
        <p:nvSpPr>
          <p:cNvPr id="408" name="Google Shape;408;p48"/>
          <p:cNvSpPr/>
          <p:nvPr/>
        </p:nvSpPr>
        <p:spPr>
          <a:xfrm>
            <a:off x="4506275" y="2656875"/>
            <a:ext cx="599400" cy="544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3600"/>
              <a:t>User interface: generic lay out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414" name="Google Shape;414;p49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5" name="Google Shape;415;p49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416" name="Google Shape;416;p49"/>
          <p:cNvSpPr/>
          <p:nvPr/>
        </p:nvSpPr>
        <p:spPr>
          <a:xfrm rot="-5400000">
            <a:off x="3308750" y="1700450"/>
            <a:ext cx="1958100" cy="740100"/>
          </a:xfrm>
          <a:prstGeom prst="trapezoid">
            <a:avLst>
              <a:gd fmla="val 30227" name="adj"/>
            </a:avLst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9"/>
          <p:cNvSpPr txBox="1"/>
          <p:nvPr/>
        </p:nvSpPr>
        <p:spPr>
          <a:xfrm>
            <a:off x="264475" y="1321600"/>
            <a:ext cx="3656400" cy="15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ui &lt;- fluidPage(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titlePanel</a:t>
            </a: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("Cool app title"),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sidebarLayout</a:t>
            </a: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sidebarPanel("Awesome sidebar"),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mainPanel("Genious main panel")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8" name="Google Shape;418;p49"/>
          <p:cNvPicPr preferRelativeResize="0"/>
          <p:nvPr/>
        </p:nvPicPr>
        <p:blipFill rotWithShape="1">
          <a:blip r:embed="rId3">
            <a:alphaModFix/>
          </a:blip>
          <a:srcRect b="0" l="0" r="0" t="1806"/>
          <a:stretch/>
        </p:blipFill>
        <p:spPr>
          <a:xfrm>
            <a:off x="4657850" y="1056963"/>
            <a:ext cx="4018676" cy="20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9"/>
          <p:cNvSpPr txBox="1"/>
          <p:nvPr/>
        </p:nvSpPr>
        <p:spPr>
          <a:xfrm>
            <a:off x="264475" y="2897275"/>
            <a:ext cx="3656400" cy="176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## not displayed</a:t>
            </a:r>
            <a:b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ui &lt;- fluidPage(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titlePanel</a:t>
            </a: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("Extra"),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fluidRow</a:t>
            </a: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column(6, … ),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column(6, … 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/>
          <p:nvPr>
            <p:ph type="title"/>
          </p:nvPr>
        </p:nvSpPr>
        <p:spPr>
          <a:xfrm>
            <a:off x="566738" y="406271"/>
            <a:ext cx="7887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3600"/>
              <a:t>User interface: generic lay out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425" name="Google Shape;425;p50"/>
          <p:cNvSpPr txBox="1"/>
          <p:nvPr>
            <p:ph idx="10" type="dt"/>
          </p:nvPr>
        </p:nvSpPr>
        <p:spPr>
          <a:xfrm rot="-5400000">
            <a:off x="8815500" y="3617673"/>
            <a:ext cx="11145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6" name="Google Shape;426;p50"/>
          <p:cNvSpPr txBox="1"/>
          <p:nvPr>
            <p:ph idx="12" type="sldNum"/>
          </p:nvPr>
        </p:nvSpPr>
        <p:spPr>
          <a:xfrm>
            <a:off x="8807372" y="4810124"/>
            <a:ext cx="33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100"/>
              <a:t>‹#›</a:t>
            </a:fld>
            <a:endParaRPr sz="1100"/>
          </a:p>
        </p:txBody>
      </p:sp>
      <p:sp>
        <p:nvSpPr>
          <p:cNvPr id="427" name="Google Shape;427;p50"/>
          <p:cNvSpPr/>
          <p:nvPr/>
        </p:nvSpPr>
        <p:spPr>
          <a:xfrm rot="-5400000">
            <a:off x="3308750" y="1700450"/>
            <a:ext cx="1958100" cy="740100"/>
          </a:xfrm>
          <a:prstGeom prst="trapezoid">
            <a:avLst>
              <a:gd fmla="val 30227" name="adj"/>
            </a:avLst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0"/>
          <p:cNvSpPr txBox="1"/>
          <p:nvPr/>
        </p:nvSpPr>
        <p:spPr>
          <a:xfrm>
            <a:off x="264475" y="1321600"/>
            <a:ext cx="3656400" cy="151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ui &lt;- fluidPage(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titlePanel</a:t>
            </a: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("Cool app title"),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sidebarLayout</a:t>
            </a: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sidebarPanel("Awesome sidebar"),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mainPanel("Genious main panel")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9" name="Google Shape;429;p50"/>
          <p:cNvPicPr preferRelativeResize="0"/>
          <p:nvPr/>
        </p:nvPicPr>
        <p:blipFill rotWithShape="1">
          <a:blip r:embed="rId3">
            <a:alphaModFix/>
          </a:blip>
          <a:srcRect b="0" l="0" r="0" t="1806"/>
          <a:stretch/>
        </p:blipFill>
        <p:spPr>
          <a:xfrm>
            <a:off x="4657850" y="1056963"/>
            <a:ext cx="4018676" cy="20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0"/>
          <p:cNvSpPr txBox="1"/>
          <p:nvPr/>
        </p:nvSpPr>
        <p:spPr>
          <a:xfrm>
            <a:off x="264475" y="2897275"/>
            <a:ext cx="3656400" cy="176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## not displayed</a:t>
            </a:r>
            <a:b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ui &lt;- fluidPage(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titlePanel</a:t>
            </a: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("Extra"),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fluidRow</a:t>
            </a: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column(6, … ),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column(6, … 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50"/>
          <p:cNvSpPr/>
          <p:nvPr/>
        </p:nvSpPr>
        <p:spPr>
          <a:xfrm>
            <a:off x="124925" y="1003400"/>
            <a:ext cx="8627100" cy="3728700"/>
          </a:xfrm>
          <a:prstGeom prst="rect">
            <a:avLst/>
          </a:prstGeom>
          <a:solidFill>
            <a:srgbClr val="FFFFFF">
              <a:alpha val="56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50"/>
          <p:cNvGrpSpPr/>
          <p:nvPr/>
        </p:nvGrpSpPr>
        <p:grpSpPr>
          <a:xfrm>
            <a:off x="1553381" y="2305719"/>
            <a:ext cx="5938388" cy="755011"/>
            <a:chOff x="1304225" y="2174250"/>
            <a:chExt cx="6129000" cy="795000"/>
          </a:xfrm>
        </p:grpSpPr>
        <p:sp>
          <p:nvSpPr>
            <p:cNvPr id="433" name="Google Shape;433;p50"/>
            <p:cNvSpPr/>
            <p:nvPr/>
          </p:nvSpPr>
          <p:spPr>
            <a:xfrm>
              <a:off x="1523000" y="2174250"/>
              <a:ext cx="5508000" cy="7950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0"/>
            <p:cNvSpPr txBox="1"/>
            <p:nvPr/>
          </p:nvSpPr>
          <p:spPr>
            <a:xfrm>
              <a:off x="1304225" y="2174250"/>
              <a:ext cx="6129000" cy="7950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" sz="1800"/>
                <a:t>In the UI you can add: text, images, widgets &amp; R output</a:t>
              </a:r>
              <a:endParaRPr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ltares">
  <a:themeElements>
    <a:clrScheme name="Deltares">
      <a:dk1>
        <a:srgbClr val="000000"/>
      </a:dk1>
      <a:lt1>
        <a:srgbClr val="FFFFFF"/>
      </a:lt1>
      <a:dk2>
        <a:srgbClr val="080C80"/>
      </a:dk2>
      <a:lt2>
        <a:srgbClr val="F2F2F2"/>
      </a:lt2>
      <a:accent1>
        <a:srgbClr val="080C80"/>
      </a:accent1>
      <a:accent2>
        <a:srgbClr val="0D38E0"/>
      </a:accent2>
      <a:accent3>
        <a:srgbClr val="0EBBF0"/>
      </a:accent3>
      <a:accent4>
        <a:srgbClr val="00B389"/>
      </a:accent4>
      <a:accent5>
        <a:srgbClr val="00CC96"/>
      </a:accent5>
      <a:accent6>
        <a:srgbClr val="00E6A1"/>
      </a:accent6>
      <a:hlink>
        <a:srgbClr val="0D38E0"/>
      </a:hlink>
      <a:folHlink>
        <a:srgbClr val="70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