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2"/>
  </p:notesMasterIdLst>
  <p:sldIdLst>
    <p:sldId id="291" r:id="rId2"/>
    <p:sldId id="294" r:id="rId3"/>
    <p:sldId id="293" r:id="rId4"/>
    <p:sldId id="295" r:id="rId5"/>
    <p:sldId id="297" r:id="rId6"/>
    <p:sldId id="296" r:id="rId7"/>
    <p:sldId id="298" r:id="rId8"/>
    <p:sldId id="299" r:id="rId9"/>
    <p:sldId id="300" r:id="rId10"/>
    <p:sldId id="301" r:id="rId11"/>
    <p:sldId id="302" r:id="rId12"/>
    <p:sldId id="304" r:id="rId13"/>
    <p:sldId id="306" r:id="rId14"/>
    <p:sldId id="305" r:id="rId15"/>
    <p:sldId id="303" r:id="rId16"/>
    <p:sldId id="307" r:id="rId17"/>
    <p:sldId id="308" r:id="rId18"/>
    <p:sldId id="309" r:id="rId19"/>
    <p:sldId id="310" r:id="rId20"/>
    <p:sldId id="29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24/11/2017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6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E8161-9EB4-4CFC-A8C2-80FE5ABAE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18478-A900-4B3C-97A1-17E81FC8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7A8E8-6B64-40CB-9C17-1565CD0E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371ED-D5DE-4552-AC08-2693C125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F7FCA-B596-49C2-9EBC-6D08367A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6752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FF8D-B074-4072-9B27-15D266E1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927BFF-1E17-4305-9C12-714DA8FA1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3CB5-1BAA-423B-8EAF-35E1075F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A9950-6E45-4B84-B674-AC387C1A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AB49AF-EA6C-4187-9E03-CBD1E770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3382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1DCD29-36B4-4CF9-8B9E-0E3E65A14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068CD7-62CE-40D4-A49B-C92265CD7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09556-9DD3-4DA6-8CF0-D5FE16FF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6B6F1-372D-4D6B-BE10-ADCE4447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844E3-9995-4FA4-8921-661294A7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694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3914-5DD0-450A-91F8-CA22F6A2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7F037F-8E19-47F4-A6A8-36C347F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38172-DA88-4ACD-A065-3A461B98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9BA24-117C-4CB1-B159-A1A09EA0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2A628-D0B1-4A2B-8DD0-05B1124E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289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CF75-6F0C-4507-9330-66941402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DE31C-E5B0-4807-8C56-0617B838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69AC65-23E8-446B-9452-0E256C3F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0C0550-34DB-47D2-84C9-26B72A01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5EF68-4167-43C2-A67A-1053FEA6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91E3D-7C8F-4DEE-BE8F-4B39F5B9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01FFA-C226-4430-A4D1-B36408386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A00E1A-73A8-4383-82C9-0806CD69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CB0C89-1E28-4088-AE55-68140EF7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8E9FF-D29D-4F53-917B-B59781DA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EE6D5-8CCB-48F4-8107-0AD6C180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6B161-9609-4082-B4B6-8F640948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7137C-2D67-4159-9364-36728658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CB7046-568B-4F75-96FD-0C9872BCB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CBB82E-895C-47D5-8FFD-33215DDCE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3457DD-AC62-46B8-9C52-EC20545F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A1368C-33B1-430F-8C70-01B02E1E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24/11/2017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16ED41-07CD-499D-9C56-FCB02752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939A54-1073-422F-9D1A-8E1FCA9C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7777C-02B3-4B3E-9E43-70B6DEB0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B7F8E7-59CD-492F-A0E6-60D802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24/11/2017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621E9C-0CBF-45EF-923F-61A15658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1BA27A-163D-4187-BF78-4AD7F216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4170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FB1786-D32E-4BDC-885A-2B1A55DF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E582-C1A0-4F27-B3FD-63F9E0C4AED8}" type="datetime1">
              <a:rPr lang="pt-BR" smtClean="0"/>
              <a:t>24/11/2017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2E5A07-1715-4804-9390-44624733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01D027-0DBA-4191-A474-26CBAF7D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50705-7947-4C2B-A260-07F3B6D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C6081-4C73-43F3-A189-E2E5998B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BFFDF-3601-435D-8BE2-3F4302FF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3FBDB-C01C-4313-AB6F-8D10725D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6D3-86D7-4055-85A5-C9AB021B04E4}" type="datetime1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601ECF-F4B9-4CC7-8184-33C19201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209BC8-0414-4023-B5B9-72AD035E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7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6132-4E04-4DF0-9499-A8D79F6D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1CF1E6-B2A1-45A4-96B8-A667022D4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FC262C-679F-447A-991E-4E60AE92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541EE6-6485-437A-8EFB-4B20EC19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664B-0EAB-490C-8103-B35FC641746C}" type="datetime1">
              <a:rPr lang="pt-BR" smtClean="0"/>
              <a:t>24/11/2017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889D4-DF98-42BC-A3A3-E1E5E94C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96B378-AB23-4EF1-A0A8-DB6E25F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BE1FC3-B41E-4BC9-B9CD-D6F782D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8A8B5-A3D4-4C8B-9AC1-15F3CF5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22656-7E5C-433D-8ED5-4E3D96C69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0D5A-3293-4A5C-BAB5-6C18A1A624B8}" type="datetime1">
              <a:rPr lang="pt-BR" smtClean="0"/>
              <a:t>24/11/2017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B4374-7685-49A8-82F4-B52D86AF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www.iaexpert.com.br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A1276-5E5F-4F84-B1E6-F6CD460A2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22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1464" y="2319320"/>
            <a:ext cx="10657184" cy="1829761"/>
          </a:xfrm>
        </p:spPr>
        <p:txBody>
          <a:bodyPr>
            <a:noAutofit/>
          </a:bodyPr>
          <a:lstStyle/>
          <a:p>
            <a:pPr algn="r"/>
            <a:r>
              <a:rPr lang="pt-BR" sz="5400" dirty="0"/>
              <a:t>Árvores de decisão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79776" y="4173512"/>
            <a:ext cx="7772400" cy="1199704"/>
          </a:xfrm>
        </p:spPr>
        <p:txBody>
          <a:bodyPr/>
          <a:lstStyle/>
          <a:p>
            <a:pPr algn="r"/>
            <a:r>
              <a:rPr lang="pt-BR" dirty="0"/>
              <a:t>Jones Granatyr</a:t>
            </a:r>
          </a:p>
        </p:txBody>
      </p:sp>
      <p:pic>
        <p:nvPicPr>
          <p:cNvPr id="5" name="Picture 2" descr="E:\Ensino\IA Expert\Banners\logo-site.png">
            <a:extLst>
              <a:ext uri="{FF2B5EF4-FFF2-40B4-BE49-F238E27FC236}">
                <a16:creationId xmlns:a16="http://schemas.microsoft.com/office/drawing/2014/main" id="{98608BC2-C454-4925-9ACC-CB36D6F7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09120"/>
            <a:ext cx="1884040" cy="190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EB8BAD0-B18E-497E-98D2-7898CE8FC9C4}"/>
              </a:ext>
            </a:extLst>
          </p:cNvPr>
          <p:cNvSpPr txBox="1"/>
          <p:nvPr/>
        </p:nvSpPr>
        <p:spPr>
          <a:xfrm>
            <a:off x="2567608" y="2998693"/>
            <a:ext cx="7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Renda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D7B39A-A50E-4F52-A930-3456300EF58B}"/>
              </a:ext>
            </a:extLst>
          </p:cNvPr>
          <p:cNvSpPr txBox="1"/>
          <p:nvPr/>
        </p:nvSpPr>
        <p:spPr>
          <a:xfrm>
            <a:off x="4099548" y="90872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 15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24E146-A23E-4A5C-84DA-95AEC23019F2}"/>
              </a:ext>
            </a:extLst>
          </p:cNvPr>
          <p:cNvSpPr txBox="1"/>
          <p:nvPr/>
        </p:nvSpPr>
        <p:spPr>
          <a:xfrm>
            <a:off x="4099548" y="285293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&gt;= 15 </a:t>
            </a:r>
            <a:br>
              <a:rPr lang="pt-BR" dirty="0"/>
            </a:br>
            <a:r>
              <a:rPr lang="pt-BR" dirty="0"/>
              <a:t>&lt; 35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26B463-EC92-45BE-A0F0-9235D5EC0CAA}"/>
              </a:ext>
            </a:extLst>
          </p:cNvPr>
          <p:cNvSpPr txBox="1"/>
          <p:nvPr/>
        </p:nvSpPr>
        <p:spPr>
          <a:xfrm>
            <a:off x="4099548" y="55079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&gt; 35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0214D5-564A-49B9-9FBD-D9412879FC48}"/>
              </a:ext>
            </a:extLst>
          </p:cNvPr>
          <p:cNvSpPr txBox="1"/>
          <p:nvPr/>
        </p:nvSpPr>
        <p:spPr>
          <a:xfrm>
            <a:off x="6392953" y="44624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F31CA2-58E8-436C-9C34-D8482822123F}"/>
              </a:ext>
            </a:extLst>
          </p:cNvPr>
          <p:cNvSpPr txBox="1"/>
          <p:nvPr/>
        </p:nvSpPr>
        <p:spPr>
          <a:xfrm>
            <a:off x="6355896" y="880584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4AC620-57E0-42CA-BEA7-E26D110B9AE2}"/>
              </a:ext>
            </a:extLst>
          </p:cNvPr>
          <p:cNvSpPr txBox="1"/>
          <p:nvPr/>
        </p:nvSpPr>
        <p:spPr>
          <a:xfrm>
            <a:off x="6384032" y="1691516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8515D0-D7EE-44EF-9FBB-D7B7DC781940}"/>
              </a:ext>
            </a:extLst>
          </p:cNvPr>
          <p:cNvSpPr txBox="1"/>
          <p:nvPr/>
        </p:nvSpPr>
        <p:spPr>
          <a:xfrm>
            <a:off x="6388572" y="224873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AC734F-E68B-441F-A937-DDB088145B12}"/>
              </a:ext>
            </a:extLst>
          </p:cNvPr>
          <p:cNvSpPr txBox="1"/>
          <p:nvPr/>
        </p:nvSpPr>
        <p:spPr>
          <a:xfrm>
            <a:off x="6351515" y="3112832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5BD79D-7022-469A-89BA-6E7D3571BBBB}"/>
              </a:ext>
            </a:extLst>
          </p:cNvPr>
          <p:cNvSpPr txBox="1"/>
          <p:nvPr/>
        </p:nvSpPr>
        <p:spPr>
          <a:xfrm>
            <a:off x="6379651" y="3923764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D01730-9D33-4A10-9DB4-A7941DE29D95}"/>
              </a:ext>
            </a:extLst>
          </p:cNvPr>
          <p:cNvSpPr txBox="1"/>
          <p:nvPr/>
        </p:nvSpPr>
        <p:spPr>
          <a:xfrm>
            <a:off x="6391285" y="465313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0115FF-2436-4211-A4BE-E7835A9D6D17}"/>
              </a:ext>
            </a:extLst>
          </p:cNvPr>
          <p:cNvSpPr txBox="1"/>
          <p:nvPr/>
        </p:nvSpPr>
        <p:spPr>
          <a:xfrm>
            <a:off x="6354228" y="5489096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462FC01-D65F-4135-ADF6-3E5C8FDF3FC0}"/>
              </a:ext>
            </a:extLst>
          </p:cNvPr>
          <p:cNvSpPr txBox="1"/>
          <p:nvPr/>
        </p:nvSpPr>
        <p:spPr>
          <a:xfrm>
            <a:off x="6382364" y="6300028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AA9F83-5347-4F8E-AD01-8854F2104B3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342948" y="1093386"/>
            <a:ext cx="756600" cy="20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17B8DD9-BB9C-44D3-8136-F19BBBADF61A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342948" y="3176102"/>
            <a:ext cx="75660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5B00415-04B0-4242-A964-FBA5299E5A6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42948" y="3183359"/>
            <a:ext cx="756600" cy="250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0F24A1C-0173-4D6D-A151-DC4FEB9101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686568" y="229290"/>
            <a:ext cx="1706385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B592351-03F8-46F7-B5AE-F9ADFB954EA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686568" y="1065250"/>
            <a:ext cx="1669328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E360D91-73F5-4467-A9FF-BF96225C7BA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686568" y="1093386"/>
            <a:ext cx="1697464" cy="78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76E16B7-15F2-451E-AE3B-B759E547D823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4854883" y="2433402"/>
            <a:ext cx="1533689" cy="7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A1543C0-EBEB-44EB-94D6-18B2E405F3C1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854883" y="3176102"/>
            <a:ext cx="1496632" cy="1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34E2745-53A8-437B-BBDC-86ECCE76DAE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4854883" y="3176102"/>
            <a:ext cx="1524768" cy="93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F0035A1-0223-4B72-ADB3-16001E2683C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4686568" y="4837802"/>
            <a:ext cx="1704717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15199C7-C4E2-4895-BC2D-88B700C28014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4686568" y="5673762"/>
            <a:ext cx="1667660" cy="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474234B-DA0B-410A-9AEE-9B1A6135FDD0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4686568" y="5692606"/>
            <a:ext cx="169579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AF739AA-FC7E-4E5A-AD75-BD37FE24692F}"/>
              </a:ext>
            </a:extLst>
          </p:cNvPr>
          <p:cNvSpPr txBox="1"/>
          <p:nvPr/>
        </p:nvSpPr>
        <p:spPr>
          <a:xfrm>
            <a:off x="2725692" y="328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9D972C-D769-4BAF-AFAB-5A39892CE5E6}"/>
              </a:ext>
            </a:extLst>
          </p:cNvPr>
          <p:cNvSpPr txBox="1"/>
          <p:nvPr/>
        </p:nvSpPr>
        <p:spPr>
          <a:xfrm>
            <a:off x="4107912" y="12108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3/14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B3BA301-EA50-4FDC-8485-E55A1ADBC626}"/>
              </a:ext>
            </a:extLst>
          </p:cNvPr>
          <p:cNvSpPr txBox="1"/>
          <p:nvPr/>
        </p:nvSpPr>
        <p:spPr>
          <a:xfrm>
            <a:off x="4123648" y="34302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4/14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C978019-DA1A-4474-8375-086FDFFA7E51}"/>
              </a:ext>
            </a:extLst>
          </p:cNvPr>
          <p:cNvSpPr txBox="1"/>
          <p:nvPr/>
        </p:nvSpPr>
        <p:spPr>
          <a:xfrm>
            <a:off x="4107912" y="58116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7/14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CF8FDEC-E33C-46B6-B1BF-35EFA4F0E164}"/>
              </a:ext>
            </a:extLst>
          </p:cNvPr>
          <p:cNvSpPr txBox="1"/>
          <p:nvPr/>
        </p:nvSpPr>
        <p:spPr>
          <a:xfrm>
            <a:off x="6422757" y="323364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3/3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284CEEC-071E-4E96-9A53-9DA6F0730EB9}"/>
              </a:ext>
            </a:extLst>
          </p:cNvPr>
          <p:cNvSpPr txBox="1"/>
          <p:nvPr/>
        </p:nvSpPr>
        <p:spPr>
          <a:xfrm>
            <a:off x="6752993" y="113881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FE748E5-595E-4514-A45C-9591873F9B1B}"/>
              </a:ext>
            </a:extLst>
          </p:cNvPr>
          <p:cNvSpPr txBox="1"/>
          <p:nvPr/>
        </p:nvSpPr>
        <p:spPr>
          <a:xfrm>
            <a:off x="6582652" y="189347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5C926A3-4293-4C1C-BC2E-7C5473532EF2}"/>
              </a:ext>
            </a:extLst>
          </p:cNvPr>
          <p:cNvSpPr txBox="1"/>
          <p:nvPr/>
        </p:nvSpPr>
        <p:spPr>
          <a:xfrm>
            <a:off x="6412168" y="248527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2D6044A-2CBF-45AA-A24D-F75F029A0982}"/>
              </a:ext>
            </a:extLst>
          </p:cNvPr>
          <p:cNvSpPr txBox="1"/>
          <p:nvPr/>
        </p:nvSpPr>
        <p:spPr>
          <a:xfrm>
            <a:off x="6617361" y="335699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2/4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888CCDF-8F11-4E6B-9F16-937437192C51}"/>
              </a:ext>
            </a:extLst>
          </p:cNvPr>
          <p:cNvSpPr txBox="1"/>
          <p:nvPr/>
        </p:nvSpPr>
        <p:spPr>
          <a:xfrm>
            <a:off x="6565105" y="4153856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ED07A6E-C0C4-4247-8649-DC56E75FDD1A}"/>
              </a:ext>
            </a:extLst>
          </p:cNvPr>
          <p:cNvSpPr txBox="1"/>
          <p:nvPr/>
        </p:nvSpPr>
        <p:spPr>
          <a:xfrm>
            <a:off x="6426236" y="4883228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1/7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1D2A3E5-A532-4817-ACD5-453EF651F4ED}"/>
              </a:ext>
            </a:extLst>
          </p:cNvPr>
          <p:cNvSpPr txBox="1"/>
          <p:nvPr/>
        </p:nvSpPr>
        <p:spPr>
          <a:xfrm>
            <a:off x="6578636" y="5723964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1/7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B4C41E4-508F-41AE-869C-8B9AE1595222}"/>
              </a:ext>
            </a:extLst>
          </p:cNvPr>
          <p:cNvSpPr txBox="1"/>
          <p:nvPr/>
        </p:nvSpPr>
        <p:spPr>
          <a:xfrm>
            <a:off x="6513980" y="6530120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5/7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4556DDA-CA29-4DBF-9F33-127C29B8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33" y="67079"/>
            <a:ext cx="2361945" cy="51847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D03D29A1-E104-4AB5-A40C-ECDF3F4BE57F}"/>
              </a:ext>
            </a:extLst>
          </p:cNvPr>
          <p:cNvSpPr txBox="1"/>
          <p:nvPr/>
        </p:nvSpPr>
        <p:spPr>
          <a:xfrm>
            <a:off x="7771910" y="786930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-3/3 * log(3/3; 2) – 0 * log(0; 2) – 0 * log(0 2) = </a:t>
            </a:r>
            <a:r>
              <a:rPr lang="pt-BR" sz="1600" b="1" dirty="0"/>
              <a:t>0,00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E6DC190-FD6B-452E-AC4F-8C043123FD53}"/>
              </a:ext>
            </a:extLst>
          </p:cNvPr>
          <p:cNvSpPr txBox="1"/>
          <p:nvPr/>
        </p:nvSpPr>
        <p:spPr>
          <a:xfrm>
            <a:off x="7766252" y="3060249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-2/4 * log(2/4; 2) – 2/4 * log(2/4; 2) – 0 * log(0; 2) = </a:t>
            </a:r>
            <a:r>
              <a:rPr lang="pt-BR" sz="1600" b="1" dirty="0"/>
              <a:t>1,00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4C8806-EE09-43B9-9771-EB5994C5316C}"/>
              </a:ext>
            </a:extLst>
          </p:cNvPr>
          <p:cNvSpPr txBox="1"/>
          <p:nvPr/>
        </p:nvSpPr>
        <p:spPr>
          <a:xfrm>
            <a:off x="7721077" y="5431576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-1/7 * log(1/7; 2) – 1/7 * log(1/7; 2) – 5/7 * log(5/7; 2) = </a:t>
            </a:r>
            <a:r>
              <a:rPr lang="pt-BR" sz="1600" b="1" dirty="0"/>
              <a:t>1,15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6E7FD1-0FB9-435A-AED1-E026C10D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27" y="108160"/>
            <a:ext cx="4181699" cy="477395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2967653C-3786-484F-896D-65F7571573EC}"/>
              </a:ext>
            </a:extLst>
          </p:cNvPr>
          <p:cNvSpPr txBox="1"/>
          <p:nvPr/>
        </p:nvSpPr>
        <p:spPr>
          <a:xfrm>
            <a:off x="7766251" y="4000708"/>
            <a:ext cx="4425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Ganho(Renda) = 1,53 – (3/14 * 0,00) – (4/14 * 1,00) – (7/14 * 1,15) = 0,66</a:t>
            </a:r>
          </a:p>
        </p:txBody>
      </p:sp>
      <p:graphicFrame>
        <p:nvGraphicFramePr>
          <p:cNvPr id="62" name="Tabela 61">
            <a:extLst>
              <a:ext uri="{FF2B5EF4-FFF2-40B4-BE49-F238E27FC236}">
                <a16:creationId xmlns:a16="http://schemas.microsoft.com/office/drawing/2014/main" id="{8C9D04C1-CF32-4CD7-8245-24945678B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56406"/>
              </p:ext>
            </p:extLst>
          </p:nvPr>
        </p:nvGraphicFramePr>
        <p:xfrm>
          <a:off x="-24680" y="2530"/>
          <a:ext cx="2569861" cy="6855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Renda anual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Risco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Alto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Alto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6" grpId="0"/>
      <p:bldP spid="17" grpId="0"/>
      <p:bldP spid="18" grpId="0"/>
      <p:bldP spid="19" grpId="0"/>
      <p:bldP spid="20" grpId="0"/>
      <p:bldP spid="2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42" grpId="0"/>
      <p:bldP spid="44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69E4684-7955-4995-BA0D-C16376A442DB}"/>
              </a:ext>
            </a:extLst>
          </p:cNvPr>
          <p:cNvSpPr txBox="1"/>
          <p:nvPr/>
        </p:nvSpPr>
        <p:spPr>
          <a:xfrm>
            <a:off x="119336" y="188640"/>
            <a:ext cx="2543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História de crédito = 0,26</a:t>
            </a:r>
          </a:p>
          <a:p>
            <a:r>
              <a:rPr lang="pt-BR" dirty="0"/>
              <a:t>Dívida = 0,06</a:t>
            </a:r>
          </a:p>
          <a:p>
            <a:r>
              <a:rPr lang="pt-BR" dirty="0"/>
              <a:t>Garantias = 0,20</a:t>
            </a:r>
          </a:p>
          <a:p>
            <a:r>
              <a:rPr lang="pt-BR" b="1" dirty="0"/>
              <a:t>Renda = 0,66</a:t>
            </a:r>
          </a:p>
          <a:p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074D07-9B0D-4C82-BB94-9D6D4B8EA28D}"/>
              </a:ext>
            </a:extLst>
          </p:cNvPr>
          <p:cNvSpPr/>
          <p:nvPr/>
        </p:nvSpPr>
        <p:spPr>
          <a:xfrm>
            <a:off x="6233643" y="116632"/>
            <a:ext cx="129614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Renda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D79CB99-B7DF-440B-B0A7-86C15507DC9C}"/>
              </a:ext>
            </a:extLst>
          </p:cNvPr>
          <p:cNvCxnSpPr>
            <a:cxnSpLocks/>
            <a:stCxn id="4" idx="4"/>
            <a:endCxn id="42" idx="0"/>
          </p:cNvCxnSpPr>
          <p:nvPr/>
        </p:nvCxnSpPr>
        <p:spPr>
          <a:xfrm>
            <a:off x="6881715" y="1412776"/>
            <a:ext cx="2523824" cy="1174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9D06C5B-79E1-43DB-A90D-21C5FFBD6B62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 flipH="1">
            <a:off x="5897832" y="1412776"/>
            <a:ext cx="983883" cy="305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7303B7-7E3B-49F8-84CD-2B141C7C2168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 flipH="1">
            <a:off x="2367735" y="1412776"/>
            <a:ext cx="451398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9FE2DC6-911A-4C83-9CE3-5B7D3BB18EFA}"/>
              </a:ext>
            </a:extLst>
          </p:cNvPr>
          <p:cNvSpPr txBox="1"/>
          <p:nvPr/>
        </p:nvSpPr>
        <p:spPr>
          <a:xfrm>
            <a:off x="4583832" y="155679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 15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85378D5-8D87-4587-8967-F8C29A0E54F9}"/>
              </a:ext>
            </a:extLst>
          </p:cNvPr>
          <p:cNvSpPr txBox="1"/>
          <p:nvPr/>
        </p:nvSpPr>
        <p:spPr>
          <a:xfrm>
            <a:off x="5879976" y="1989141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&gt;= 15</a:t>
            </a:r>
          </a:p>
          <a:p>
            <a:pPr algn="ctr"/>
            <a:r>
              <a:rPr lang="pt-BR" dirty="0"/>
              <a:t>&lt; 35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243E863-7ACA-4435-8B87-09BD4DC4D4D3}"/>
              </a:ext>
            </a:extLst>
          </p:cNvPr>
          <p:cNvSpPr txBox="1"/>
          <p:nvPr/>
        </p:nvSpPr>
        <p:spPr>
          <a:xfrm>
            <a:off x="8184232" y="176352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&gt; 35</a:t>
            </a:r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3D846245-DB74-4A26-A726-581B93D29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38731"/>
              </p:ext>
            </p:extLst>
          </p:nvPr>
        </p:nvGraphicFramePr>
        <p:xfrm>
          <a:off x="119336" y="2708920"/>
          <a:ext cx="4496798" cy="942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História do crédito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Dívida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Garantias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Renda anual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Risco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Alto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Alto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Alto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29E9A4CD-50BD-441A-A241-B017E220D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87711"/>
              </p:ext>
            </p:extLst>
          </p:nvPr>
        </p:nvGraphicFramePr>
        <p:xfrm>
          <a:off x="3431704" y="4462923"/>
          <a:ext cx="4932256" cy="1861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História do crédito</a:t>
                      </a:r>
                      <a:endParaRPr lang="pt-BR" sz="11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Dívida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Garantias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Renda anual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Risco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Alto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Moderado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Moderado</a:t>
                      </a:r>
                      <a:endParaRPr lang="pt-BR" sz="11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9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1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11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Alto</a:t>
                      </a:r>
                      <a:endParaRPr lang="pt-BR" sz="11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42" name="Tabela 41">
            <a:extLst>
              <a:ext uri="{FF2B5EF4-FFF2-40B4-BE49-F238E27FC236}">
                <a16:creationId xmlns:a16="http://schemas.microsoft.com/office/drawing/2014/main" id="{7DBA45FA-4958-4693-A74F-5096A91C5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59055"/>
              </p:ext>
            </p:extLst>
          </p:nvPr>
        </p:nvGraphicFramePr>
        <p:xfrm>
          <a:off x="6744072" y="2587752"/>
          <a:ext cx="5322935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História do crédito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Dívida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Garantias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Renda anual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Risco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Alto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Moderado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Baixo</a:t>
                      </a:r>
                      <a:endParaRPr lang="pt-BR" sz="12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&gt; 35.0000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Baixo</a:t>
                      </a:r>
                      <a:endParaRPr lang="pt-BR" sz="12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4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C50BA10-14C6-41FA-9E65-C73B70AC94E3}"/>
              </a:ext>
            </a:extLst>
          </p:cNvPr>
          <p:cNvSpPr/>
          <p:nvPr/>
        </p:nvSpPr>
        <p:spPr>
          <a:xfrm>
            <a:off x="2506912" y="16852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9F20947-1790-4B3B-9DD0-1D6B11091E6B}"/>
              </a:ext>
            </a:extLst>
          </p:cNvPr>
          <p:cNvSpPr/>
          <p:nvPr/>
        </p:nvSpPr>
        <p:spPr>
          <a:xfrm>
            <a:off x="1154310" y="2807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8064C74-BD3F-422E-A3FA-B8CE1BFBA1DD}"/>
              </a:ext>
            </a:extLst>
          </p:cNvPr>
          <p:cNvSpPr/>
          <p:nvPr/>
        </p:nvSpPr>
        <p:spPr>
          <a:xfrm>
            <a:off x="1559496" y="190123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5C0D8F7-785C-47E6-8C12-C7A937090C0B}"/>
              </a:ext>
            </a:extLst>
          </p:cNvPr>
          <p:cNvSpPr/>
          <p:nvPr/>
        </p:nvSpPr>
        <p:spPr>
          <a:xfrm>
            <a:off x="1991544" y="237523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7906250-0FD7-4D72-B1C9-C0F57581255C}"/>
              </a:ext>
            </a:extLst>
          </p:cNvPr>
          <p:cNvSpPr/>
          <p:nvPr/>
        </p:nvSpPr>
        <p:spPr>
          <a:xfrm>
            <a:off x="2325740" y="284923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C09B11D-A9D1-458D-A49A-3E9C7BDB8EF5}"/>
              </a:ext>
            </a:extLst>
          </p:cNvPr>
          <p:cNvSpPr/>
          <p:nvPr/>
        </p:nvSpPr>
        <p:spPr>
          <a:xfrm>
            <a:off x="3146537" y="2923265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1E2B9E3-BF23-4AA9-9EFA-0EFF300ED4E2}"/>
              </a:ext>
            </a:extLst>
          </p:cNvPr>
          <p:cNvSpPr/>
          <p:nvPr/>
        </p:nvSpPr>
        <p:spPr>
          <a:xfrm>
            <a:off x="3285198" y="197427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F4A860A-5786-41D4-8F65-C8DD0F4BB4D0}"/>
              </a:ext>
            </a:extLst>
          </p:cNvPr>
          <p:cNvSpPr/>
          <p:nvPr/>
        </p:nvSpPr>
        <p:spPr>
          <a:xfrm>
            <a:off x="4191497" y="1663905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5670C2E-BB45-47B5-BE03-B95AF3831C58}"/>
              </a:ext>
            </a:extLst>
          </p:cNvPr>
          <p:cNvSpPr/>
          <p:nvPr/>
        </p:nvSpPr>
        <p:spPr>
          <a:xfrm>
            <a:off x="3929219" y="2923265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FCB9E17-7199-4A27-B953-BB61CA39AE60}"/>
              </a:ext>
            </a:extLst>
          </p:cNvPr>
          <p:cNvSpPr/>
          <p:nvPr/>
        </p:nvSpPr>
        <p:spPr>
          <a:xfrm>
            <a:off x="3975473" y="2185573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654C4F4-9F3C-474B-8304-89E1A6DDA944}"/>
              </a:ext>
            </a:extLst>
          </p:cNvPr>
          <p:cNvSpPr/>
          <p:nvPr/>
        </p:nvSpPr>
        <p:spPr>
          <a:xfrm>
            <a:off x="4837079" y="2333279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23CCA40-2FB6-4C39-988F-BA77B02D16E5}"/>
              </a:ext>
            </a:extLst>
          </p:cNvPr>
          <p:cNvSpPr/>
          <p:nvPr/>
        </p:nvSpPr>
        <p:spPr>
          <a:xfrm>
            <a:off x="1279848" y="3713329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68C2FD3-D535-4A4B-A0C3-6118405E3D0C}"/>
              </a:ext>
            </a:extLst>
          </p:cNvPr>
          <p:cNvSpPr/>
          <p:nvPr/>
        </p:nvSpPr>
        <p:spPr>
          <a:xfrm>
            <a:off x="2067000" y="3598657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C1DBB21-453D-41E0-8193-A98C00CF0252}"/>
              </a:ext>
            </a:extLst>
          </p:cNvPr>
          <p:cNvSpPr/>
          <p:nvPr/>
        </p:nvSpPr>
        <p:spPr>
          <a:xfrm>
            <a:off x="1152600" y="461937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D8B855D-7AAA-42CF-92F2-EF1575A2A895}"/>
              </a:ext>
            </a:extLst>
          </p:cNvPr>
          <p:cNvSpPr/>
          <p:nvPr/>
        </p:nvSpPr>
        <p:spPr>
          <a:xfrm>
            <a:off x="2879518" y="3788073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15B72E6-105D-49B3-B2E9-6F260B42450B}"/>
              </a:ext>
            </a:extLst>
          </p:cNvPr>
          <p:cNvSpPr/>
          <p:nvPr/>
        </p:nvSpPr>
        <p:spPr>
          <a:xfrm>
            <a:off x="1812856" y="4183105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B57E26F-D953-447F-89A4-814F04FD8FB2}"/>
              </a:ext>
            </a:extLst>
          </p:cNvPr>
          <p:cNvSpPr/>
          <p:nvPr/>
        </p:nvSpPr>
        <p:spPr>
          <a:xfrm>
            <a:off x="1948016" y="4915083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7F56F32-C961-442A-8986-4FDD2ED20B44}"/>
              </a:ext>
            </a:extLst>
          </p:cNvPr>
          <p:cNvSpPr/>
          <p:nvPr/>
        </p:nvSpPr>
        <p:spPr>
          <a:xfrm>
            <a:off x="3402028" y="4500125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50B2771-771C-44E5-9BFB-12DD58B050FB}"/>
              </a:ext>
            </a:extLst>
          </p:cNvPr>
          <p:cNvSpPr/>
          <p:nvPr/>
        </p:nvSpPr>
        <p:spPr>
          <a:xfrm>
            <a:off x="2557887" y="4500125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32AF3C8-1EE7-4793-BC69-641CA9B9C14A}"/>
              </a:ext>
            </a:extLst>
          </p:cNvPr>
          <p:cNvSpPr/>
          <p:nvPr/>
        </p:nvSpPr>
        <p:spPr>
          <a:xfrm>
            <a:off x="3600436" y="37253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4806EE3-F66F-48D0-909E-C2C428CBAD55}"/>
              </a:ext>
            </a:extLst>
          </p:cNvPr>
          <p:cNvSpPr/>
          <p:nvPr/>
        </p:nvSpPr>
        <p:spPr>
          <a:xfrm>
            <a:off x="5179198" y="371332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D0D6943-7A05-42A0-BB42-2CD7F71558CE}"/>
              </a:ext>
            </a:extLst>
          </p:cNvPr>
          <p:cNvSpPr/>
          <p:nvPr/>
        </p:nvSpPr>
        <p:spPr>
          <a:xfrm>
            <a:off x="4176600" y="45868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889C8DD-7C7C-4F31-BD20-17CDE3EBE151}"/>
              </a:ext>
            </a:extLst>
          </p:cNvPr>
          <p:cNvSpPr/>
          <p:nvPr/>
        </p:nvSpPr>
        <p:spPr>
          <a:xfrm>
            <a:off x="4332238" y="367296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A5F3D63-B00E-4098-913B-4A1319626BD3}"/>
              </a:ext>
            </a:extLst>
          </p:cNvPr>
          <p:cNvSpPr/>
          <p:nvPr/>
        </p:nvSpPr>
        <p:spPr>
          <a:xfrm>
            <a:off x="4747150" y="422012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5E30AAB-987A-4B57-BD23-F09FA94A830F}"/>
              </a:ext>
            </a:extLst>
          </p:cNvPr>
          <p:cNvSpPr/>
          <p:nvPr/>
        </p:nvSpPr>
        <p:spPr>
          <a:xfrm>
            <a:off x="5395222" y="475060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EA40C7F-AA6F-4C47-8E6C-B9C84433EFFC}"/>
              </a:ext>
            </a:extLst>
          </p:cNvPr>
          <p:cNvSpPr/>
          <p:nvPr/>
        </p:nvSpPr>
        <p:spPr>
          <a:xfrm>
            <a:off x="4747150" y="493217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8C11A5C-8DCE-47FB-B668-FE42A52D4E90}"/>
              </a:ext>
            </a:extLst>
          </p:cNvPr>
          <p:cNvCxnSpPr/>
          <p:nvPr/>
        </p:nvCxnSpPr>
        <p:spPr>
          <a:xfrm flipV="1">
            <a:off x="839416" y="937130"/>
            <a:ext cx="0" cy="51125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2A7D7B4-62A2-4D2B-BADA-097472F96C4B}"/>
              </a:ext>
            </a:extLst>
          </p:cNvPr>
          <p:cNvCxnSpPr/>
          <p:nvPr/>
        </p:nvCxnSpPr>
        <p:spPr>
          <a:xfrm>
            <a:off x="551384" y="5545642"/>
            <a:ext cx="5976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0C04997-7176-4ACA-BAD7-C382E509F070}"/>
              </a:ext>
            </a:extLst>
          </p:cNvPr>
          <p:cNvSpPr txBox="1"/>
          <p:nvPr/>
        </p:nvSpPr>
        <p:spPr>
          <a:xfrm>
            <a:off x="119336" y="11531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Idade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18883FF-06B9-451A-8426-54DBDC8D5C80}"/>
              </a:ext>
            </a:extLst>
          </p:cNvPr>
          <p:cNvSpPr txBox="1"/>
          <p:nvPr/>
        </p:nvSpPr>
        <p:spPr>
          <a:xfrm>
            <a:off x="5282657" y="5589240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Anos estudo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950387B-F6DD-4BB5-9021-194DFEC3701D}"/>
              </a:ext>
            </a:extLst>
          </p:cNvPr>
          <p:cNvCxnSpPr/>
          <p:nvPr/>
        </p:nvCxnSpPr>
        <p:spPr>
          <a:xfrm>
            <a:off x="839416" y="3429000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86EDD9B-3114-48D4-AEF9-83D0F0DAB126}"/>
              </a:ext>
            </a:extLst>
          </p:cNvPr>
          <p:cNvCxnSpPr/>
          <p:nvPr/>
        </p:nvCxnSpPr>
        <p:spPr>
          <a:xfrm>
            <a:off x="3071664" y="1522486"/>
            <a:ext cx="0" cy="190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2B2EB9F-5641-4549-8726-0531A09B36A7}"/>
              </a:ext>
            </a:extLst>
          </p:cNvPr>
          <p:cNvCxnSpPr/>
          <p:nvPr/>
        </p:nvCxnSpPr>
        <p:spPr>
          <a:xfrm>
            <a:off x="4079776" y="3429000"/>
            <a:ext cx="31357" cy="2116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A0D58D3-C8A8-4798-9BA2-6E9A0BD6DE18}"/>
              </a:ext>
            </a:extLst>
          </p:cNvPr>
          <p:cNvSpPr txBox="1"/>
          <p:nvPr/>
        </p:nvSpPr>
        <p:spPr>
          <a:xfrm>
            <a:off x="331167" y="3239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33F51B-A42D-4507-926E-7082CC9CB0FA}"/>
              </a:ext>
            </a:extLst>
          </p:cNvPr>
          <p:cNvSpPr txBox="1"/>
          <p:nvPr/>
        </p:nvSpPr>
        <p:spPr>
          <a:xfrm>
            <a:off x="3863752" y="5589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C496CD2-A68D-46C0-9646-266D15BC2CF2}"/>
              </a:ext>
            </a:extLst>
          </p:cNvPr>
          <p:cNvSpPr txBox="1"/>
          <p:nvPr/>
        </p:nvSpPr>
        <p:spPr>
          <a:xfrm>
            <a:off x="2913994" y="5579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5528643-05B5-4C45-A4A4-B25B2EFEE605}"/>
              </a:ext>
            </a:extLst>
          </p:cNvPr>
          <p:cNvSpPr txBox="1"/>
          <p:nvPr/>
        </p:nvSpPr>
        <p:spPr>
          <a:xfrm>
            <a:off x="6325367" y="322932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Split 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40CFBBC-0DA5-419F-94B6-2911FC789A17}"/>
              </a:ext>
            </a:extLst>
          </p:cNvPr>
          <p:cNvSpPr txBox="1"/>
          <p:nvPr/>
        </p:nvSpPr>
        <p:spPr>
          <a:xfrm>
            <a:off x="2711624" y="111232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Split 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6E6E2B3-0406-48DB-B508-E01872C37D6F}"/>
              </a:ext>
            </a:extLst>
          </p:cNvPr>
          <p:cNvSpPr txBox="1"/>
          <p:nvPr/>
        </p:nvSpPr>
        <p:spPr>
          <a:xfrm>
            <a:off x="4034903" y="33851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Split 3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B786A3A-510F-4E78-B9F4-1700EE4D2517}"/>
              </a:ext>
            </a:extLst>
          </p:cNvPr>
          <p:cNvSpPr txBox="1"/>
          <p:nvPr/>
        </p:nvSpPr>
        <p:spPr>
          <a:xfrm>
            <a:off x="6838645" y="5496907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Encontrar o melhor conjunto de divisores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330F1E8E-FF40-4BBB-A19C-A2D3019E9541}"/>
              </a:ext>
            </a:extLst>
          </p:cNvPr>
          <p:cNvSpPr/>
          <p:nvPr/>
        </p:nvSpPr>
        <p:spPr>
          <a:xfrm>
            <a:off x="9835951" y="1153154"/>
            <a:ext cx="1035612" cy="950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3F01F17-F352-4486-B7C6-01F82BFEC808}"/>
              </a:ext>
            </a:extLst>
          </p:cNvPr>
          <p:cNvSpPr/>
          <p:nvPr/>
        </p:nvSpPr>
        <p:spPr>
          <a:xfrm>
            <a:off x="10624591" y="2645614"/>
            <a:ext cx="1035612" cy="950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Anos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FA06C882-9F16-40FD-B1D3-13DB16D6E1E2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10353757" y="2103382"/>
            <a:ext cx="788640" cy="54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5B24D7E4-591D-4A6F-BDE3-DC21A8DC46E6}"/>
              </a:ext>
            </a:extLst>
          </p:cNvPr>
          <p:cNvSpPr/>
          <p:nvPr/>
        </p:nvSpPr>
        <p:spPr>
          <a:xfrm>
            <a:off x="10324158" y="4349956"/>
            <a:ext cx="677691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D92DE12-8C02-4449-B40F-0A45467E64B9}"/>
              </a:ext>
            </a:extLst>
          </p:cNvPr>
          <p:cNvSpPr/>
          <p:nvPr/>
        </p:nvSpPr>
        <p:spPr>
          <a:xfrm>
            <a:off x="11352584" y="4345420"/>
            <a:ext cx="677689" cy="369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9CAD1D3-EFB0-46FF-8923-3995200C12E6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 flipH="1">
            <a:off x="10663004" y="3595842"/>
            <a:ext cx="479393" cy="75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23-10D0-4FD8-9481-9C64029329C4}"/>
              </a:ext>
            </a:extLst>
          </p:cNvPr>
          <p:cNvCxnSpPr>
            <a:cxnSpLocks/>
            <a:stCxn id="57" idx="4"/>
            <a:endCxn id="61" idx="0"/>
          </p:cNvCxnSpPr>
          <p:nvPr/>
        </p:nvCxnSpPr>
        <p:spPr>
          <a:xfrm>
            <a:off x="11142397" y="3595842"/>
            <a:ext cx="549032" cy="74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ED9BF4DA-64F0-4F2F-957A-BAD3A290CA10}"/>
              </a:ext>
            </a:extLst>
          </p:cNvPr>
          <p:cNvSpPr txBox="1"/>
          <p:nvPr/>
        </p:nvSpPr>
        <p:spPr>
          <a:xfrm>
            <a:off x="10871563" y="218557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&gt;= 35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2C32231-E1CF-412A-A5EA-6BD5E974A115}"/>
              </a:ext>
            </a:extLst>
          </p:cNvPr>
          <p:cNvSpPr txBox="1"/>
          <p:nvPr/>
        </p:nvSpPr>
        <p:spPr>
          <a:xfrm>
            <a:off x="11352584" y="370774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&gt;= 8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C5B25D2-C2E8-4203-B4FF-649C13AA7525}"/>
              </a:ext>
            </a:extLst>
          </p:cNvPr>
          <p:cNvSpPr txBox="1"/>
          <p:nvPr/>
        </p:nvSpPr>
        <p:spPr>
          <a:xfrm>
            <a:off x="10450536" y="370774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 8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D7E4CDA8-861A-4FF0-BCB0-5100821BFAA5}"/>
              </a:ext>
            </a:extLst>
          </p:cNvPr>
          <p:cNvSpPr/>
          <p:nvPr/>
        </p:nvSpPr>
        <p:spPr>
          <a:xfrm>
            <a:off x="8755831" y="2636912"/>
            <a:ext cx="1035612" cy="950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Anos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74F83FB-9255-4BDF-9E3C-D47D664ADD73}"/>
              </a:ext>
            </a:extLst>
          </p:cNvPr>
          <p:cNvCxnSpPr>
            <a:stCxn id="56" idx="4"/>
            <a:endCxn id="71" idx="0"/>
          </p:cNvCxnSpPr>
          <p:nvPr/>
        </p:nvCxnSpPr>
        <p:spPr>
          <a:xfrm flipH="1">
            <a:off x="9273637" y="2103382"/>
            <a:ext cx="1080120" cy="53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7516DDA-C195-42B9-BC86-684CA14EEA09}"/>
              </a:ext>
            </a:extLst>
          </p:cNvPr>
          <p:cNvSpPr txBox="1"/>
          <p:nvPr/>
        </p:nvSpPr>
        <p:spPr>
          <a:xfrm>
            <a:off x="9273955" y="208898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 35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93857B00-8E00-42BC-95D0-573DCBA3802F}"/>
              </a:ext>
            </a:extLst>
          </p:cNvPr>
          <p:cNvSpPr/>
          <p:nvPr/>
        </p:nvSpPr>
        <p:spPr>
          <a:xfrm>
            <a:off x="9401334" y="4343594"/>
            <a:ext cx="677691" cy="3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BAA3E498-A4B0-431D-8077-BCCBF213B4E1}"/>
              </a:ext>
            </a:extLst>
          </p:cNvPr>
          <p:cNvSpPr/>
          <p:nvPr/>
        </p:nvSpPr>
        <p:spPr>
          <a:xfrm>
            <a:off x="8449304" y="4343604"/>
            <a:ext cx="677691" cy="3693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B801A727-8666-4A52-B8C6-ABFB50BBCB24}"/>
              </a:ext>
            </a:extLst>
          </p:cNvPr>
          <p:cNvCxnSpPr>
            <a:stCxn id="71" idx="4"/>
            <a:endCxn id="76" idx="0"/>
          </p:cNvCxnSpPr>
          <p:nvPr/>
        </p:nvCxnSpPr>
        <p:spPr>
          <a:xfrm flipH="1">
            <a:off x="8788150" y="3587140"/>
            <a:ext cx="485487" cy="75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D9EFB06F-99C5-4EA2-A518-C01C2F7C3966}"/>
              </a:ext>
            </a:extLst>
          </p:cNvPr>
          <p:cNvCxnSpPr>
            <a:stCxn id="71" idx="4"/>
            <a:endCxn id="75" idx="0"/>
          </p:cNvCxnSpPr>
          <p:nvPr/>
        </p:nvCxnSpPr>
        <p:spPr>
          <a:xfrm>
            <a:off x="9273637" y="3587140"/>
            <a:ext cx="466543" cy="75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7CA50F9-6978-4814-907A-0E75A1E70E13}"/>
              </a:ext>
            </a:extLst>
          </p:cNvPr>
          <p:cNvSpPr txBox="1"/>
          <p:nvPr/>
        </p:nvSpPr>
        <p:spPr>
          <a:xfrm>
            <a:off x="9567465" y="37451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&gt;= 10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B3B922A1-11B4-4632-AE7D-9110662583CE}"/>
              </a:ext>
            </a:extLst>
          </p:cNvPr>
          <p:cNvSpPr txBox="1"/>
          <p:nvPr/>
        </p:nvSpPr>
        <p:spPr>
          <a:xfrm>
            <a:off x="8400256" y="377974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 10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2438118-BCD6-40E8-95DC-B8D25A121E90}"/>
              </a:ext>
            </a:extLst>
          </p:cNvPr>
          <p:cNvSpPr txBox="1"/>
          <p:nvPr/>
        </p:nvSpPr>
        <p:spPr>
          <a:xfrm>
            <a:off x="4799856" y="158030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Idade &gt;= 35 E Anos &gt;= 8 ENTÃO Vermelho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DFAA5B3-0826-49AF-960E-16C3F1ED87D2}"/>
              </a:ext>
            </a:extLst>
          </p:cNvPr>
          <p:cNvSpPr txBox="1"/>
          <p:nvPr/>
        </p:nvSpPr>
        <p:spPr>
          <a:xfrm>
            <a:off x="4799856" y="467380"/>
            <a:ext cx="37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Idade &gt;= 35 E Anos &lt; 8 ENTÃO Azul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5F02E2B-CBED-4257-8014-D432A99F3F25}"/>
              </a:ext>
            </a:extLst>
          </p:cNvPr>
          <p:cNvSpPr txBox="1"/>
          <p:nvPr/>
        </p:nvSpPr>
        <p:spPr>
          <a:xfrm>
            <a:off x="4799856" y="755412"/>
            <a:ext cx="383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Idade &lt; 35 E Anos &gt;= 10 ENTÃO Azul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AD02ABBE-DE5D-4572-B3FB-341B4445B6DF}"/>
              </a:ext>
            </a:extLst>
          </p:cNvPr>
          <p:cNvSpPr txBox="1"/>
          <p:nvPr/>
        </p:nvSpPr>
        <p:spPr>
          <a:xfrm>
            <a:off x="4799856" y="1071580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Idade &lt; 35 E Anos &lt; 10 ENTÃO Vermelho</a:t>
            </a:r>
          </a:p>
        </p:txBody>
      </p:sp>
    </p:spTree>
    <p:extLst>
      <p:ext uri="{BB962C8B-B14F-4D97-AF65-F5344CB8AC3E}">
        <p14:creationId xmlns:p14="http://schemas.microsoft.com/office/powerpoint/2010/main" val="11112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 animBg="1"/>
      <p:bldP spid="57" grpId="0" animBg="1"/>
      <p:bldP spid="60" grpId="0" animBg="1"/>
      <p:bldP spid="61" grpId="0" animBg="1"/>
      <p:bldP spid="68" grpId="0"/>
      <p:bldP spid="69" grpId="0"/>
      <p:bldP spid="70" grpId="0"/>
      <p:bldP spid="71" grpId="0" animBg="1"/>
      <p:bldP spid="74" grpId="0"/>
      <p:bldP spid="75" grpId="0" animBg="1"/>
      <p:bldP spid="76" grpId="0" animBg="1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oda arv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2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5B4F8-189F-454F-A8BC-464C1777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pt-BR" dirty="0"/>
              <a:t>Poda em árvores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B570A-DE79-44FE-8542-6F6A8E91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Bias (viés)</a:t>
            </a:r>
          </a:p>
          <a:p>
            <a:pPr lvl="1"/>
            <a:r>
              <a:rPr lang="pt-BR" dirty="0"/>
              <a:t>Erros por classificação errada</a:t>
            </a:r>
          </a:p>
          <a:p>
            <a:r>
              <a:rPr lang="pt-BR" dirty="0"/>
              <a:t>Variância</a:t>
            </a:r>
          </a:p>
          <a:p>
            <a:pPr lvl="1"/>
            <a:r>
              <a:rPr lang="pt-BR" dirty="0"/>
              <a:t>Erros por sensibilidade</a:t>
            </a:r>
            <a:br>
              <a:rPr lang="pt-BR" dirty="0"/>
            </a:br>
            <a:r>
              <a:rPr lang="pt-BR" dirty="0"/>
              <a:t>pequena a mudanças</a:t>
            </a:r>
            <a:br>
              <a:rPr lang="pt-BR" dirty="0"/>
            </a:br>
            <a:r>
              <a:rPr lang="pt-BR" dirty="0"/>
              <a:t>na base de treinamento</a:t>
            </a:r>
          </a:p>
          <a:p>
            <a:pPr lvl="1"/>
            <a:r>
              <a:rPr lang="pt-BR" dirty="0"/>
              <a:t>Pode levar a </a:t>
            </a:r>
            <a:r>
              <a:rPr lang="pt-BR" dirty="0" err="1"/>
              <a:t>overfitting</a:t>
            </a:r>
            <a:endParaRPr lang="pt-BR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686F2B0-FBEB-416F-91E2-735DEA05826A}"/>
              </a:ext>
            </a:extLst>
          </p:cNvPr>
          <p:cNvGrpSpPr/>
          <p:nvPr/>
        </p:nvGrpSpPr>
        <p:grpSpPr>
          <a:xfrm>
            <a:off x="8449304" y="332656"/>
            <a:ext cx="3580969" cy="3566136"/>
            <a:chOff x="8449304" y="1153154"/>
            <a:chExt cx="3580969" cy="356613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113085B-8D4C-4950-A978-87891819EE93}"/>
                </a:ext>
              </a:extLst>
            </p:cNvPr>
            <p:cNvSpPr/>
            <p:nvPr/>
          </p:nvSpPr>
          <p:spPr>
            <a:xfrm>
              <a:off x="9835951" y="115315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C711497-ACBF-4563-A280-288B0104D5A0}"/>
                </a:ext>
              </a:extLst>
            </p:cNvPr>
            <p:cNvSpPr/>
            <p:nvPr/>
          </p:nvSpPr>
          <p:spPr>
            <a:xfrm>
              <a:off x="10624591" y="264561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B2CA4AB-AF6B-4842-9900-9F5E64EEBC2E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10353757" y="2103382"/>
              <a:ext cx="788640" cy="54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D8AD330-8AE1-4B79-B44E-C6369562A579}"/>
                </a:ext>
              </a:extLst>
            </p:cNvPr>
            <p:cNvSpPr/>
            <p:nvPr/>
          </p:nvSpPr>
          <p:spPr>
            <a:xfrm>
              <a:off x="10324158" y="4349956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DA49FE0-E903-4B57-8CFE-FF21E7E2B0C5}"/>
                </a:ext>
              </a:extLst>
            </p:cNvPr>
            <p:cNvSpPr/>
            <p:nvPr/>
          </p:nvSpPr>
          <p:spPr>
            <a:xfrm>
              <a:off x="11352584" y="4345420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10E8BD6-F018-4F42-ACBA-8A1E81483CA5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10663004" y="3595842"/>
              <a:ext cx="479393" cy="75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3EDEE5D-FD1F-4253-90F9-F6AAA443E602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1142397" y="3595842"/>
              <a:ext cx="549032" cy="74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44A81AF-E8E3-47D8-8DBD-47A5094F894F}"/>
                </a:ext>
              </a:extLst>
            </p:cNvPr>
            <p:cNvSpPr/>
            <p:nvPr/>
          </p:nvSpPr>
          <p:spPr>
            <a:xfrm>
              <a:off x="8755831" y="2636912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C666AF8-389C-4749-8ED7-92DBEE0F6F52}"/>
                </a:ext>
              </a:extLst>
            </p:cNvPr>
            <p:cNvCxnSpPr>
              <a:stCxn id="4" idx="4"/>
              <a:endCxn id="14" idx="0"/>
            </p:cNvCxnSpPr>
            <p:nvPr/>
          </p:nvCxnSpPr>
          <p:spPr>
            <a:xfrm flipH="1">
              <a:off x="9273637" y="2103382"/>
              <a:ext cx="1080120" cy="53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E394336-4FEB-4656-9B37-22A68BBE9CBD}"/>
                </a:ext>
              </a:extLst>
            </p:cNvPr>
            <p:cNvSpPr/>
            <p:nvPr/>
          </p:nvSpPr>
          <p:spPr>
            <a:xfrm>
              <a:off x="9401334" y="4343594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8D2B5CC-C460-4E50-86C9-3AF61ECB9CAB}"/>
                </a:ext>
              </a:extLst>
            </p:cNvPr>
            <p:cNvSpPr/>
            <p:nvPr/>
          </p:nvSpPr>
          <p:spPr>
            <a:xfrm>
              <a:off x="8449304" y="4343604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C148EFFA-9171-4A6C-ACF0-B8EAB5AEFD6C}"/>
                </a:ext>
              </a:extLst>
            </p:cNvPr>
            <p:cNvCxnSpPr>
              <a:stCxn id="14" idx="4"/>
              <a:endCxn id="18" idx="0"/>
            </p:cNvCxnSpPr>
            <p:nvPr/>
          </p:nvCxnSpPr>
          <p:spPr>
            <a:xfrm flipH="1">
              <a:off x="8788150" y="3587140"/>
              <a:ext cx="485487" cy="756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D656DF2-F786-48D9-B80F-DF2FD8529DA6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9273637" y="3587140"/>
              <a:ext cx="466543" cy="756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E256D6D7-DF0E-4B02-BD94-6F38EF8D1A98}"/>
              </a:ext>
            </a:extLst>
          </p:cNvPr>
          <p:cNvGrpSpPr/>
          <p:nvPr/>
        </p:nvGrpSpPr>
        <p:grpSpPr>
          <a:xfrm>
            <a:off x="3188936" y="2065851"/>
            <a:ext cx="6317972" cy="4455160"/>
            <a:chOff x="938098" y="1753733"/>
            <a:chExt cx="6317972" cy="445516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6EFF5BC-848B-48F0-9EA4-953B1675D1AD}"/>
                </a:ext>
              </a:extLst>
            </p:cNvPr>
            <p:cNvSpPr/>
            <p:nvPr/>
          </p:nvSpPr>
          <p:spPr>
            <a:xfrm>
              <a:off x="3856014" y="1753733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D23CB35-C16F-40A3-8CD4-796817E46B92}"/>
                </a:ext>
              </a:extLst>
            </p:cNvPr>
            <p:cNvSpPr/>
            <p:nvPr/>
          </p:nvSpPr>
          <p:spPr>
            <a:xfrm>
              <a:off x="4644654" y="3246193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8C999E5-D835-413D-9E65-AFD0FF937D59}"/>
                </a:ext>
              </a:extLst>
            </p:cNvPr>
            <p:cNvCxnSpPr>
              <a:cxnSpLocks/>
              <a:stCxn id="36" idx="4"/>
              <a:endCxn id="37" idx="0"/>
            </p:cNvCxnSpPr>
            <p:nvPr/>
          </p:nvCxnSpPr>
          <p:spPr>
            <a:xfrm>
              <a:off x="4373820" y="2703961"/>
              <a:ext cx="788640" cy="54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0161BCF6-0E52-4A79-AED6-265E5E3C1FAE}"/>
                </a:ext>
              </a:extLst>
            </p:cNvPr>
            <p:cNvSpPr/>
            <p:nvPr/>
          </p:nvSpPr>
          <p:spPr>
            <a:xfrm>
              <a:off x="4935930" y="5821554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1C109DB-55F5-43FE-933F-6398073939F2}"/>
                </a:ext>
              </a:extLst>
            </p:cNvPr>
            <p:cNvSpPr/>
            <p:nvPr/>
          </p:nvSpPr>
          <p:spPr>
            <a:xfrm>
              <a:off x="5781831" y="5822658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61EC2EC-2A91-44B4-80C6-871E653556DB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5162460" y="4196421"/>
              <a:ext cx="112316" cy="1625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74FB26D-E751-4317-A9E1-035E0FE5FC16}"/>
                </a:ext>
              </a:extLst>
            </p:cNvPr>
            <p:cNvCxnSpPr>
              <a:cxnSpLocks/>
              <a:stCxn id="37" idx="4"/>
              <a:endCxn id="55" idx="0"/>
            </p:cNvCxnSpPr>
            <p:nvPr/>
          </p:nvCxnSpPr>
          <p:spPr>
            <a:xfrm>
              <a:off x="5162460" y="4196421"/>
              <a:ext cx="1334943" cy="53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6AAF47A-292B-4981-B57C-C765E0DC6EB6}"/>
                </a:ext>
              </a:extLst>
            </p:cNvPr>
            <p:cNvSpPr/>
            <p:nvPr/>
          </p:nvSpPr>
          <p:spPr>
            <a:xfrm>
              <a:off x="2775894" y="3237491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BE974996-0B64-46FE-B1C5-A13917B37AD5}"/>
                </a:ext>
              </a:extLst>
            </p:cNvPr>
            <p:cNvCxnSpPr>
              <a:stCxn id="36" idx="4"/>
              <a:endCxn id="43" idx="0"/>
            </p:cNvCxnSpPr>
            <p:nvPr/>
          </p:nvCxnSpPr>
          <p:spPr>
            <a:xfrm flipH="1">
              <a:off x="3293700" y="2703961"/>
              <a:ext cx="1080120" cy="53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BF2C8C85-2170-4528-8791-06A4F8FC883A}"/>
                </a:ext>
              </a:extLst>
            </p:cNvPr>
            <p:cNvSpPr/>
            <p:nvPr/>
          </p:nvSpPr>
          <p:spPr>
            <a:xfrm>
              <a:off x="2319295" y="5835478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B27DD8C0-FD5F-45D9-9CB7-D9D7A3BD4FCD}"/>
                </a:ext>
              </a:extLst>
            </p:cNvPr>
            <p:cNvSpPr/>
            <p:nvPr/>
          </p:nvSpPr>
          <p:spPr>
            <a:xfrm>
              <a:off x="938098" y="5793329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E9DEF5CA-DFC8-4F04-847D-85F10A48B308}"/>
                </a:ext>
              </a:extLst>
            </p:cNvPr>
            <p:cNvCxnSpPr>
              <a:cxnSpLocks/>
              <a:stCxn id="53" idx="4"/>
              <a:endCxn id="46" idx="0"/>
            </p:cNvCxnSpPr>
            <p:nvPr/>
          </p:nvCxnSpPr>
          <p:spPr>
            <a:xfrm flipH="1">
              <a:off x="1276944" y="5280126"/>
              <a:ext cx="856651" cy="513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4E718099-9269-4A40-B0DB-74035E0E22BD}"/>
                </a:ext>
              </a:extLst>
            </p:cNvPr>
            <p:cNvCxnSpPr>
              <a:cxnSpLocks/>
              <a:stCxn id="53" idx="4"/>
              <a:endCxn id="45" idx="0"/>
            </p:cNvCxnSpPr>
            <p:nvPr/>
          </p:nvCxnSpPr>
          <p:spPr>
            <a:xfrm>
              <a:off x="2133595" y="5280126"/>
              <a:ext cx="524546" cy="555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681A1D9-FBF7-43BF-90A2-A60CDAB403F3}"/>
                </a:ext>
              </a:extLst>
            </p:cNvPr>
            <p:cNvSpPr/>
            <p:nvPr/>
          </p:nvSpPr>
          <p:spPr>
            <a:xfrm>
              <a:off x="1615789" y="4329898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C620C12C-CFD6-4C94-8113-3265E8679902}"/>
                </a:ext>
              </a:extLst>
            </p:cNvPr>
            <p:cNvSpPr/>
            <p:nvPr/>
          </p:nvSpPr>
          <p:spPr>
            <a:xfrm>
              <a:off x="3524733" y="452475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FB7FFD3-D0FF-49EB-BCFC-6231697170EC}"/>
                </a:ext>
              </a:extLst>
            </p:cNvPr>
            <p:cNvSpPr/>
            <p:nvPr/>
          </p:nvSpPr>
          <p:spPr>
            <a:xfrm>
              <a:off x="5979597" y="4731366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2E7686D6-13B7-4FFD-97AC-723C6B4F7EA8}"/>
                </a:ext>
              </a:extLst>
            </p:cNvPr>
            <p:cNvSpPr/>
            <p:nvPr/>
          </p:nvSpPr>
          <p:spPr>
            <a:xfrm>
              <a:off x="6578381" y="5839560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DA6AD2D5-D58F-4363-A9A0-960D765B0424}"/>
                </a:ext>
              </a:extLst>
            </p:cNvPr>
            <p:cNvCxnSpPr>
              <a:stCxn id="55" idx="4"/>
              <a:endCxn id="40" idx="0"/>
            </p:cNvCxnSpPr>
            <p:nvPr/>
          </p:nvCxnSpPr>
          <p:spPr>
            <a:xfrm flipH="1">
              <a:off x="6120676" y="5681594"/>
              <a:ext cx="376727" cy="14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78F42284-DDC1-4E8F-9851-41FA422F471B}"/>
                </a:ext>
              </a:extLst>
            </p:cNvPr>
            <p:cNvCxnSpPr>
              <a:stCxn id="55" idx="4"/>
              <a:endCxn id="59" idx="0"/>
            </p:cNvCxnSpPr>
            <p:nvPr/>
          </p:nvCxnSpPr>
          <p:spPr>
            <a:xfrm>
              <a:off x="6497403" y="5681594"/>
              <a:ext cx="419823" cy="157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1BDE6F72-8853-4E15-B9BC-3879B6AFE47B}"/>
                </a:ext>
              </a:extLst>
            </p:cNvPr>
            <p:cNvCxnSpPr>
              <a:stCxn id="43" idx="4"/>
              <a:endCxn id="53" idx="7"/>
            </p:cNvCxnSpPr>
            <p:nvPr/>
          </p:nvCxnSpPr>
          <p:spPr>
            <a:xfrm flipH="1">
              <a:off x="2499739" y="4187719"/>
              <a:ext cx="793961" cy="281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B8DD2DC2-B862-464A-8A86-0A43D26DDAE2}"/>
                </a:ext>
              </a:extLst>
            </p:cNvPr>
            <p:cNvCxnSpPr>
              <a:stCxn id="43" idx="4"/>
              <a:endCxn id="54" idx="0"/>
            </p:cNvCxnSpPr>
            <p:nvPr/>
          </p:nvCxnSpPr>
          <p:spPr>
            <a:xfrm>
              <a:off x="3293700" y="4187719"/>
              <a:ext cx="748839" cy="337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5D69FED0-D66A-45DD-9EC7-8A0E2C883322}"/>
                </a:ext>
              </a:extLst>
            </p:cNvPr>
            <p:cNvSpPr/>
            <p:nvPr/>
          </p:nvSpPr>
          <p:spPr>
            <a:xfrm>
              <a:off x="3237816" y="5835478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63BFEFB-9206-4877-946E-95A75403D7A8}"/>
                </a:ext>
              </a:extLst>
            </p:cNvPr>
            <p:cNvSpPr/>
            <p:nvPr/>
          </p:nvSpPr>
          <p:spPr>
            <a:xfrm>
              <a:off x="4175258" y="5835478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463689B9-8E1C-4AC6-AB66-55E843D0E7F1}"/>
                </a:ext>
              </a:extLst>
            </p:cNvPr>
            <p:cNvCxnSpPr>
              <a:stCxn id="54" idx="4"/>
              <a:endCxn id="77" idx="0"/>
            </p:cNvCxnSpPr>
            <p:nvPr/>
          </p:nvCxnSpPr>
          <p:spPr>
            <a:xfrm flipH="1">
              <a:off x="3576662" y="5474982"/>
              <a:ext cx="465877" cy="360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3AF06D43-85B2-4290-AF1C-EE91FA22965A}"/>
                </a:ext>
              </a:extLst>
            </p:cNvPr>
            <p:cNvCxnSpPr>
              <a:stCxn id="54" idx="4"/>
              <a:endCxn id="78" idx="0"/>
            </p:cNvCxnSpPr>
            <p:nvPr/>
          </p:nvCxnSpPr>
          <p:spPr>
            <a:xfrm>
              <a:off x="4042539" y="5474982"/>
              <a:ext cx="471565" cy="360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Seta: para a Direita 91">
            <a:extLst>
              <a:ext uri="{FF2B5EF4-FFF2-40B4-BE49-F238E27FC236}">
                <a16:creationId xmlns:a16="http://schemas.microsoft.com/office/drawing/2014/main" id="{BA253A4D-8B4C-4EBB-8766-A5558CD38E5A}"/>
              </a:ext>
            </a:extLst>
          </p:cNvPr>
          <p:cNvSpPr/>
          <p:nvPr/>
        </p:nvSpPr>
        <p:spPr>
          <a:xfrm>
            <a:off x="7576979" y="1958175"/>
            <a:ext cx="744336" cy="54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9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673E8-5F9F-4B0B-AB68-5B1698F8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6EE8F-5813-44E0-B029-A57482CC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Fácil interpretação</a:t>
            </a:r>
          </a:p>
          <a:p>
            <a:pPr lvl="1"/>
            <a:r>
              <a:rPr lang="pt-BR" dirty="0"/>
              <a:t>Não precisa normalização ou padronização</a:t>
            </a:r>
          </a:p>
          <a:p>
            <a:pPr lvl="1"/>
            <a:r>
              <a:rPr lang="pt-BR" dirty="0"/>
              <a:t>Rápido para classificar novos registros</a:t>
            </a:r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Geração de árvores muito complexas</a:t>
            </a:r>
          </a:p>
          <a:p>
            <a:pPr lvl="1"/>
            <a:r>
              <a:rPr lang="pt-BR" dirty="0"/>
              <a:t>Pequenas mudanças nos dados pode mudar a árvore (poda pode ajudar)</a:t>
            </a:r>
          </a:p>
          <a:p>
            <a:pPr lvl="1"/>
            <a:r>
              <a:rPr lang="pt-BR" dirty="0"/>
              <a:t>Problema NP-completo para construir a árvore</a:t>
            </a:r>
          </a:p>
          <a:p>
            <a:r>
              <a:rPr lang="pt-BR" dirty="0"/>
              <a:t>Eram muito populares em meados dos anos 90</a:t>
            </a:r>
          </a:p>
          <a:p>
            <a:r>
              <a:rPr lang="pt-BR" dirty="0"/>
              <a:t>Upgrades como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forest</a:t>
            </a:r>
            <a:r>
              <a:rPr lang="pt-BR" dirty="0"/>
              <a:t> (florestas randômicas) melhoram o desempenho (usado no Kinect da Microsoft)</a:t>
            </a:r>
          </a:p>
          <a:p>
            <a:r>
              <a:rPr lang="pt-BR" dirty="0"/>
              <a:t>CART – </a:t>
            </a:r>
            <a:r>
              <a:rPr lang="pt-BR" dirty="0" err="1"/>
              <a:t>classification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trees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5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2BBC7-1E3F-456D-AA4E-6E27C0B6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400"/>
            <a:ext cx="10515600" cy="1325563"/>
          </a:xfrm>
        </p:spPr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Forest (floresta randômica)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94A65D-3C47-4417-B970-E93D3CD8D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1" y="921783"/>
            <a:ext cx="10478799" cy="59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B8EA4-CF71-460A-BAFD-EE40AC09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4E471-2244-4DC5-9081-93F51416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Ensemble </a:t>
            </a:r>
            <a:r>
              <a:rPr lang="pt-BR" dirty="0" err="1"/>
              <a:t>learning</a:t>
            </a:r>
            <a:r>
              <a:rPr lang="pt-BR" dirty="0"/>
              <a:t> (aprendizagem em conjunto)</a:t>
            </a:r>
          </a:p>
          <a:p>
            <a:pPr lvl="1"/>
            <a:r>
              <a:rPr lang="pt-BR" dirty="0"/>
              <a:t>“Consultar diversos profissionais para tomar uma decisão”</a:t>
            </a:r>
          </a:p>
          <a:p>
            <a:pPr lvl="1"/>
            <a:r>
              <a:rPr lang="pt-BR" dirty="0"/>
              <a:t>Vários algoritmos juntos para construir um algoritmo mais “forte”</a:t>
            </a:r>
          </a:p>
          <a:p>
            <a:pPr lvl="1"/>
            <a:r>
              <a:rPr lang="pt-BR" dirty="0"/>
              <a:t>Usa a média (regressão) ou votos da maioria (classificação) para dar a resposta final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D838914-1F80-42AB-BC5F-73C894237CAF}"/>
              </a:ext>
            </a:extLst>
          </p:cNvPr>
          <p:cNvGrpSpPr/>
          <p:nvPr/>
        </p:nvGrpSpPr>
        <p:grpSpPr>
          <a:xfrm>
            <a:off x="4776897" y="4021004"/>
            <a:ext cx="2111191" cy="2004787"/>
            <a:chOff x="8449304" y="1153154"/>
            <a:chExt cx="3580969" cy="356613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2E607AF-0B35-4E70-9942-5137277F1D7C}"/>
                </a:ext>
              </a:extLst>
            </p:cNvPr>
            <p:cNvSpPr/>
            <p:nvPr/>
          </p:nvSpPr>
          <p:spPr>
            <a:xfrm>
              <a:off x="9835951" y="115315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A043456-1F30-4E93-9E82-B42F63A0E155}"/>
                </a:ext>
              </a:extLst>
            </p:cNvPr>
            <p:cNvSpPr/>
            <p:nvPr/>
          </p:nvSpPr>
          <p:spPr>
            <a:xfrm>
              <a:off x="10624591" y="264561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76E86BB-D37F-4468-BA2F-FC5BB640A058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0353757" y="2103382"/>
              <a:ext cx="788640" cy="54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D15DFEC-1423-4585-A82E-E2E773252E92}"/>
                </a:ext>
              </a:extLst>
            </p:cNvPr>
            <p:cNvSpPr/>
            <p:nvPr/>
          </p:nvSpPr>
          <p:spPr>
            <a:xfrm>
              <a:off x="10324158" y="4349956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00FC00F-4188-4213-B81F-8C1C464A3556}"/>
                </a:ext>
              </a:extLst>
            </p:cNvPr>
            <p:cNvSpPr/>
            <p:nvPr/>
          </p:nvSpPr>
          <p:spPr>
            <a:xfrm>
              <a:off x="11352584" y="4345420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B629CAF-57FA-4FD9-8DBF-7688E8BF2DE5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10663004" y="3595842"/>
              <a:ext cx="479393" cy="75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78EACBF7-0CC1-4272-848B-802E353B5873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11142397" y="3595842"/>
              <a:ext cx="549032" cy="74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F1C6A8A-4791-4A51-B884-9D85CB7B83B8}"/>
                </a:ext>
              </a:extLst>
            </p:cNvPr>
            <p:cNvSpPr/>
            <p:nvPr/>
          </p:nvSpPr>
          <p:spPr>
            <a:xfrm>
              <a:off x="8755831" y="2636912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09627B0-6198-4B8D-B4AD-DD360A0125A3}"/>
                </a:ext>
              </a:extLst>
            </p:cNvPr>
            <p:cNvCxnSpPr>
              <a:stCxn id="5" idx="4"/>
              <a:endCxn id="12" idx="0"/>
            </p:cNvCxnSpPr>
            <p:nvPr/>
          </p:nvCxnSpPr>
          <p:spPr>
            <a:xfrm flipH="1">
              <a:off x="9273637" y="2103382"/>
              <a:ext cx="1080120" cy="53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990C6A5-2A94-4D86-A249-E65549D16656}"/>
                </a:ext>
              </a:extLst>
            </p:cNvPr>
            <p:cNvSpPr/>
            <p:nvPr/>
          </p:nvSpPr>
          <p:spPr>
            <a:xfrm>
              <a:off x="9401334" y="4343594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A2A185F-1BB6-49CC-89E6-EFDA3C63921F}"/>
                </a:ext>
              </a:extLst>
            </p:cNvPr>
            <p:cNvSpPr/>
            <p:nvPr/>
          </p:nvSpPr>
          <p:spPr>
            <a:xfrm>
              <a:off x="8449304" y="4343604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7B38EC8-D254-4AEF-BB28-035E3A88D317}"/>
                </a:ext>
              </a:extLst>
            </p:cNvPr>
            <p:cNvCxnSpPr>
              <a:stCxn id="12" idx="4"/>
              <a:endCxn id="15" idx="0"/>
            </p:cNvCxnSpPr>
            <p:nvPr/>
          </p:nvCxnSpPr>
          <p:spPr>
            <a:xfrm flipH="1">
              <a:off x="8788150" y="3587140"/>
              <a:ext cx="485487" cy="756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458E859-6DD7-4B3B-A9CB-018A0EF4681F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9273637" y="3587140"/>
              <a:ext cx="466543" cy="756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7ACD8CA-1D09-4A17-8CFA-FB67863133EE}"/>
              </a:ext>
            </a:extLst>
          </p:cNvPr>
          <p:cNvGrpSpPr/>
          <p:nvPr/>
        </p:nvGrpSpPr>
        <p:grpSpPr>
          <a:xfrm>
            <a:off x="1124548" y="3937389"/>
            <a:ext cx="2955228" cy="2083899"/>
            <a:chOff x="938098" y="1753733"/>
            <a:chExt cx="6317972" cy="445516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0587126-FF22-4AAE-9EBA-27A7A4A9C1DD}"/>
                </a:ext>
              </a:extLst>
            </p:cNvPr>
            <p:cNvSpPr/>
            <p:nvPr/>
          </p:nvSpPr>
          <p:spPr>
            <a:xfrm>
              <a:off x="3856014" y="1753733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FABBD55-F109-4365-AE19-D5038F33F88F}"/>
                </a:ext>
              </a:extLst>
            </p:cNvPr>
            <p:cNvSpPr/>
            <p:nvPr/>
          </p:nvSpPr>
          <p:spPr>
            <a:xfrm>
              <a:off x="4644654" y="3246193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121B7CB6-A0E5-40AE-B77A-7EA6297AA87B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4373820" y="2703961"/>
              <a:ext cx="788640" cy="54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6367C28-A3A9-4F54-8AF8-5358E109EDE1}"/>
                </a:ext>
              </a:extLst>
            </p:cNvPr>
            <p:cNvSpPr/>
            <p:nvPr/>
          </p:nvSpPr>
          <p:spPr>
            <a:xfrm>
              <a:off x="4935930" y="5821554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F69AE2C-2332-4DF4-AFB2-D7B959A6CD7E}"/>
                </a:ext>
              </a:extLst>
            </p:cNvPr>
            <p:cNvSpPr/>
            <p:nvPr/>
          </p:nvSpPr>
          <p:spPr>
            <a:xfrm>
              <a:off x="5781831" y="5822658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3772AF1-26D6-4669-A919-A9D2F38CCF96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>
              <a:off x="5162460" y="4196421"/>
              <a:ext cx="112316" cy="1625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BD005CA-3FD5-49D9-9BEF-596A9BDD02C6}"/>
                </a:ext>
              </a:extLst>
            </p:cNvPr>
            <p:cNvCxnSpPr>
              <a:cxnSpLocks/>
              <a:stCxn id="20" idx="4"/>
              <a:endCxn id="34" idx="0"/>
            </p:cNvCxnSpPr>
            <p:nvPr/>
          </p:nvCxnSpPr>
          <p:spPr>
            <a:xfrm>
              <a:off x="5162460" y="4196421"/>
              <a:ext cx="1334943" cy="53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AB780B5-695D-43BF-A2CE-415C44E1984B}"/>
                </a:ext>
              </a:extLst>
            </p:cNvPr>
            <p:cNvSpPr/>
            <p:nvPr/>
          </p:nvSpPr>
          <p:spPr>
            <a:xfrm>
              <a:off x="2775894" y="3237491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8877A39-BE02-4A8F-96D5-6468EEA540A1}"/>
                </a:ext>
              </a:extLst>
            </p:cNvPr>
            <p:cNvCxnSpPr>
              <a:stCxn id="19" idx="4"/>
              <a:endCxn id="26" idx="0"/>
            </p:cNvCxnSpPr>
            <p:nvPr/>
          </p:nvCxnSpPr>
          <p:spPr>
            <a:xfrm flipH="1">
              <a:off x="3293700" y="2703961"/>
              <a:ext cx="1080120" cy="53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3AF49A75-A7BE-4641-8D17-02B1CE28AF7B}"/>
                </a:ext>
              </a:extLst>
            </p:cNvPr>
            <p:cNvSpPr/>
            <p:nvPr/>
          </p:nvSpPr>
          <p:spPr>
            <a:xfrm>
              <a:off x="2319295" y="5835478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B44D584-BB8D-48B5-8675-B25647C6B107}"/>
                </a:ext>
              </a:extLst>
            </p:cNvPr>
            <p:cNvSpPr/>
            <p:nvPr/>
          </p:nvSpPr>
          <p:spPr>
            <a:xfrm>
              <a:off x="938098" y="5793329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3992AC8-7D93-4B50-9710-2525D62D0901}"/>
                </a:ext>
              </a:extLst>
            </p:cNvPr>
            <p:cNvCxnSpPr>
              <a:cxnSpLocks/>
              <a:stCxn id="32" idx="4"/>
              <a:endCxn id="29" idx="0"/>
            </p:cNvCxnSpPr>
            <p:nvPr/>
          </p:nvCxnSpPr>
          <p:spPr>
            <a:xfrm flipH="1">
              <a:off x="1276944" y="5280126"/>
              <a:ext cx="856651" cy="513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BC29ED9-C66B-4432-BC71-04D308CD3832}"/>
                </a:ext>
              </a:extLst>
            </p:cNvPr>
            <p:cNvCxnSpPr>
              <a:cxnSpLocks/>
              <a:stCxn id="32" idx="4"/>
              <a:endCxn id="28" idx="0"/>
            </p:cNvCxnSpPr>
            <p:nvPr/>
          </p:nvCxnSpPr>
          <p:spPr>
            <a:xfrm>
              <a:off x="2133595" y="5280126"/>
              <a:ext cx="524546" cy="555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721AE9D-BC6D-41F7-9C1C-1D63B53C5525}"/>
                </a:ext>
              </a:extLst>
            </p:cNvPr>
            <p:cNvSpPr/>
            <p:nvPr/>
          </p:nvSpPr>
          <p:spPr>
            <a:xfrm>
              <a:off x="1615789" y="4329898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413D27D-36F7-4C83-A008-9F34BF8C6214}"/>
                </a:ext>
              </a:extLst>
            </p:cNvPr>
            <p:cNvSpPr/>
            <p:nvPr/>
          </p:nvSpPr>
          <p:spPr>
            <a:xfrm>
              <a:off x="3524733" y="452475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1C9AA02-B093-4421-BB9C-BCE19E2ABC7E}"/>
                </a:ext>
              </a:extLst>
            </p:cNvPr>
            <p:cNvSpPr/>
            <p:nvPr/>
          </p:nvSpPr>
          <p:spPr>
            <a:xfrm>
              <a:off x="5979597" y="4731366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268C75D-9345-4118-93B6-E86E8C460132}"/>
                </a:ext>
              </a:extLst>
            </p:cNvPr>
            <p:cNvSpPr/>
            <p:nvPr/>
          </p:nvSpPr>
          <p:spPr>
            <a:xfrm>
              <a:off x="6578381" y="5839560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EF571F16-A170-46C5-8EC3-A8221CE4F799}"/>
                </a:ext>
              </a:extLst>
            </p:cNvPr>
            <p:cNvCxnSpPr>
              <a:stCxn id="34" idx="4"/>
              <a:endCxn id="23" idx="0"/>
            </p:cNvCxnSpPr>
            <p:nvPr/>
          </p:nvCxnSpPr>
          <p:spPr>
            <a:xfrm flipH="1">
              <a:off x="6120676" y="5681594"/>
              <a:ext cx="376727" cy="14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56994BF0-36BE-48E9-8954-DA77A3B52572}"/>
                </a:ext>
              </a:extLst>
            </p:cNvPr>
            <p:cNvCxnSpPr>
              <a:stCxn id="34" idx="4"/>
              <a:endCxn id="35" idx="0"/>
            </p:cNvCxnSpPr>
            <p:nvPr/>
          </p:nvCxnSpPr>
          <p:spPr>
            <a:xfrm>
              <a:off x="6497403" y="5681594"/>
              <a:ext cx="419823" cy="157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FC141837-7E74-4EA3-B776-51086214CF8E}"/>
                </a:ext>
              </a:extLst>
            </p:cNvPr>
            <p:cNvCxnSpPr>
              <a:stCxn id="26" idx="4"/>
              <a:endCxn id="32" idx="7"/>
            </p:cNvCxnSpPr>
            <p:nvPr/>
          </p:nvCxnSpPr>
          <p:spPr>
            <a:xfrm flipH="1">
              <a:off x="2499739" y="4187719"/>
              <a:ext cx="793961" cy="281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3B7E0A29-5612-4C05-999A-E42BB0410EBE}"/>
                </a:ext>
              </a:extLst>
            </p:cNvPr>
            <p:cNvCxnSpPr>
              <a:stCxn id="26" idx="4"/>
              <a:endCxn id="33" idx="0"/>
            </p:cNvCxnSpPr>
            <p:nvPr/>
          </p:nvCxnSpPr>
          <p:spPr>
            <a:xfrm>
              <a:off x="3293700" y="4187719"/>
              <a:ext cx="748839" cy="337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F3A453AE-0F73-43D9-AF04-895A6CF476F3}"/>
                </a:ext>
              </a:extLst>
            </p:cNvPr>
            <p:cNvSpPr/>
            <p:nvPr/>
          </p:nvSpPr>
          <p:spPr>
            <a:xfrm>
              <a:off x="3237816" y="5835478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6CC8A163-EE0E-4A27-BD51-484D9BED3AED}"/>
                </a:ext>
              </a:extLst>
            </p:cNvPr>
            <p:cNvSpPr/>
            <p:nvPr/>
          </p:nvSpPr>
          <p:spPr>
            <a:xfrm>
              <a:off x="4175258" y="5835478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62196017-669E-47FA-9AC4-84863303CE76}"/>
                </a:ext>
              </a:extLst>
            </p:cNvPr>
            <p:cNvCxnSpPr>
              <a:stCxn id="33" idx="4"/>
              <a:endCxn id="40" idx="0"/>
            </p:cNvCxnSpPr>
            <p:nvPr/>
          </p:nvCxnSpPr>
          <p:spPr>
            <a:xfrm flipH="1">
              <a:off x="3576662" y="5474982"/>
              <a:ext cx="465877" cy="360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BBBBD6D-A9A6-4418-A478-984EF961FD90}"/>
                </a:ext>
              </a:extLst>
            </p:cNvPr>
            <p:cNvCxnSpPr>
              <a:stCxn id="33" idx="4"/>
              <a:endCxn id="41" idx="0"/>
            </p:cNvCxnSpPr>
            <p:nvPr/>
          </p:nvCxnSpPr>
          <p:spPr>
            <a:xfrm>
              <a:off x="4042539" y="5474982"/>
              <a:ext cx="471565" cy="360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108EBE0E-1ED0-4259-BEE1-2AB1226C2B97}"/>
              </a:ext>
            </a:extLst>
          </p:cNvPr>
          <p:cNvGrpSpPr/>
          <p:nvPr/>
        </p:nvGrpSpPr>
        <p:grpSpPr>
          <a:xfrm>
            <a:off x="7461252" y="3935379"/>
            <a:ext cx="2955228" cy="2083899"/>
            <a:chOff x="7461252" y="3935379"/>
            <a:chExt cx="2955228" cy="208389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464FB0AA-A3EE-47D5-8AFC-283DC81CC8E3}"/>
                </a:ext>
              </a:extLst>
            </p:cNvPr>
            <p:cNvSpPr/>
            <p:nvPr/>
          </p:nvSpPr>
          <p:spPr>
            <a:xfrm>
              <a:off x="8826106" y="3935379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D9E0475B-AACB-4C8B-9765-793111352012}"/>
                </a:ext>
              </a:extLst>
            </p:cNvPr>
            <p:cNvSpPr/>
            <p:nvPr/>
          </p:nvSpPr>
          <p:spPr>
            <a:xfrm>
              <a:off x="9194992" y="4633476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39B52421-FBBD-4E4F-AE5B-EF2DFD72E409}"/>
                </a:ext>
              </a:extLst>
            </p:cNvPr>
            <p:cNvCxnSpPr>
              <a:cxnSpLocks/>
              <a:stCxn id="80" idx="4"/>
              <a:endCxn id="81" idx="0"/>
            </p:cNvCxnSpPr>
            <p:nvPr/>
          </p:nvCxnSpPr>
          <p:spPr>
            <a:xfrm>
              <a:off x="9068309" y="4379848"/>
              <a:ext cx="368886" cy="253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05E3835-D4DF-49D1-ABEC-36045059A6FB}"/>
                </a:ext>
              </a:extLst>
            </p:cNvPr>
            <p:cNvSpPr/>
            <p:nvPr/>
          </p:nvSpPr>
          <p:spPr>
            <a:xfrm>
              <a:off x="9331236" y="5838100"/>
              <a:ext cx="316990" cy="172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BA44E21D-AD4E-4348-8D7B-07EAA64244D5}"/>
                </a:ext>
              </a:extLst>
            </p:cNvPr>
            <p:cNvSpPr/>
            <p:nvPr/>
          </p:nvSpPr>
          <p:spPr>
            <a:xfrm>
              <a:off x="9726906" y="5838617"/>
              <a:ext cx="316989" cy="1727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2595B33C-7E3E-4012-9F74-BAE09592E194}"/>
                </a:ext>
              </a:extLst>
            </p:cNvPr>
            <p:cNvCxnSpPr>
              <a:cxnSpLocks/>
              <a:stCxn id="81" idx="4"/>
              <a:endCxn id="83" idx="0"/>
            </p:cNvCxnSpPr>
            <p:nvPr/>
          </p:nvCxnSpPr>
          <p:spPr>
            <a:xfrm>
              <a:off x="9437195" y="5077945"/>
              <a:ext cx="52536" cy="760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14888C15-0014-454B-89AF-41A097D868B6}"/>
                </a:ext>
              </a:extLst>
            </p:cNvPr>
            <p:cNvCxnSpPr>
              <a:cxnSpLocks/>
              <a:stCxn id="81" idx="4"/>
              <a:endCxn id="95" idx="0"/>
            </p:cNvCxnSpPr>
            <p:nvPr/>
          </p:nvCxnSpPr>
          <p:spPr>
            <a:xfrm>
              <a:off x="9437195" y="5077945"/>
              <a:ext cx="624419" cy="25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DB43BECF-C0FB-4917-8356-99F36389B54A}"/>
                </a:ext>
              </a:extLst>
            </p:cNvPr>
            <p:cNvSpPr/>
            <p:nvPr/>
          </p:nvSpPr>
          <p:spPr>
            <a:xfrm>
              <a:off x="8320880" y="4629406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A72DD8BC-BF58-4E40-AA71-2A3C67C3B43F}"/>
                </a:ext>
              </a:extLst>
            </p:cNvPr>
            <p:cNvCxnSpPr>
              <a:stCxn id="80" idx="4"/>
              <a:endCxn id="87" idx="0"/>
            </p:cNvCxnSpPr>
            <p:nvPr/>
          </p:nvCxnSpPr>
          <p:spPr>
            <a:xfrm flipH="1">
              <a:off x="8563084" y="4379848"/>
              <a:ext cx="505226" cy="249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366D0F27-2FBE-4A7B-9A15-EE4249A98FC5}"/>
                </a:ext>
              </a:extLst>
            </p:cNvPr>
            <p:cNvSpPr/>
            <p:nvPr/>
          </p:nvSpPr>
          <p:spPr>
            <a:xfrm>
              <a:off x="8107306" y="5844613"/>
              <a:ext cx="316990" cy="172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0F2602C8-14EF-4385-A3A1-52C5B3C9854D}"/>
                </a:ext>
              </a:extLst>
            </p:cNvPr>
            <p:cNvSpPr/>
            <p:nvPr/>
          </p:nvSpPr>
          <p:spPr>
            <a:xfrm>
              <a:off x="7461252" y="5824898"/>
              <a:ext cx="316990" cy="1727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B9F72E0F-10E3-4E6E-ACE9-BA13BCBE87C3}"/>
                </a:ext>
              </a:extLst>
            </p:cNvPr>
            <p:cNvCxnSpPr>
              <a:cxnSpLocks/>
              <a:stCxn id="93" idx="4"/>
              <a:endCxn id="90" idx="0"/>
            </p:cNvCxnSpPr>
            <p:nvPr/>
          </p:nvCxnSpPr>
          <p:spPr>
            <a:xfrm flipH="1">
              <a:off x="7619747" y="5584848"/>
              <a:ext cx="400698" cy="24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DA4E9E27-4224-44F1-A00A-F549843B146C}"/>
                </a:ext>
              </a:extLst>
            </p:cNvPr>
            <p:cNvCxnSpPr>
              <a:cxnSpLocks/>
              <a:stCxn id="93" idx="4"/>
              <a:endCxn id="89" idx="0"/>
            </p:cNvCxnSpPr>
            <p:nvPr/>
          </p:nvCxnSpPr>
          <p:spPr>
            <a:xfrm>
              <a:off x="8020445" y="5584848"/>
              <a:ext cx="245356" cy="259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D9842819-0F81-4E54-8023-E2F63DDF2466}"/>
                </a:ext>
              </a:extLst>
            </p:cNvPr>
            <p:cNvSpPr/>
            <p:nvPr/>
          </p:nvSpPr>
          <p:spPr>
            <a:xfrm>
              <a:off x="7778242" y="5140379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1C715BC-A97B-4442-8139-60D1E14A92AA}"/>
                </a:ext>
              </a:extLst>
            </p:cNvPr>
            <p:cNvSpPr/>
            <p:nvPr/>
          </p:nvSpPr>
          <p:spPr>
            <a:xfrm>
              <a:off x="9819410" y="5328165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1A9C218A-78D9-4F17-B345-D86B1CA1EEF9}"/>
                </a:ext>
              </a:extLst>
            </p:cNvPr>
            <p:cNvSpPr/>
            <p:nvPr/>
          </p:nvSpPr>
          <p:spPr>
            <a:xfrm>
              <a:off x="10099491" y="5846523"/>
              <a:ext cx="316989" cy="1727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6036D137-F2AB-4199-9610-B5D9339C0166}"/>
                </a:ext>
              </a:extLst>
            </p:cNvPr>
            <p:cNvCxnSpPr>
              <a:stCxn id="95" idx="4"/>
              <a:endCxn id="84" idx="0"/>
            </p:cNvCxnSpPr>
            <p:nvPr/>
          </p:nvCxnSpPr>
          <p:spPr>
            <a:xfrm flipH="1">
              <a:off x="9885400" y="5772634"/>
              <a:ext cx="176214" cy="65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F008FE-333F-4CD8-8328-A491752F28F6}"/>
                </a:ext>
              </a:extLst>
            </p:cNvPr>
            <p:cNvCxnSpPr>
              <a:stCxn id="95" idx="4"/>
              <a:endCxn id="96" idx="0"/>
            </p:cNvCxnSpPr>
            <p:nvPr/>
          </p:nvCxnSpPr>
          <p:spPr>
            <a:xfrm>
              <a:off x="10061614" y="5772634"/>
              <a:ext cx="196372" cy="7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937BC90E-376D-4CF5-A7DA-81D325180B33}"/>
                </a:ext>
              </a:extLst>
            </p:cNvPr>
            <p:cNvCxnSpPr>
              <a:stCxn id="87" idx="4"/>
              <a:endCxn id="93" idx="7"/>
            </p:cNvCxnSpPr>
            <p:nvPr/>
          </p:nvCxnSpPr>
          <p:spPr>
            <a:xfrm flipH="1">
              <a:off x="8191709" y="5073875"/>
              <a:ext cx="371375" cy="13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16F5D7C0-0E42-4D27-8D49-ED3E371293B5}"/>
                </a:ext>
              </a:extLst>
            </p:cNvPr>
            <p:cNvCxnSpPr>
              <a:cxnSpLocks/>
              <a:stCxn id="87" idx="4"/>
              <a:endCxn id="105" idx="0"/>
            </p:cNvCxnSpPr>
            <p:nvPr/>
          </p:nvCxnSpPr>
          <p:spPr>
            <a:xfrm>
              <a:off x="8563084" y="5073875"/>
              <a:ext cx="362971" cy="229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7463F2F1-72A0-447A-B34B-485B5DD920C9}"/>
                </a:ext>
              </a:extLst>
            </p:cNvPr>
            <p:cNvSpPr/>
            <p:nvPr/>
          </p:nvSpPr>
          <p:spPr>
            <a:xfrm>
              <a:off x="8767560" y="5302948"/>
              <a:ext cx="316990" cy="172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108" name="Tabela 107">
            <a:extLst>
              <a:ext uri="{FF2B5EF4-FFF2-40B4-BE49-F238E27FC236}">
                <a16:creationId xmlns:a16="http://schemas.microsoft.com/office/drawing/2014/main" id="{17A02FB4-4177-4117-958E-899849B32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95269"/>
              </p:ext>
            </p:extLst>
          </p:nvPr>
        </p:nvGraphicFramePr>
        <p:xfrm>
          <a:off x="8926055" y="0"/>
          <a:ext cx="3265945" cy="1977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effectLst/>
                        </a:rPr>
                        <a:t>História do crédito</a:t>
                      </a:r>
                      <a:endParaRPr lang="pt-BR" sz="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Dívida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Garantias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Renda anual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Risco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Moderado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Moderado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Moderado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effectLst/>
                        </a:rPr>
                        <a:t>Alto</a:t>
                      </a:r>
                      <a:endParaRPr lang="pt-BR" sz="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9192DC5A-8885-4437-BD94-37D0C4FB7169}"/>
              </a:ext>
            </a:extLst>
          </p:cNvPr>
          <p:cNvSpPr txBox="1"/>
          <p:nvPr/>
        </p:nvSpPr>
        <p:spPr>
          <a:xfrm>
            <a:off x="2006382" y="6237446"/>
            <a:ext cx="12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Risco = Alto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F63F01-17BB-4615-8F4A-518B39D6DA52}"/>
              </a:ext>
            </a:extLst>
          </p:cNvPr>
          <p:cNvSpPr txBox="1"/>
          <p:nvPr/>
        </p:nvSpPr>
        <p:spPr>
          <a:xfrm>
            <a:off x="5231904" y="6237312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Risco = Baixo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2B285F18-57B1-4164-9553-D8A91C82F865}"/>
              </a:ext>
            </a:extLst>
          </p:cNvPr>
          <p:cNvSpPr txBox="1"/>
          <p:nvPr/>
        </p:nvSpPr>
        <p:spPr>
          <a:xfrm>
            <a:off x="8494661" y="6237312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Risco = Baixo</a:t>
            </a:r>
          </a:p>
        </p:txBody>
      </p:sp>
    </p:spTree>
    <p:extLst>
      <p:ext uri="{BB962C8B-B14F-4D97-AF65-F5344CB8AC3E}">
        <p14:creationId xmlns:p14="http://schemas.microsoft.com/office/powerpoint/2010/main" val="9898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0" grpId="0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1889C-ADFA-46CF-A641-B60590CE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-171400"/>
            <a:ext cx="10515600" cy="1325563"/>
          </a:xfrm>
        </p:spPr>
        <p:txBody>
          <a:bodyPr/>
          <a:lstStyle/>
          <a:p>
            <a:r>
              <a:rPr lang="pt-BR" dirty="0" err="1"/>
              <a:t>Random</a:t>
            </a:r>
            <a:r>
              <a:rPr lang="pt-BR" dirty="0"/>
              <a:t> Forest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D9C8614-120C-4929-AFEA-2A039B693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84898"/>
              </p:ext>
            </p:extLst>
          </p:nvPr>
        </p:nvGraphicFramePr>
        <p:xfrm>
          <a:off x="335360" y="980728"/>
          <a:ext cx="3265945" cy="1977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effectLst/>
                        </a:rPr>
                        <a:t>História do crédito</a:t>
                      </a:r>
                      <a:endParaRPr lang="pt-BR" sz="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Dívida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Garantias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Renda anual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Risco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Moderado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Moderado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Alto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Moderado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&gt; 35.0000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>
                          <a:effectLst/>
                        </a:rPr>
                        <a:t>Baixo</a:t>
                      </a:r>
                      <a:endParaRPr lang="pt-BR" sz="6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6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600" dirty="0">
                          <a:effectLst/>
                        </a:rPr>
                        <a:t>Alto</a:t>
                      </a:r>
                      <a:endParaRPr lang="pt-BR" sz="6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54A331D1-26FB-49EB-87A4-33F8C5C0A6F9}"/>
              </a:ext>
            </a:extLst>
          </p:cNvPr>
          <p:cNvSpPr txBox="1"/>
          <p:nvPr/>
        </p:nvSpPr>
        <p:spPr>
          <a:xfrm>
            <a:off x="237767" y="3068960"/>
            <a:ext cx="3265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Escolhe de forma aleatória K atributos para comparação da métrica de pureza/impureza (impureza de </a:t>
            </a:r>
            <a:r>
              <a:rPr lang="pt-BR" dirty="0" err="1"/>
              <a:t>gini</a:t>
            </a:r>
            <a:r>
              <a:rPr lang="pt-BR" dirty="0"/>
              <a:t>/entropia)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BF13EAE-D9C6-4A88-9968-D9D3B6822FA1}"/>
              </a:ext>
            </a:extLst>
          </p:cNvPr>
          <p:cNvGrpSpPr/>
          <p:nvPr/>
        </p:nvGrpSpPr>
        <p:grpSpPr>
          <a:xfrm>
            <a:off x="5766005" y="2372620"/>
            <a:ext cx="2111191" cy="2004787"/>
            <a:chOff x="8449304" y="1153154"/>
            <a:chExt cx="3580969" cy="3566136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F3F47EB-33B8-40EC-9C78-8892AA1238F0}"/>
                </a:ext>
              </a:extLst>
            </p:cNvPr>
            <p:cNvSpPr/>
            <p:nvPr/>
          </p:nvSpPr>
          <p:spPr>
            <a:xfrm>
              <a:off x="9835951" y="115315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58886EA-08DD-40A2-8086-D604C892B386}"/>
                </a:ext>
              </a:extLst>
            </p:cNvPr>
            <p:cNvSpPr/>
            <p:nvPr/>
          </p:nvSpPr>
          <p:spPr>
            <a:xfrm>
              <a:off x="10624591" y="264561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7482672B-926C-4315-BC76-9D9946127C85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10353757" y="2103382"/>
              <a:ext cx="788640" cy="54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1C35BF7-87BD-4543-8C4E-B3733A4431F8}"/>
                </a:ext>
              </a:extLst>
            </p:cNvPr>
            <p:cNvSpPr/>
            <p:nvPr/>
          </p:nvSpPr>
          <p:spPr>
            <a:xfrm>
              <a:off x="10324158" y="4349956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9CE894F-B8B2-411A-BA83-C95DE0B65C4B}"/>
                </a:ext>
              </a:extLst>
            </p:cNvPr>
            <p:cNvSpPr/>
            <p:nvPr/>
          </p:nvSpPr>
          <p:spPr>
            <a:xfrm>
              <a:off x="11352584" y="4345420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9302C18-2B1A-49A1-A105-4D3A48B69E83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flipH="1">
              <a:off x="10663004" y="3595842"/>
              <a:ext cx="479393" cy="75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9C4FCBA-A988-4D45-AF53-BC20E50A2BA9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11142397" y="3595842"/>
              <a:ext cx="549032" cy="74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35851D5-54E6-4844-AD06-0A48BDB486E3}"/>
                </a:ext>
              </a:extLst>
            </p:cNvPr>
            <p:cNvSpPr/>
            <p:nvPr/>
          </p:nvSpPr>
          <p:spPr>
            <a:xfrm>
              <a:off x="8755831" y="2636912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74FFD1F-CAE9-483A-818E-5BB40C621AB2}"/>
                </a:ext>
              </a:extLst>
            </p:cNvPr>
            <p:cNvCxnSpPr>
              <a:stCxn id="9" idx="4"/>
              <a:endCxn id="16" idx="0"/>
            </p:cNvCxnSpPr>
            <p:nvPr/>
          </p:nvCxnSpPr>
          <p:spPr>
            <a:xfrm flipH="1">
              <a:off x="9273637" y="2103382"/>
              <a:ext cx="1080120" cy="53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9FF2FDC-7BB1-4BF4-A4C9-59C1734F338B}"/>
                </a:ext>
              </a:extLst>
            </p:cNvPr>
            <p:cNvSpPr/>
            <p:nvPr/>
          </p:nvSpPr>
          <p:spPr>
            <a:xfrm>
              <a:off x="9401334" y="4343594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A5A268C-E678-4590-8224-99D7949AB4EE}"/>
                </a:ext>
              </a:extLst>
            </p:cNvPr>
            <p:cNvSpPr/>
            <p:nvPr/>
          </p:nvSpPr>
          <p:spPr>
            <a:xfrm>
              <a:off x="8449304" y="4343604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1AF85B8-03BF-4174-88E2-4802666DBBE5}"/>
                </a:ext>
              </a:extLst>
            </p:cNvPr>
            <p:cNvCxnSpPr>
              <a:stCxn id="16" idx="4"/>
              <a:endCxn id="19" idx="0"/>
            </p:cNvCxnSpPr>
            <p:nvPr/>
          </p:nvCxnSpPr>
          <p:spPr>
            <a:xfrm flipH="1">
              <a:off x="8788150" y="3587140"/>
              <a:ext cx="485487" cy="756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7FFA2E7-32C8-42ED-B416-2714CF5461D7}"/>
                </a:ext>
              </a:extLst>
            </p:cNvPr>
            <p:cNvCxnSpPr>
              <a:stCxn id="16" idx="4"/>
              <a:endCxn id="18" idx="0"/>
            </p:cNvCxnSpPr>
            <p:nvPr/>
          </p:nvCxnSpPr>
          <p:spPr>
            <a:xfrm>
              <a:off x="9273637" y="3587140"/>
              <a:ext cx="466543" cy="756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C43378-DE38-46CD-B2B5-4ACD70759E13}"/>
              </a:ext>
            </a:extLst>
          </p:cNvPr>
          <p:cNvGrpSpPr/>
          <p:nvPr/>
        </p:nvGrpSpPr>
        <p:grpSpPr>
          <a:xfrm>
            <a:off x="5307421" y="122072"/>
            <a:ext cx="2955228" cy="2083899"/>
            <a:chOff x="938098" y="1753733"/>
            <a:chExt cx="6317972" cy="4455160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F44F506-DFE5-4D0A-AA44-5A20B9C2CAF0}"/>
                </a:ext>
              </a:extLst>
            </p:cNvPr>
            <p:cNvSpPr/>
            <p:nvPr/>
          </p:nvSpPr>
          <p:spPr>
            <a:xfrm>
              <a:off x="3856014" y="1753733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AFD3C7-4036-4504-8D52-B170F8A2EB42}"/>
                </a:ext>
              </a:extLst>
            </p:cNvPr>
            <p:cNvSpPr/>
            <p:nvPr/>
          </p:nvSpPr>
          <p:spPr>
            <a:xfrm>
              <a:off x="4644654" y="3246193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39FE0676-1111-43B8-9BEF-5C11CBB7F9B7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4373820" y="2703961"/>
              <a:ext cx="788640" cy="542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AA0384A-BA41-4008-8C67-C546652416C4}"/>
                </a:ext>
              </a:extLst>
            </p:cNvPr>
            <p:cNvSpPr/>
            <p:nvPr/>
          </p:nvSpPr>
          <p:spPr>
            <a:xfrm>
              <a:off x="4935930" y="5821554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E0E052A-3758-485C-B9ED-1E9DA0C532AC}"/>
                </a:ext>
              </a:extLst>
            </p:cNvPr>
            <p:cNvSpPr/>
            <p:nvPr/>
          </p:nvSpPr>
          <p:spPr>
            <a:xfrm>
              <a:off x="5781831" y="5822658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2F75E62-70B0-490A-BD30-30DA27E170A4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5162460" y="4196421"/>
              <a:ext cx="112316" cy="1625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770AD919-6310-49ED-95C5-4DCA21C3792A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>
              <a:off x="5162460" y="4196421"/>
              <a:ext cx="1334943" cy="534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3667982-DF4F-47EC-805F-C708ACBC62C5}"/>
                </a:ext>
              </a:extLst>
            </p:cNvPr>
            <p:cNvSpPr/>
            <p:nvPr/>
          </p:nvSpPr>
          <p:spPr>
            <a:xfrm>
              <a:off x="2775894" y="3237491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235DF3-562A-4724-993F-287E76BB0A44}"/>
                </a:ext>
              </a:extLst>
            </p:cNvPr>
            <p:cNvCxnSpPr>
              <a:stCxn id="23" idx="4"/>
              <a:endCxn id="30" idx="0"/>
            </p:cNvCxnSpPr>
            <p:nvPr/>
          </p:nvCxnSpPr>
          <p:spPr>
            <a:xfrm flipH="1">
              <a:off x="3293700" y="2703961"/>
              <a:ext cx="1080120" cy="533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5A80F17-2E34-4A72-9D96-EF1C27E6432C}"/>
                </a:ext>
              </a:extLst>
            </p:cNvPr>
            <p:cNvSpPr/>
            <p:nvPr/>
          </p:nvSpPr>
          <p:spPr>
            <a:xfrm>
              <a:off x="2319295" y="5835478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08A8018-D20F-487A-9314-CD4B4F955C84}"/>
                </a:ext>
              </a:extLst>
            </p:cNvPr>
            <p:cNvSpPr/>
            <p:nvPr/>
          </p:nvSpPr>
          <p:spPr>
            <a:xfrm>
              <a:off x="938098" y="5793329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94A8C2E-0EA2-472D-B56C-62D9CB898BCF}"/>
                </a:ext>
              </a:extLst>
            </p:cNvPr>
            <p:cNvCxnSpPr>
              <a:cxnSpLocks/>
              <a:stCxn id="36" idx="4"/>
              <a:endCxn id="33" idx="0"/>
            </p:cNvCxnSpPr>
            <p:nvPr/>
          </p:nvCxnSpPr>
          <p:spPr>
            <a:xfrm flipH="1">
              <a:off x="1276944" y="5280126"/>
              <a:ext cx="856651" cy="513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A11E21AD-13D9-4929-98D0-DF8CD84AF4E4}"/>
                </a:ext>
              </a:extLst>
            </p:cNvPr>
            <p:cNvCxnSpPr>
              <a:cxnSpLocks/>
              <a:stCxn id="36" idx="4"/>
              <a:endCxn id="32" idx="0"/>
            </p:cNvCxnSpPr>
            <p:nvPr/>
          </p:nvCxnSpPr>
          <p:spPr>
            <a:xfrm>
              <a:off x="2133595" y="5280126"/>
              <a:ext cx="524546" cy="555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99CDAA6-76E1-46D7-BC2A-1F25ADB86FCB}"/>
                </a:ext>
              </a:extLst>
            </p:cNvPr>
            <p:cNvSpPr/>
            <p:nvPr/>
          </p:nvSpPr>
          <p:spPr>
            <a:xfrm>
              <a:off x="1615789" y="4329898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9D4360C-188C-489A-A9FE-947B16FCC256}"/>
                </a:ext>
              </a:extLst>
            </p:cNvPr>
            <p:cNvSpPr/>
            <p:nvPr/>
          </p:nvSpPr>
          <p:spPr>
            <a:xfrm>
              <a:off x="3524733" y="4524754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DE8F6ED-2146-4062-BAE3-0E367EAA5A91}"/>
                </a:ext>
              </a:extLst>
            </p:cNvPr>
            <p:cNvSpPr/>
            <p:nvPr/>
          </p:nvSpPr>
          <p:spPr>
            <a:xfrm>
              <a:off x="5979597" y="4731366"/>
              <a:ext cx="1035612" cy="9502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B129E01-0042-4076-B0C9-F80F71946A19}"/>
                </a:ext>
              </a:extLst>
            </p:cNvPr>
            <p:cNvSpPr/>
            <p:nvPr/>
          </p:nvSpPr>
          <p:spPr>
            <a:xfrm>
              <a:off x="6578381" y="5839560"/>
              <a:ext cx="677689" cy="369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EE9049B8-C016-4D9B-B8EE-8091D4FBDBB9}"/>
                </a:ext>
              </a:extLst>
            </p:cNvPr>
            <p:cNvCxnSpPr>
              <a:stCxn id="38" idx="4"/>
              <a:endCxn id="27" idx="0"/>
            </p:cNvCxnSpPr>
            <p:nvPr/>
          </p:nvCxnSpPr>
          <p:spPr>
            <a:xfrm flipH="1">
              <a:off x="6120676" y="5681594"/>
              <a:ext cx="376727" cy="141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F643231-3F3C-4C5C-BD5D-1BFC6A8A7043}"/>
                </a:ext>
              </a:extLst>
            </p:cNvPr>
            <p:cNvCxnSpPr>
              <a:stCxn id="38" idx="4"/>
              <a:endCxn id="39" idx="0"/>
            </p:cNvCxnSpPr>
            <p:nvPr/>
          </p:nvCxnSpPr>
          <p:spPr>
            <a:xfrm>
              <a:off x="6497403" y="5681594"/>
              <a:ext cx="419823" cy="157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7C76747-8E79-4DBE-8FD3-4159936CF9D2}"/>
                </a:ext>
              </a:extLst>
            </p:cNvPr>
            <p:cNvCxnSpPr>
              <a:stCxn id="30" idx="4"/>
              <a:endCxn id="36" idx="7"/>
            </p:cNvCxnSpPr>
            <p:nvPr/>
          </p:nvCxnSpPr>
          <p:spPr>
            <a:xfrm flipH="1">
              <a:off x="2499739" y="4187719"/>
              <a:ext cx="793961" cy="281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AA33DCB1-ACB7-4F3F-BFCF-71E20FD0C424}"/>
                </a:ext>
              </a:extLst>
            </p:cNvPr>
            <p:cNvCxnSpPr>
              <a:stCxn id="30" idx="4"/>
              <a:endCxn id="37" idx="0"/>
            </p:cNvCxnSpPr>
            <p:nvPr/>
          </p:nvCxnSpPr>
          <p:spPr>
            <a:xfrm>
              <a:off x="3293700" y="4187719"/>
              <a:ext cx="748839" cy="337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38CD63B8-A247-4643-AAD7-74EDEF693C68}"/>
                </a:ext>
              </a:extLst>
            </p:cNvPr>
            <p:cNvSpPr/>
            <p:nvPr/>
          </p:nvSpPr>
          <p:spPr>
            <a:xfrm>
              <a:off x="3237816" y="5835478"/>
              <a:ext cx="677691" cy="369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533060A7-2400-4565-BA1B-639F0A7378E5}"/>
                </a:ext>
              </a:extLst>
            </p:cNvPr>
            <p:cNvSpPr/>
            <p:nvPr/>
          </p:nvSpPr>
          <p:spPr>
            <a:xfrm>
              <a:off x="4175258" y="5835478"/>
              <a:ext cx="677691" cy="3693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7D2BD444-E316-4245-BF43-A507B0327181}"/>
                </a:ext>
              </a:extLst>
            </p:cNvPr>
            <p:cNvCxnSpPr>
              <a:stCxn id="37" idx="4"/>
              <a:endCxn id="44" idx="0"/>
            </p:cNvCxnSpPr>
            <p:nvPr/>
          </p:nvCxnSpPr>
          <p:spPr>
            <a:xfrm flipH="1">
              <a:off x="3576662" y="5474982"/>
              <a:ext cx="465877" cy="360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3A86733-B6FD-4E56-AE28-228482A8F3FE}"/>
                </a:ext>
              </a:extLst>
            </p:cNvPr>
            <p:cNvCxnSpPr>
              <a:stCxn id="37" idx="4"/>
              <a:endCxn id="45" idx="0"/>
            </p:cNvCxnSpPr>
            <p:nvPr/>
          </p:nvCxnSpPr>
          <p:spPr>
            <a:xfrm>
              <a:off x="4042539" y="5474982"/>
              <a:ext cx="471565" cy="360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69FBE53C-C35A-41CC-800A-88A28CF2E1EB}"/>
              </a:ext>
            </a:extLst>
          </p:cNvPr>
          <p:cNvGrpSpPr/>
          <p:nvPr/>
        </p:nvGrpSpPr>
        <p:grpSpPr>
          <a:xfrm>
            <a:off x="5392195" y="4585271"/>
            <a:ext cx="2955228" cy="2083899"/>
            <a:chOff x="7461252" y="3935379"/>
            <a:chExt cx="2955228" cy="2083899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873E196-3B27-4350-976A-D113BC8CB8CA}"/>
                </a:ext>
              </a:extLst>
            </p:cNvPr>
            <p:cNvSpPr/>
            <p:nvPr/>
          </p:nvSpPr>
          <p:spPr>
            <a:xfrm>
              <a:off x="8826106" y="3935379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EC3FBF9-89F7-440B-BBC1-6D41FDE2425E}"/>
                </a:ext>
              </a:extLst>
            </p:cNvPr>
            <p:cNvSpPr/>
            <p:nvPr/>
          </p:nvSpPr>
          <p:spPr>
            <a:xfrm>
              <a:off x="9194992" y="4633476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A56ED898-B60B-42C7-A010-0C4C38F5E6A0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9068309" y="4379848"/>
              <a:ext cx="368886" cy="253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ECF69B4-7FEF-49CF-9291-7A0498A68C41}"/>
                </a:ext>
              </a:extLst>
            </p:cNvPr>
            <p:cNvSpPr/>
            <p:nvPr/>
          </p:nvSpPr>
          <p:spPr>
            <a:xfrm>
              <a:off x="9331236" y="5838100"/>
              <a:ext cx="316990" cy="172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467BC467-DE6C-405C-8902-07D613CB7AE1}"/>
                </a:ext>
              </a:extLst>
            </p:cNvPr>
            <p:cNvSpPr/>
            <p:nvPr/>
          </p:nvSpPr>
          <p:spPr>
            <a:xfrm>
              <a:off x="9726906" y="5838617"/>
              <a:ext cx="316989" cy="1727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BF0A91C8-1DCA-4A53-9C27-25E8D6DB24E1}"/>
                </a:ext>
              </a:extLst>
            </p:cNvPr>
            <p:cNvCxnSpPr>
              <a:cxnSpLocks/>
              <a:stCxn id="50" idx="4"/>
              <a:endCxn id="52" idx="0"/>
            </p:cNvCxnSpPr>
            <p:nvPr/>
          </p:nvCxnSpPr>
          <p:spPr>
            <a:xfrm>
              <a:off x="9437195" y="5077945"/>
              <a:ext cx="52536" cy="760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F59E536-2DD5-48FD-9291-4480233E3531}"/>
                </a:ext>
              </a:extLst>
            </p:cNvPr>
            <p:cNvCxnSpPr>
              <a:cxnSpLocks/>
              <a:stCxn id="50" idx="4"/>
              <a:endCxn id="63" idx="0"/>
            </p:cNvCxnSpPr>
            <p:nvPr/>
          </p:nvCxnSpPr>
          <p:spPr>
            <a:xfrm>
              <a:off x="9437195" y="5077945"/>
              <a:ext cx="624419" cy="25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5E1C2ED5-BA1E-41F5-9CB6-352A91A4707B}"/>
                </a:ext>
              </a:extLst>
            </p:cNvPr>
            <p:cNvSpPr/>
            <p:nvPr/>
          </p:nvSpPr>
          <p:spPr>
            <a:xfrm>
              <a:off x="8320880" y="4629406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EB49DA2-9CEE-4AA2-B354-AFFFACBEA7A9}"/>
                </a:ext>
              </a:extLst>
            </p:cNvPr>
            <p:cNvCxnSpPr>
              <a:stCxn id="49" idx="4"/>
              <a:endCxn id="56" idx="0"/>
            </p:cNvCxnSpPr>
            <p:nvPr/>
          </p:nvCxnSpPr>
          <p:spPr>
            <a:xfrm flipH="1">
              <a:off x="8563084" y="4379848"/>
              <a:ext cx="505226" cy="249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AA1DFAAE-D172-4009-AC95-E901FFB1D75E}"/>
                </a:ext>
              </a:extLst>
            </p:cNvPr>
            <p:cNvSpPr/>
            <p:nvPr/>
          </p:nvSpPr>
          <p:spPr>
            <a:xfrm>
              <a:off x="8107306" y="5844613"/>
              <a:ext cx="316990" cy="172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ACBDD30-C820-42E3-88CF-DC133E2E1594}"/>
                </a:ext>
              </a:extLst>
            </p:cNvPr>
            <p:cNvSpPr/>
            <p:nvPr/>
          </p:nvSpPr>
          <p:spPr>
            <a:xfrm>
              <a:off x="7461252" y="5824898"/>
              <a:ext cx="316990" cy="1727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D33713B1-7CA5-41B7-A149-4A3A441C7AF9}"/>
                </a:ext>
              </a:extLst>
            </p:cNvPr>
            <p:cNvCxnSpPr>
              <a:cxnSpLocks/>
              <a:stCxn id="62" idx="4"/>
              <a:endCxn id="59" idx="0"/>
            </p:cNvCxnSpPr>
            <p:nvPr/>
          </p:nvCxnSpPr>
          <p:spPr>
            <a:xfrm flipH="1">
              <a:off x="7619747" y="5584848"/>
              <a:ext cx="400698" cy="24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CE3DBF0-269D-42A2-BEFB-08E788C9A00B}"/>
                </a:ext>
              </a:extLst>
            </p:cNvPr>
            <p:cNvCxnSpPr>
              <a:cxnSpLocks/>
              <a:stCxn id="62" idx="4"/>
              <a:endCxn id="58" idx="0"/>
            </p:cNvCxnSpPr>
            <p:nvPr/>
          </p:nvCxnSpPr>
          <p:spPr>
            <a:xfrm>
              <a:off x="8020445" y="5584848"/>
              <a:ext cx="245356" cy="2597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B75E59-097F-499F-BB19-CCBC6245DFF1}"/>
                </a:ext>
              </a:extLst>
            </p:cNvPr>
            <p:cNvSpPr/>
            <p:nvPr/>
          </p:nvSpPr>
          <p:spPr>
            <a:xfrm>
              <a:off x="7778242" y="5140379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FFC35A13-6BC2-4EC1-A103-1D3FBFAC917B}"/>
                </a:ext>
              </a:extLst>
            </p:cNvPr>
            <p:cNvSpPr/>
            <p:nvPr/>
          </p:nvSpPr>
          <p:spPr>
            <a:xfrm>
              <a:off x="9819410" y="5328165"/>
              <a:ext cx="484407" cy="4444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3909EDF4-494D-4B4A-9C10-D0E19309374F}"/>
                </a:ext>
              </a:extLst>
            </p:cNvPr>
            <p:cNvSpPr/>
            <p:nvPr/>
          </p:nvSpPr>
          <p:spPr>
            <a:xfrm>
              <a:off x="10099491" y="5846523"/>
              <a:ext cx="316989" cy="1727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CB4F3425-F05A-45C9-B589-B273E373E612}"/>
                </a:ext>
              </a:extLst>
            </p:cNvPr>
            <p:cNvCxnSpPr>
              <a:stCxn id="63" idx="4"/>
              <a:endCxn id="53" idx="0"/>
            </p:cNvCxnSpPr>
            <p:nvPr/>
          </p:nvCxnSpPr>
          <p:spPr>
            <a:xfrm flipH="1">
              <a:off x="9885400" y="5772634"/>
              <a:ext cx="176214" cy="65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0A19315-653C-4D65-8F9B-55281AC8FC8B}"/>
                </a:ext>
              </a:extLst>
            </p:cNvPr>
            <p:cNvCxnSpPr>
              <a:stCxn id="63" idx="4"/>
              <a:endCxn id="64" idx="0"/>
            </p:cNvCxnSpPr>
            <p:nvPr/>
          </p:nvCxnSpPr>
          <p:spPr>
            <a:xfrm>
              <a:off x="10061614" y="5772634"/>
              <a:ext cx="196372" cy="7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39F9C46-C7B8-4EBA-A098-A491A056A1B8}"/>
                </a:ext>
              </a:extLst>
            </p:cNvPr>
            <p:cNvCxnSpPr>
              <a:stCxn id="56" idx="4"/>
              <a:endCxn id="62" idx="7"/>
            </p:cNvCxnSpPr>
            <p:nvPr/>
          </p:nvCxnSpPr>
          <p:spPr>
            <a:xfrm flipH="1">
              <a:off x="8191709" y="5073875"/>
              <a:ext cx="371375" cy="131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C167A2FA-E86E-47C3-9687-76B1589CDA21}"/>
                </a:ext>
              </a:extLst>
            </p:cNvPr>
            <p:cNvCxnSpPr>
              <a:cxnSpLocks/>
              <a:stCxn id="56" idx="4"/>
              <a:endCxn id="69" idx="0"/>
            </p:cNvCxnSpPr>
            <p:nvPr/>
          </p:nvCxnSpPr>
          <p:spPr>
            <a:xfrm>
              <a:off x="8563084" y="5073875"/>
              <a:ext cx="362971" cy="229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A23BCD5C-A496-45B9-A662-02FE055E8FBE}"/>
                </a:ext>
              </a:extLst>
            </p:cNvPr>
            <p:cNvSpPr/>
            <p:nvPr/>
          </p:nvSpPr>
          <p:spPr>
            <a:xfrm>
              <a:off x="8767560" y="5302948"/>
              <a:ext cx="316990" cy="172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79C1E12-307F-4567-8E46-BC42E3AA4CB2}"/>
              </a:ext>
            </a:extLst>
          </p:cNvPr>
          <p:cNvSpPr txBox="1"/>
          <p:nvPr/>
        </p:nvSpPr>
        <p:spPr>
          <a:xfrm>
            <a:off x="263352" y="4585271"/>
            <a:ext cx="18342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K = 3</a:t>
            </a:r>
          </a:p>
          <a:p>
            <a:r>
              <a:rPr lang="pt-BR" sz="2800" dirty="0"/>
              <a:t>Árvores = 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24F172-50B3-457F-B560-EE42017DC79E}"/>
              </a:ext>
            </a:extLst>
          </p:cNvPr>
          <p:cNvSpPr txBox="1"/>
          <p:nvPr/>
        </p:nvSpPr>
        <p:spPr>
          <a:xfrm>
            <a:off x="9048328" y="344306"/>
            <a:ext cx="1913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História de crédito</a:t>
            </a:r>
          </a:p>
          <a:p>
            <a:r>
              <a:rPr lang="pt-BR" dirty="0"/>
              <a:t>Dívida</a:t>
            </a:r>
          </a:p>
          <a:p>
            <a:r>
              <a:rPr lang="pt-BR" dirty="0"/>
              <a:t>Garantias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4CCA2EA-5F6A-4B6B-953E-5F6E1C2AA889}"/>
              </a:ext>
            </a:extLst>
          </p:cNvPr>
          <p:cNvSpPr txBox="1"/>
          <p:nvPr/>
        </p:nvSpPr>
        <p:spPr>
          <a:xfrm>
            <a:off x="9048328" y="2492896"/>
            <a:ext cx="1077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Renda</a:t>
            </a:r>
          </a:p>
          <a:p>
            <a:r>
              <a:rPr lang="pt-BR" dirty="0"/>
              <a:t>Dívida</a:t>
            </a:r>
          </a:p>
          <a:p>
            <a:r>
              <a:rPr lang="pt-BR" dirty="0"/>
              <a:t>Garantias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CC97B92-0019-45C9-978E-31B80903F718}"/>
              </a:ext>
            </a:extLst>
          </p:cNvPr>
          <p:cNvSpPr txBox="1"/>
          <p:nvPr/>
        </p:nvSpPr>
        <p:spPr>
          <a:xfrm>
            <a:off x="9048328" y="4725144"/>
            <a:ext cx="1913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Renda</a:t>
            </a:r>
          </a:p>
          <a:p>
            <a:r>
              <a:rPr lang="pt-BR" dirty="0"/>
              <a:t>História de crédito</a:t>
            </a:r>
          </a:p>
          <a:p>
            <a:r>
              <a:rPr lang="pt-BR" dirty="0"/>
              <a:t>Dívida</a:t>
            </a:r>
          </a:p>
        </p:txBody>
      </p:sp>
    </p:spTree>
    <p:extLst>
      <p:ext uri="{BB962C8B-B14F-4D97-AF65-F5344CB8AC3E}">
        <p14:creationId xmlns:p14="http://schemas.microsoft.com/office/powerpoint/2010/main" val="264181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0" grpId="0"/>
      <p:bldP spid="71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5E3D8B-FE0A-4ACF-910F-0C276EED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0"/>
            <a:ext cx="9699713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24BABF-0450-4A0D-9030-D91D845E90C5}"/>
              </a:ext>
            </a:extLst>
          </p:cNvPr>
          <p:cNvSpPr txBox="1"/>
          <p:nvPr/>
        </p:nvSpPr>
        <p:spPr>
          <a:xfrm>
            <a:off x="0" y="6237312"/>
            <a:ext cx="6602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Artigo</a:t>
            </a:r>
            <a:r>
              <a:rPr lang="en-US" sz="1600" dirty="0"/>
              <a:t>: Real-Time Human Pose Recognition in Parts from Single Depth Images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350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0" y="908720"/>
          <a:ext cx="12192000" cy="630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3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História do crédito</a:t>
                      </a:r>
                      <a:endParaRPr lang="pt-BR" sz="2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Dívida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Garantias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Renda anual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Risco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Alto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Alto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Moderado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Alto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Baixo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Baixo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Alto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Moderado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Baixo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&gt; 35.000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Baixo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&lt; 15.000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Alto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5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Moderado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&gt; 35.0000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Baixo</a:t>
                      </a:r>
                      <a:endParaRPr lang="pt-BR" sz="2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2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&gt;= 15.000 a &lt;= 35.000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Alto</a:t>
                      </a:r>
                      <a:endParaRPr lang="pt-BR" sz="2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24680" y="-27384"/>
            <a:ext cx="8229600" cy="1143000"/>
          </a:xfrm>
        </p:spPr>
        <p:txBody>
          <a:bodyPr/>
          <a:lstStyle/>
          <a:p>
            <a:r>
              <a:rPr lang="pt-BR" dirty="0"/>
              <a:t>Base original</a:t>
            </a:r>
          </a:p>
        </p:txBody>
      </p:sp>
    </p:spTree>
    <p:extLst>
      <p:ext uri="{BB962C8B-B14F-4D97-AF65-F5344CB8AC3E}">
        <p14:creationId xmlns:p14="http://schemas.microsoft.com/office/powerpoint/2010/main" val="189841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016952-6DD6-4DD1-AD5A-51AE498D2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pic>
        <p:nvPicPr>
          <p:cNvPr id="6" name="Picture 2" descr="E:\Ensino\IA Expert\Banners\logo-site.png">
            <a:extLst>
              <a:ext uri="{FF2B5EF4-FFF2-40B4-BE49-F238E27FC236}">
                <a16:creationId xmlns:a16="http://schemas.microsoft.com/office/drawing/2014/main" id="{60810BC6-40AC-4897-A1D1-85A5F37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09120"/>
            <a:ext cx="1884040" cy="190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B838315-407E-4DC7-BC8F-3E09A0C54684}"/>
              </a:ext>
            </a:extLst>
          </p:cNvPr>
          <p:cNvGrpSpPr/>
          <p:nvPr/>
        </p:nvGrpSpPr>
        <p:grpSpPr>
          <a:xfrm>
            <a:off x="479376" y="116632"/>
            <a:ext cx="11149014" cy="6622743"/>
            <a:chOff x="479376" y="116632"/>
            <a:chExt cx="11149014" cy="6622743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CF9FDFB-1F20-4D14-BA8F-1FC6D7261096}"/>
                </a:ext>
              </a:extLst>
            </p:cNvPr>
            <p:cNvSpPr/>
            <p:nvPr/>
          </p:nvSpPr>
          <p:spPr>
            <a:xfrm>
              <a:off x="6096000" y="116632"/>
              <a:ext cx="1296144" cy="1296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Renda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B7BAE1EA-544B-4716-A4F0-7020C099E9F2}"/>
                </a:ext>
              </a:extLst>
            </p:cNvPr>
            <p:cNvSpPr/>
            <p:nvPr/>
          </p:nvSpPr>
          <p:spPr>
            <a:xfrm>
              <a:off x="3395700" y="2348880"/>
              <a:ext cx="1296144" cy="1296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História crédito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D144BD4-94F6-4E8C-BE30-EBBE00A633FB}"/>
                </a:ext>
              </a:extLst>
            </p:cNvPr>
            <p:cNvSpPr/>
            <p:nvPr/>
          </p:nvSpPr>
          <p:spPr>
            <a:xfrm>
              <a:off x="3395700" y="4219936"/>
              <a:ext cx="1296144" cy="1296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Dívida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3AB7DF2-C1D7-4EDB-8F77-67A59872E700}"/>
                </a:ext>
              </a:extLst>
            </p:cNvPr>
            <p:cNvSpPr/>
            <p:nvPr/>
          </p:nvSpPr>
          <p:spPr>
            <a:xfrm>
              <a:off x="8550645" y="2334867"/>
              <a:ext cx="1296144" cy="1296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História crédito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B6F8EC3-2447-4E3D-9EFA-3A4ADDD271AE}"/>
                </a:ext>
              </a:extLst>
            </p:cNvPr>
            <p:cNvSpPr/>
            <p:nvPr/>
          </p:nvSpPr>
          <p:spPr>
            <a:xfrm>
              <a:off x="8579456" y="4486903"/>
              <a:ext cx="129614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Baixo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6629036-36FA-4A36-962A-64F9581A6233}"/>
                </a:ext>
              </a:extLst>
            </p:cNvPr>
            <p:cNvSpPr/>
            <p:nvPr/>
          </p:nvSpPr>
          <p:spPr>
            <a:xfrm>
              <a:off x="5347868" y="4500916"/>
              <a:ext cx="129614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Alto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F171283-CB1C-44B8-BB94-319214852DE1}"/>
                </a:ext>
              </a:extLst>
            </p:cNvPr>
            <p:cNvSpPr/>
            <p:nvPr/>
          </p:nvSpPr>
          <p:spPr>
            <a:xfrm>
              <a:off x="10336198" y="4486903"/>
              <a:ext cx="129219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Moderado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82BDCEE-F410-4D08-A194-4805CB5F236A}"/>
                </a:ext>
              </a:extLst>
            </p:cNvPr>
            <p:cNvSpPr/>
            <p:nvPr/>
          </p:nvSpPr>
          <p:spPr>
            <a:xfrm>
              <a:off x="4753294" y="6091303"/>
              <a:ext cx="11891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Moderado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0C028A5-A076-476B-835C-D7525BD5C062}"/>
                </a:ext>
              </a:extLst>
            </p:cNvPr>
            <p:cNvSpPr/>
            <p:nvPr/>
          </p:nvSpPr>
          <p:spPr>
            <a:xfrm>
              <a:off x="2143084" y="6091303"/>
              <a:ext cx="11891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Alto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D1CD023-319B-46A1-BEF4-2FA7B860F6BA}"/>
                </a:ext>
              </a:extLst>
            </p:cNvPr>
            <p:cNvSpPr/>
            <p:nvPr/>
          </p:nvSpPr>
          <p:spPr>
            <a:xfrm>
              <a:off x="6957847" y="4500916"/>
              <a:ext cx="11891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Baixo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654CB61-D15C-45A5-B83D-26E3CB82AC74}"/>
                </a:ext>
              </a:extLst>
            </p:cNvPr>
            <p:cNvSpPr/>
            <p:nvPr/>
          </p:nvSpPr>
          <p:spPr>
            <a:xfrm>
              <a:off x="1548510" y="4486155"/>
              <a:ext cx="11891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Moderado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8D7485C-E4FF-4D7F-AFDF-5D7B81E6507D}"/>
                </a:ext>
              </a:extLst>
            </p:cNvPr>
            <p:cNvSpPr/>
            <p:nvPr/>
          </p:nvSpPr>
          <p:spPr>
            <a:xfrm>
              <a:off x="479376" y="2672916"/>
              <a:ext cx="118914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Alto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7300010-DFB2-4B33-A59D-C8A96AFC21C4}"/>
                </a:ext>
              </a:extLst>
            </p:cNvPr>
            <p:cNvCxnSpPr>
              <a:stCxn id="4" idx="4"/>
              <a:endCxn id="7" idx="0"/>
            </p:cNvCxnSpPr>
            <p:nvPr/>
          </p:nvCxnSpPr>
          <p:spPr>
            <a:xfrm>
              <a:off x="6744072" y="1412776"/>
              <a:ext cx="2454645" cy="922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391AD91-D20F-4D04-A63D-186E531271F0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 flipH="1">
              <a:off x="4043772" y="1412776"/>
              <a:ext cx="270030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51976B8-435D-4B3C-9DD3-538CFD6E7EFC}"/>
                </a:ext>
              </a:extLst>
            </p:cNvPr>
            <p:cNvCxnSpPr>
              <a:stCxn id="4" idx="4"/>
              <a:endCxn id="16" idx="0"/>
            </p:cNvCxnSpPr>
            <p:nvPr/>
          </p:nvCxnSpPr>
          <p:spPr>
            <a:xfrm flipH="1">
              <a:off x="1073950" y="1412776"/>
              <a:ext cx="5670122" cy="1260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CE712400-9D1A-463F-A8B8-A34EDE4A07D7}"/>
                </a:ext>
              </a:extLst>
            </p:cNvPr>
            <p:cNvCxnSpPr>
              <a:cxnSpLocks/>
              <a:stCxn id="7" idx="4"/>
              <a:endCxn id="14" idx="0"/>
            </p:cNvCxnSpPr>
            <p:nvPr/>
          </p:nvCxnSpPr>
          <p:spPr>
            <a:xfrm flipH="1">
              <a:off x="7552421" y="3631011"/>
              <a:ext cx="1646296" cy="869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05F0912-25BB-4C73-8276-C2DECA1D1BC1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9198717" y="3631011"/>
              <a:ext cx="1783577" cy="85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59F92C83-3B6C-4B48-BD49-72D99560CA3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9198717" y="3631011"/>
              <a:ext cx="28811" cy="85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03A30B7-2C95-4A8C-9FFA-03D1CB3A864B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4043772" y="3645024"/>
              <a:ext cx="0" cy="574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9ED4CC4-FB40-47F1-ACA0-78FC1030BB53}"/>
                </a:ext>
              </a:extLst>
            </p:cNvPr>
            <p:cNvCxnSpPr>
              <a:cxnSpLocks/>
              <a:stCxn id="5" idx="4"/>
              <a:endCxn id="15" idx="0"/>
            </p:cNvCxnSpPr>
            <p:nvPr/>
          </p:nvCxnSpPr>
          <p:spPr>
            <a:xfrm flipH="1">
              <a:off x="2143084" y="3645024"/>
              <a:ext cx="1900688" cy="841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E8B57D10-18D0-4235-9460-4B8D24CB18CD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>
              <a:off x="4043772" y="3645024"/>
              <a:ext cx="1952168" cy="85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4BBE06F9-CD8A-4295-B19F-B8CA727918A6}"/>
                </a:ext>
              </a:extLst>
            </p:cNvPr>
            <p:cNvCxnSpPr>
              <a:stCxn id="6" idx="4"/>
              <a:endCxn id="13" idx="0"/>
            </p:cNvCxnSpPr>
            <p:nvPr/>
          </p:nvCxnSpPr>
          <p:spPr>
            <a:xfrm flipH="1">
              <a:off x="2737658" y="5516080"/>
              <a:ext cx="1306114" cy="575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80914FE-6458-487E-9BC0-3AB1EDA57210}"/>
                </a:ext>
              </a:extLst>
            </p:cNvPr>
            <p:cNvCxnSpPr>
              <a:stCxn id="6" idx="4"/>
              <a:endCxn id="12" idx="0"/>
            </p:cNvCxnSpPr>
            <p:nvPr/>
          </p:nvCxnSpPr>
          <p:spPr>
            <a:xfrm>
              <a:off x="4043772" y="5516080"/>
              <a:ext cx="1304096" cy="575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7FCF29D-7C63-4BA9-89AB-2C7A9F6AAECB}"/>
                </a:ext>
              </a:extLst>
            </p:cNvPr>
            <p:cNvSpPr txBox="1"/>
            <p:nvPr/>
          </p:nvSpPr>
          <p:spPr>
            <a:xfrm>
              <a:off x="3647728" y="169151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&lt; 15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56FC9A6-B6EF-4EA6-9B4E-C4580145F8D4}"/>
                </a:ext>
              </a:extLst>
            </p:cNvPr>
            <p:cNvSpPr txBox="1"/>
            <p:nvPr/>
          </p:nvSpPr>
          <p:spPr>
            <a:xfrm>
              <a:off x="5418124" y="1772816"/>
              <a:ext cx="702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&gt;= 15</a:t>
              </a:r>
            </a:p>
            <a:p>
              <a:pPr algn="ctr"/>
              <a:r>
                <a:rPr lang="pt-BR" dirty="0"/>
                <a:t>&lt; 35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57B6FEC-8169-453C-BF04-507FB0A233FA}"/>
                </a:ext>
              </a:extLst>
            </p:cNvPr>
            <p:cNvSpPr txBox="1"/>
            <p:nvPr/>
          </p:nvSpPr>
          <p:spPr>
            <a:xfrm>
              <a:off x="8090661" y="161950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&gt; 35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7663DE3-BBA8-485D-9CEB-388370820F6E}"/>
                </a:ext>
              </a:extLst>
            </p:cNvPr>
            <p:cNvSpPr txBox="1"/>
            <p:nvPr/>
          </p:nvSpPr>
          <p:spPr>
            <a:xfrm>
              <a:off x="2748758" y="373420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boa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42D9428F-E51E-4D42-BD0E-CF164382C248}"/>
                </a:ext>
              </a:extLst>
            </p:cNvPr>
            <p:cNvSpPr txBox="1"/>
            <p:nvPr/>
          </p:nvSpPr>
          <p:spPr>
            <a:xfrm>
              <a:off x="3272027" y="3895683"/>
              <a:ext cx="147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desconhecida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6749268-FFFE-4ECD-A564-19DC480B9C2F}"/>
                </a:ext>
              </a:extLst>
            </p:cNvPr>
            <p:cNvSpPr txBox="1"/>
            <p:nvPr/>
          </p:nvSpPr>
          <p:spPr>
            <a:xfrm>
              <a:off x="4901628" y="378655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ruim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09D4832-9339-4C12-8038-3864F817400A}"/>
                </a:ext>
              </a:extLst>
            </p:cNvPr>
            <p:cNvSpPr txBox="1"/>
            <p:nvPr/>
          </p:nvSpPr>
          <p:spPr>
            <a:xfrm>
              <a:off x="2956741" y="5406128"/>
              <a:ext cx="532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alta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66C9A23-5ED9-4897-9607-45B62732D40E}"/>
                </a:ext>
              </a:extLst>
            </p:cNvPr>
            <p:cNvSpPr txBox="1"/>
            <p:nvPr/>
          </p:nvSpPr>
          <p:spPr>
            <a:xfrm>
              <a:off x="4644655" y="5473360"/>
              <a:ext cx="675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baixa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373B0DB-ED83-4003-9C73-9561B93855C4}"/>
                </a:ext>
              </a:extLst>
            </p:cNvPr>
            <p:cNvSpPr txBox="1"/>
            <p:nvPr/>
          </p:nvSpPr>
          <p:spPr>
            <a:xfrm>
              <a:off x="7861326" y="381550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boa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E70CDAC-06C7-4B9F-A354-B344C8A1E86B}"/>
                </a:ext>
              </a:extLst>
            </p:cNvPr>
            <p:cNvSpPr txBox="1"/>
            <p:nvPr/>
          </p:nvSpPr>
          <p:spPr>
            <a:xfrm>
              <a:off x="8470671" y="4031532"/>
              <a:ext cx="147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desconhecida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EDA0200-9432-453E-942B-BC95DBCD17FE}"/>
                </a:ext>
              </a:extLst>
            </p:cNvPr>
            <p:cNvSpPr txBox="1"/>
            <p:nvPr/>
          </p:nvSpPr>
          <p:spPr>
            <a:xfrm>
              <a:off x="10296647" y="393895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ruim</a:t>
              </a:r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CC146F3-FEB4-48D4-BBC0-CB2016D2A9C7}"/>
              </a:ext>
            </a:extLst>
          </p:cNvPr>
          <p:cNvSpPr txBox="1"/>
          <p:nvPr/>
        </p:nvSpPr>
        <p:spPr>
          <a:xfrm>
            <a:off x="2529892" y="0"/>
            <a:ext cx="2255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História = Ruim</a:t>
            </a:r>
          </a:p>
          <a:p>
            <a:r>
              <a:rPr lang="pt-BR" dirty="0"/>
              <a:t>Dívida = Alta</a:t>
            </a:r>
          </a:p>
          <a:p>
            <a:r>
              <a:rPr lang="pt-BR" dirty="0"/>
              <a:t>Garantias = Adequada</a:t>
            </a:r>
          </a:p>
          <a:p>
            <a:r>
              <a:rPr lang="pt-BR" dirty="0"/>
              <a:t>Renda = &lt; 15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EB5F6FF-8D31-41CC-877F-F7D8D825AAE9}"/>
              </a:ext>
            </a:extLst>
          </p:cNvPr>
          <p:cNvSpPr txBox="1"/>
          <p:nvPr/>
        </p:nvSpPr>
        <p:spPr>
          <a:xfrm>
            <a:off x="59345" y="-8240"/>
            <a:ext cx="2223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História = Boa</a:t>
            </a:r>
          </a:p>
          <a:p>
            <a:r>
              <a:rPr lang="pt-BR" dirty="0"/>
              <a:t>Dívida = Alta</a:t>
            </a:r>
          </a:p>
          <a:p>
            <a:r>
              <a:rPr lang="pt-BR" dirty="0"/>
              <a:t>Garantias = Nenhuma</a:t>
            </a:r>
          </a:p>
          <a:p>
            <a:r>
              <a:rPr lang="pt-BR" dirty="0"/>
              <a:t>Renda = &gt; 35</a:t>
            </a:r>
          </a:p>
        </p:txBody>
      </p:sp>
    </p:spTree>
    <p:extLst>
      <p:ext uri="{BB962C8B-B14F-4D97-AF65-F5344CB8AC3E}">
        <p14:creationId xmlns:p14="http://schemas.microsoft.com/office/powerpoint/2010/main" val="7526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0AA4C8EA-FF4D-4724-9092-158704771E42}"/>
              </a:ext>
            </a:extLst>
          </p:cNvPr>
          <p:cNvSpPr/>
          <p:nvPr/>
        </p:nvSpPr>
        <p:spPr>
          <a:xfrm>
            <a:off x="119336" y="2492896"/>
            <a:ext cx="1296144" cy="18722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Base treinamento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24C26E74-6845-479C-8A35-0D1FF6D92B8C}"/>
              </a:ext>
            </a:extLst>
          </p:cNvPr>
          <p:cNvSpPr/>
          <p:nvPr/>
        </p:nvSpPr>
        <p:spPr>
          <a:xfrm>
            <a:off x="10776520" y="2492896"/>
            <a:ext cx="1296144" cy="18722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Base teste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7A33610-2355-4579-84AF-870718B33CA8}"/>
              </a:ext>
            </a:extLst>
          </p:cNvPr>
          <p:cNvGrpSpPr/>
          <p:nvPr/>
        </p:nvGrpSpPr>
        <p:grpSpPr>
          <a:xfrm>
            <a:off x="3503712" y="188640"/>
            <a:ext cx="3606472" cy="1245435"/>
            <a:chOff x="3503712" y="188640"/>
            <a:chExt cx="3606472" cy="1245435"/>
          </a:xfrm>
        </p:grpSpPr>
        <p:graphicFrame>
          <p:nvGraphicFramePr>
            <p:cNvPr id="4" name="Espaço Reservado para Conteúdo 3">
              <a:extLst>
                <a:ext uri="{FF2B5EF4-FFF2-40B4-BE49-F238E27FC236}">
                  <a16:creationId xmlns:a16="http://schemas.microsoft.com/office/drawing/2014/main" id="{1C2474DB-9816-42AD-BE2B-BB63DDABCC1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3377411"/>
                </p:ext>
              </p:extLst>
            </p:nvPr>
          </p:nvGraphicFramePr>
          <p:xfrm>
            <a:off x="3503712" y="188640"/>
            <a:ext cx="2304258" cy="1245435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2056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618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35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392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0581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05816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791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7915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05816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0581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05816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</a:tblGrid>
                <a:tr h="135399">
                  <a:tc rowSpan="2"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  <a:latin typeface="Calibri"/>
                            <a:ea typeface="Calibri"/>
                            <a:cs typeface="Times New Roman"/>
                          </a:rPr>
                          <a:t>Risco de crédito</a:t>
                        </a:r>
                      </a:p>
                    </a:txBody>
                    <a:tcPr marL="56111" marR="56111" marT="0" marB="0" anchor="ctr"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História do crédito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 hMerge="1">
                    <a:txBody>
                      <a:bodyPr/>
                      <a:lstStyle/>
                      <a:p>
                        <a:endParaRPr lang="pt-B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pt-BR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Dívida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 hMerge="1">
                    <a:txBody>
                      <a:bodyPr/>
                      <a:lstStyle/>
                      <a:p>
                        <a:endParaRPr lang="pt-BR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Garantias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 hMerge="1">
                    <a:txBody>
                      <a:bodyPr/>
                      <a:lstStyle/>
                      <a:p>
                        <a:endParaRPr lang="pt-BR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Renda anual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 hMerge="1">
                    <a:txBody>
                      <a:bodyPr/>
                      <a:lstStyle/>
                      <a:p>
                        <a:endParaRPr lang="pt-B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pt-B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21366">
                  <a:tc vMerge="1">
                    <a:txBody>
                      <a:bodyPr/>
                      <a:lstStyle/>
                      <a:p>
                        <a:endParaRPr lang="pt-BR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Boa</a:t>
                        </a:r>
                        <a:endParaRPr lang="pt-BR" sz="200" dirty="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5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Desconhecida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5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Ruim</a:t>
                        </a:r>
                        <a:endParaRPr lang="pt-BR" sz="200" dirty="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4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Alta</a:t>
                        </a:r>
                        <a:endParaRPr lang="pt-BR" sz="200" dirty="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7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Baixa</a:t>
                        </a:r>
                        <a:endParaRPr lang="pt-BR" sz="200" dirty="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7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Nenhuma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11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Adequada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3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endParaRPr lang="pt-BR" sz="300" dirty="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&lt; 15000</a:t>
                        </a:r>
                        <a:endParaRPr lang="pt-BR" sz="200" dirty="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3</a:t>
                        </a:r>
                        <a:endParaRPr lang="pt-BR" sz="200" dirty="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 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>
                            <a:effectLst/>
                          </a:rPr>
                          <a:t>&gt;= 15000 &lt;= 35000</a:t>
                        </a:r>
                        <a:endParaRPr lang="pt-BR" sz="20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>
                            <a:effectLst/>
                          </a:rPr>
                          <a:t>4</a:t>
                        </a:r>
                        <a:endParaRPr lang="pt-BR" sz="2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&gt; 35000</a:t>
                        </a:r>
                        <a:endParaRPr lang="pt-BR" sz="200" dirty="0">
                          <a:effectLst/>
                        </a:endParaRP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300" dirty="0">
                            <a:effectLst/>
                          </a:rPr>
                          <a:t>7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5667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 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Alto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6/14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 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1/5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2/5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3/4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4/7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2/7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6/11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0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3/3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2/4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1/7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5667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 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Moderado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3/14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 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1/5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1/5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1/4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1/7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2/7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2/11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1/3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0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2/4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1/7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56671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 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Baixo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5/14</a:t>
                        </a:r>
                      </a:p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200" dirty="0">
                            <a:effectLst/>
                          </a:rPr>
                          <a:t> </a:t>
                        </a:r>
                        <a:endParaRPr lang="pt-BR" sz="2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3/5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2/5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0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2/7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3/7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3/11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2/3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0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>
                            <a:effectLst/>
                          </a:rPr>
                          <a:t>0</a:t>
                        </a:r>
                        <a:endParaRPr lang="pt-BR" sz="40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0"/>
                          </a:spcAft>
                        </a:pPr>
                        <a:r>
                          <a:rPr lang="pt-BR" sz="500" dirty="0">
                            <a:effectLst/>
                          </a:rPr>
                          <a:t>5/7</a:t>
                        </a:r>
                        <a:endParaRPr lang="pt-BR" sz="4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a:txBody>
                    <a:tcPr marL="56111" marR="56111" marT="0" marB="0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A6E7295-485E-4475-962E-C46DB77D0F31}"/>
                </a:ext>
              </a:extLst>
            </p:cNvPr>
            <p:cNvSpPr txBox="1"/>
            <p:nvPr/>
          </p:nvSpPr>
          <p:spPr>
            <a:xfrm>
              <a:off x="5807968" y="548680"/>
              <a:ext cx="1302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Naive</a:t>
              </a:r>
              <a:r>
                <a:rPr lang="pt-BR" dirty="0"/>
                <a:t> </a:t>
              </a:r>
              <a:r>
                <a:rPr lang="pt-BR" dirty="0" err="1"/>
                <a:t>bayes</a:t>
              </a:r>
              <a:endParaRPr lang="pt-BR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908C4AC-EC7D-44C5-A6C8-1E92338716F5}"/>
              </a:ext>
            </a:extLst>
          </p:cNvPr>
          <p:cNvGrpSpPr/>
          <p:nvPr/>
        </p:nvGrpSpPr>
        <p:grpSpPr>
          <a:xfrm>
            <a:off x="3106001" y="1540756"/>
            <a:ext cx="4293500" cy="1817904"/>
            <a:chOff x="3106001" y="1540756"/>
            <a:chExt cx="4293500" cy="1817904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0B7A9A01-3855-46C3-82DB-4511C4A6CA90}"/>
                </a:ext>
              </a:extLst>
            </p:cNvPr>
            <p:cNvGrpSpPr/>
            <p:nvPr/>
          </p:nvGrpSpPr>
          <p:grpSpPr>
            <a:xfrm>
              <a:off x="3106001" y="1540756"/>
              <a:ext cx="3060339" cy="1817904"/>
              <a:chOff x="479376" y="116632"/>
              <a:chExt cx="11149014" cy="6622743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D5AE9B8F-C0DF-4B08-94E1-9ED0D1A5A7B9}"/>
                  </a:ext>
                </a:extLst>
              </p:cNvPr>
              <p:cNvSpPr/>
              <p:nvPr/>
            </p:nvSpPr>
            <p:spPr>
              <a:xfrm>
                <a:off x="6096000" y="116632"/>
                <a:ext cx="1296144" cy="1296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00" dirty="0"/>
                  <a:t>Renda</a:t>
                </a: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3CAF69FE-43BB-4625-9506-E58A39CDE4CD}"/>
                  </a:ext>
                </a:extLst>
              </p:cNvPr>
              <p:cNvSpPr/>
              <p:nvPr/>
            </p:nvSpPr>
            <p:spPr>
              <a:xfrm>
                <a:off x="3395700" y="2348880"/>
                <a:ext cx="1296144" cy="1296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História crédito</a:t>
                </a:r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FE4B2B-4EF7-4885-9E91-2321358BEA7C}"/>
                  </a:ext>
                </a:extLst>
              </p:cNvPr>
              <p:cNvSpPr/>
              <p:nvPr/>
            </p:nvSpPr>
            <p:spPr>
              <a:xfrm>
                <a:off x="3395700" y="4219936"/>
                <a:ext cx="1296144" cy="1296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00" dirty="0"/>
                  <a:t>Dívida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962211ED-8D8D-46A2-AE92-43867FB2042D}"/>
                  </a:ext>
                </a:extLst>
              </p:cNvPr>
              <p:cNvSpPr/>
              <p:nvPr/>
            </p:nvSpPr>
            <p:spPr>
              <a:xfrm>
                <a:off x="8550645" y="2334867"/>
                <a:ext cx="1296144" cy="12961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História crédito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A285034-1C7F-4520-9C62-AE83F01E3C69}"/>
                  </a:ext>
                </a:extLst>
              </p:cNvPr>
              <p:cNvSpPr/>
              <p:nvPr/>
            </p:nvSpPr>
            <p:spPr>
              <a:xfrm>
                <a:off x="8579456" y="4486903"/>
                <a:ext cx="129614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Baixo</a:t>
                </a: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9907355A-FD5D-444A-ADF2-BF790196054A}"/>
                  </a:ext>
                </a:extLst>
              </p:cNvPr>
              <p:cNvSpPr/>
              <p:nvPr/>
            </p:nvSpPr>
            <p:spPr>
              <a:xfrm>
                <a:off x="5347868" y="4500916"/>
                <a:ext cx="129614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Alto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4180270-CCE3-43FB-8C67-C8420FDC7213}"/>
                  </a:ext>
                </a:extLst>
              </p:cNvPr>
              <p:cNvSpPr/>
              <p:nvPr/>
            </p:nvSpPr>
            <p:spPr>
              <a:xfrm>
                <a:off x="10336198" y="4486903"/>
                <a:ext cx="12921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Moderado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D46F08C1-4E0D-433A-9575-BFE39793A191}"/>
                  </a:ext>
                </a:extLst>
              </p:cNvPr>
              <p:cNvSpPr/>
              <p:nvPr/>
            </p:nvSpPr>
            <p:spPr>
              <a:xfrm>
                <a:off x="4753294" y="6091303"/>
                <a:ext cx="118914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Moderado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D7F25CA-9DE9-4EC9-A4BF-0CDB58810B95}"/>
                  </a:ext>
                </a:extLst>
              </p:cNvPr>
              <p:cNvSpPr/>
              <p:nvPr/>
            </p:nvSpPr>
            <p:spPr>
              <a:xfrm>
                <a:off x="2143084" y="6091303"/>
                <a:ext cx="118914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Alto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B11CF589-2FFC-4485-A98B-B87D94CEE4FF}"/>
                  </a:ext>
                </a:extLst>
              </p:cNvPr>
              <p:cNvSpPr/>
              <p:nvPr/>
            </p:nvSpPr>
            <p:spPr>
              <a:xfrm>
                <a:off x="6957847" y="4500916"/>
                <a:ext cx="118914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Baixo</a:t>
                </a: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151F5B5-3916-4A25-A717-CB0EBA52B3CB}"/>
                  </a:ext>
                </a:extLst>
              </p:cNvPr>
              <p:cNvSpPr/>
              <p:nvPr/>
            </p:nvSpPr>
            <p:spPr>
              <a:xfrm>
                <a:off x="1548510" y="4486155"/>
                <a:ext cx="118914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Moderado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B704F5F7-4B75-428C-86CA-CD563E512DAB}"/>
                  </a:ext>
                </a:extLst>
              </p:cNvPr>
              <p:cNvSpPr/>
              <p:nvPr/>
            </p:nvSpPr>
            <p:spPr>
              <a:xfrm>
                <a:off x="479376" y="2672916"/>
                <a:ext cx="118914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" dirty="0"/>
                  <a:t>Alto</a:t>
                </a:r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F0A0CBAF-F5AA-4317-83F5-DEC4A5F91AAC}"/>
                  </a:ext>
                </a:extLst>
              </p:cNvPr>
              <p:cNvCxnSpPr>
                <a:stCxn id="6" idx="4"/>
                <a:endCxn id="9" idx="0"/>
              </p:cNvCxnSpPr>
              <p:nvPr/>
            </p:nvCxnSpPr>
            <p:spPr>
              <a:xfrm>
                <a:off x="6744072" y="1412776"/>
                <a:ext cx="2454645" cy="9220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C677D7-8A7A-4CC6-87B7-71D57BFC16C5}"/>
                  </a:ext>
                </a:extLst>
              </p:cNvPr>
              <p:cNvCxnSpPr>
                <a:stCxn id="6" idx="4"/>
                <a:endCxn id="7" idx="0"/>
              </p:cNvCxnSpPr>
              <p:nvPr/>
            </p:nvCxnSpPr>
            <p:spPr>
              <a:xfrm flipH="1">
                <a:off x="4043772" y="1412776"/>
                <a:ext cx="2700300" cy="936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5D6B8C5A-5429-431C-B610-78B4A273B7E9}"/>
                  </a:ext>
                </a:extLst>
              </p:cNvPr>
              <p:cNvCxnSpPr>
                <a:stCxn id="6" idx="4"/>
                <a:endCxn id="17" idx="0"/>
              </p:cNvCxnSpPr>
              <p:nvPr/>
            </p:nvCxnSpPr>
            <p:spPr>
              <a:xfrm flipH="1">
                <a:off x="1073950" y="1412776"/>
                <a:ext cx="5670122" cy="1260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DA06BFE1-986E-42E2-8A0E-5351294AD4D4}"/>
                  </a:ext>
                </a:extLst>
              </p:cNvPr>
              <p:cNvCxnSpPr>
                <a:cxnSpLocks/>
                <a:stCxn id="9" idx="4"/>
                <a:endCxn id="15" idx="0"/>
              </p:cNvCxnSpPr>
              <p:nvPr/>
            </p:nvCxnSpPr>
            <p:spPr>
              <a:xfrm flipH="1">
                <a:off x="7552421" y="3631011"/>
                <a:ext cx="1646296" cy="869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964BD26A-30D5-43A1-82CE-78A579B2317A}"/>
                  </a:ext>
                </a:extLst>
              </p:cNvPr>
              <p:cNvCxnSpPr>
                <a:cxnSpLocks/>
                <a:stCxn id="9" idx="4"/>
                <a:endCxn id="12" idx="0"/>
              </p:cNvCxnSpPr>
              <p:nvPr/>
            </p:nvCxnSpPr>
            <p:spPr>
              <a:xfrm>
                <a:off x="9198717" y="3631011"/>
                <a:ext cx="1783577" cy="855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303C0925-CECE-4CC0-9D9E-E19E299FB21F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9198717" y="3631011"/>
                <a:ext cx="28811" cy="855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E7FFFF81-6098-48FA-95FE-FCBBEAC232E3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>
                <a:off x="4043772" y="3645024"/>
                <a:ext cx="0" cy="574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E7C972F5-32DD-4FB7-8C90-7647CAAFD46C}"/>
                  </a:ext>
                </a:extLst>
              </p:cNvPr>
              <p:cNvCxnSpPr>
                <a:cxnSpLocks/>
                <a:stCxn id="7" idx="4"/>
                <a:endCxn id="16" idx="0"/>
              </p:cNvCxnSpPr>
              <p:nvPr/>
            </p:nvCxnSpPr>
            <p:spPr>
              <a:xfrm flipH="1">
                <a:off x="2143084" y="3645024"/>
                <a:ext cx="1900688" cy="8411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C993B68-67FC-4F5E-A1ED-9E2F73CC1168}"/>
                  </a:ext>
                </a:extLst>
              </p:cNvPr>
              <p:cNvCxnSpPr>
                <a:cxnSpLocks/>
                <a:stCxn id="7" idx="4"/>
                <a:endCxn id="11" idx="0"/>
              </p:cNvCxnSpPr>
              <p:nvPr/>
            </p:nvCxnSpPr>
            <p:spPr>
              <a:xfrm>
                <a:off x="4043772" y="3645024"/>
                <a:ext cx="1952168" cy="8558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3CD0FFED-30C5-4EE5-94D0-9BE9E5F66BE7}"/>
                  </a:ext>
                </a:extLst>
              </p:cNvPr>
              <p:cNvCxnSpPr>
                <a:stCxn id="8" idx="4"/>
                <a:endCxn id="14" idx="0"/>
              </p:cNvCxnSpPr>
              <p:nvPr/>
            </p:nvCxnSpPr>
            <p:spPr>
              <a:xfrm flipH="1">
                <a:off x="2737658" y="5516080"/>
                <a:ext cx="1306114" cy="575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C93B888C-DB92-4CC0-BFF4-7126E9583DDD}"/>
                  </a:ext>
                </a:extLst>
              </p:cNvPr>
              <p:cNvCxnSpPr>
                <a:stCxn id="8" idx="4"/>
                <a:endCxn id="13" idx="0"/>
              </p:cNvCxnSpPr>
              <p:nvPr/>
            </p:nvCxnSpPr>
            <p:spPr>
              <a:xfrm>
                <a:off x="4043772" y="5516080"/>
                <a:ext cx="1304096" cy="575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7C4F079-0F62-41BD-AD83-4913AA27CFCA}"/>
                  </a:ext>
                </a:extLst>
              </p:cNvPr>
              <p:cNvSpPr txBox="1"/>
              <p:nvPr/>
            </p:nvSpPr>
            <p:spPr>
              <a:xfrm>
                <a:off x="3647729" y="1691517"/>
                <a:ext cx="789806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&lt; 15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ED8CFA0-E59B-4626-9EA9-E101AFA14EDD}"/>
                  </a:ext>
                </a:extLst>
              </p:cNvPr>
              <p:cNvSpPr txBox="1"/>
              <p:nvPr/>
            </p:nvSpPr>
            <p:spPr>
              <a:xfrm>
                <a:off x="5352365" y="1772817"/>
                <a:ext cx="833929" cy="529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200" dirty="0"/>
                  <a:t>&gt;= 15</a:t>
                </a:r>
              </a:p>
              <a:p>
                <a:pPr algn="ctr"/>
                <a:r>
                  <a:rPr lang="pt-BR" sz="200" dirty="0"/>
                  <a:t>&lt; 35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AF765BC-F085-4330-99BC-67252ED349C1}"/>
                  </a:ext>
                </a:extLst>
              </p:cNvPr>
              <p:cNvSpPr txBox="1"/>
              <p:nvPr/>
            </p:nvSpPr>
            <p:spPr>
              <a:xfrm>
                <a:off x="8090661" y="1619507"/>
                <a:ext cx="789806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&gt; 35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83DDD71-0641-4678-829B-09E0B0BC762C}"/>
                  </a:ext>
                </a:extLst>
              </p:cNvPr>
              <p:cNvSpPr txBox="1"/>
              <p:nvPr/>
            </p:nvSpPr>
            <p:spPr>
              <a:xfrm>
                <a:off x="2748757" y="3734210"/>
                <a:ext cx="767745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boa</a:t>
                </a: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CED5530-57E7-4C0B-8736-1B0D6294841F}"/>
                  </a:ext>
                </a:extLst>
              </p:cNvPr>
              <p:cNvSpPr txBox="1"/>
              <p:nvPr/>
            </p:nvSpPr>
            <p:spPr>
              <a:xfrm>
                <a:off x="3272028" y="3895684"/>
                <a:ext cx="1120730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desconhecida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3213F956-3940-48D9-865C-EA8848E815BF}"/>
                  </a:ext>
                </a:extLst>
              </p:cNvPr>
              <p:cNvSpPr txBox="1"/>
              <p:nvPr/>
            </p:nvSpPr>
            <p:spPr>
              <a:xfrm>
                <a:off x="4901630" y="3786556"/>
                <a:ext cx="806356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ruim</a:t>
                </a: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ECD33FC-301C-4818-B198-8034D566F1EE}"/>
                  </a:ext>
                </a:extLst>
              </p:cNvPr>
              <p:cNvSpPr txBox="1"/>
              <p:nvPr/>
            </p:nvSpPr>
            <p:spPr>
              <a:xfrm>
                <a:off x="2956742" y="5406128"/>
                <a:ext cx="773263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alta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9F13545-2AED-4C4B-BF14-DCCBC8B571F0}"/>
                  </a:ext>
                </a:extLst>
              </p:cNvPr>
              <p:cNvSpPr txBox="1"/>
              <p:nvPr/>
            </p:nvSpPr>
            <p:spPr>
              <a:xfrm>
                <a:off x="4644656" y="5473363"/>
                <a:ext cx="828417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baixa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F1F550EF-CED7-4345-9D2F-2707757EF304}"/>
                  </a:ext>
                </a:extLst>
              </p:cNvPr>
              <p:cNvSpPr txBox="1"/>
              <p:nvPr/>
            </p:nvSpPr>
            <p:spPr>
              <a:xfrm>
                <a:off x="7861326" y="3815509"/>
                <a:ext cx="767745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boa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024E443-FE5C-4440-AFD0-F49355C4E686}"/>
                  </a:ext>
                </a:extLst>
              </p:cNvPr>
              <p:cNvSpPr txBox="1"/>
              <p:nvPr/>
            </p:nvSpPr>
            <p:spPr>
              <a:xfrm>
                <a:off x="8470669" y="4031532"/>
                <a:ext cx="1120730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desconhecida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D661AA05-15A1-4FE2-B471-B69050A7DB91}"/>
                  </a:ext>
                </a:extLst>
              </p:cNvPr>
              <p:cNvSpPr txBox="1"/>
              <p:nvPr/>
            </p:nvSpPr>
            <p:spPr>
              <a:xfrm>
                <a:off x="10296647" y="3938954"/>
                <a:ext cx="806356" cy="42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" dirty="0"/>
                  <a:t>ruim</a:t>
                </a:r>
              </a:p>
            </p:txBody>
          </p:sp>
        </p:grp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E095E7A-3CFD-461C-8643-CDAA9AF77062}"/>
                </a:ext>
              </a:extLst>
            </p:cNvPr>
            <p:cNvSpPr txBox="1"/>
            <p:nvPr/>
          </p:nvSpPr>
          <p:spPr>
            <a:xfrm>
              <a:off x="6240016" y="2140708"/>
              <a:ext cx="11594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Árvore de </a:t>
              </a:r>
              <a:br>
                <a:rPr lang="pt-BR" dirty="0"/>
              </a:br>
              <a:r>
                <a:rPr lang="pt-BR" dirty="0"/>
                <a:t>decisão</a:t>
              </a:r>
            </a:p>
          </p:txBody>
        </p:sp>
      </p:grp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ACA3DEB8-9A0C-453E-B3A9-FA489030AFC2}"/>
              </a:ext>
            </a:extLst>
          </p:cNvPr>
          <p:cNvCxnSpPr>
            <a:stCxn id="2" idx="4"/>
            <a:endCxn id="4" idx="1"/>
          </p:cNvCxnSpPr>
          <p:nvPr/>
        </p:nvCxnSpPr>
        <p:spPr>
          <a:xfrm flipV="1">
            <a:off x="1415480" y="811357"/>
            <a:ext cx="2088232" cy="2617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6378D157-EF0A-4695-B337-B47CC423887D}"/>
              </a:ext>
            </a:extLst>
          </p:cNvPr>
          <p:cNvCxnSpPr>
            <a:stCxn id="2" idx="4"/>
            <a:endCxn id="16" idx="1"/>
          </p:cNvCxnSpPr>
          <p:nvPr/>
        </p:nvCxnSpPr>
        <p:spPr>
          <a:xfrm flipV="1">
            <a:off x="1415480" y="2829110"/>
            <a:ext cx="1983992" cy="599890"/>
          </a:xfrm>
          <a:prstGeom prst="bentConnector3">
            <a:avLst>
              <a:gd name="adj1" fmla="val 52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AC0DDAF5-3AA6-419B-807A-3C0DF55BDCCD}"/>
              </a:ext>
            </a:extLst>
          </p:cNvPr>
          <p:cNvCxnSpPr>
            <a:stCxn id="3" idx="2"/>
            <a:endCxn id="5" idx="3"/>
          </p:cNvCxnSpPr>
          <p:nvPr/>
        </p:nvCxnSpPr>
        <p:spPr>
          <a:xfrm rot="10800000">
            <a:off x="7110184" y="733346"/>
            <a:ext cx="3666336" cy="2695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064E4B29-D60B-4A8C-B476-2877A5BDC7FC}"/>
              </a:ext>
            </a:extLst>
          </p:cNvPr>
          <p:cNvCxnSpPr>
            <a:stCxn id="3" idx="2"/>
            <a:endCxn id="41" idx="3"/>
          </p:cNvCxnSpPr>
          <p:nvPr/>
        </p:nvCxnSpPr>
        <p:spPr>
          <a:xfrm rot="10800000">
            <a:off x="7399502" y="2463874"/>
            <a:ext cx="3377019" cy="965126"/>
          </a:xfrm>
          <a:prstGeom prst="bentConnector3">
            <a:avLst>
              <a:gd name="adj1" fmla="val 54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F158EB2-D77B-4AFD-9B33-EC34EAFEF79A}"/>
              </a:ext>
            </a:extLst>
          </p:cNvPr>
          <p:cNvSpPr txBox="1"/>
          <p:nvPr/>
        </p:nvSpPr>
        <p:spPr>
          <a:xfrm>
            <a:off x="8904312" y="1691516"/>
            <a:ext cx="10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Registros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4372649-8F21-4AB4-B0CA-9AA8385BE693}"/>
              </a:ext>
            </a:extLst>
          </p:cNvPr>
          <p:cNvSpPr txBox="1"/>
          <p:nvPr/>
        </p:nvSpPr>
        <p:spPr>
          <a:xfrm>
            <a:off x="8904312" y="1988840"/>
            <a:ext cx="100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% acerto</a:t>
            </a:r>
          </a:p>
        </p:txBody>
      </p:sp>
    </p:spTree>
    <p:extLst>
      <p:ext uri="{BB962C8B-B14F-4D97-AF65-F5344CB8AC3E}">
        <p14:creationId xmlns:p14="http://schemas.microsoft.com/office/powerpoint/2010/main" val="23810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entropy decision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3" y="1556792"/>
            <a:ext cx="11913595" cy="228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2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B6E1DE5-8108-43FC-BE9E-A740B861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41010"/>
              </p:ext>
            </p:extLst>
          </p:nvPr>
        </p:nvGraphicFramePr>
        <p:xfrm>
          <a:off x="0" y="432049"/>
          <a:ext cx="1729320" cy="630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Risco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Moderado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Baixo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Baixo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Moderado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Baixo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Baixo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5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Moderado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Baixo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5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C3ABC5AD-5952-4971-A7C7-3E93B041A362}"/>
              </a:ext>
            </a:extLst>
          </p:cNvPr>
          <p:cNvSpPr txBox="1"/>
          <p:nvPr/>
        </p:nvSpPr>
        <p:spPr>
          <a:xfrm>
            <a:off x="1991545" y="2348880"/>
            <a:ext cx="1811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Alto = 6/14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B34606-675C-4CAE-8D06-C7E94126756B}"/>
              </a:ext>
            </a:extLst>
          </p:cNvPr>
          <p:cNvSpPr txBox="1"/>
          <p:nvPr/>
        </p:nvSpPr>
        <p:spPr>
          <a:xfrm>
            <a:off x="1991545" y="2905780"/>
            <a:ext cx="2746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Moderado = 3/14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3A96B9-D9F9-4A2C-91DE-DFF8477FA852}"/>
              </a:ext>
            </a:extLst>
          </p:cNvPr>
          <p:cNvSpPr txBox="1"/>
          <p:nvPr/>
        </p:nvSpPr>
        <p:spPr>
          <a:xfrm>
            <a:off x="1991544" y="346268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Baixo = 5/14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AA921C-2E6C-474F-87F2-7A51504A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381" y="116633"/>
            <a:ext cx="4592510" cy="10081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23A2E52-F435-4B6E-A189-E1D8F5F9A092}"/>
              </a:ext>
            </a:extLst>
          </p:cNvPr>
          <p:cNvSpPr txBox="1"/>
          <p:nvPr/>
        </p:nvSpPr>
        <p:spPr>
          <a:xfrm>
            <a:off x="5350694" y="2639814"/>
            <a:ext cx="67939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E(s) = -6/14 * log(6/14; 2) – 3/14 * log(3/14; 2) – 5/14 * log(5/14; 2) = </a:t>
            </a:r>
            <a:r>
              <a:rPr lang="pt-BR" sz="3200" b="1" dirty="0"/>
              <a:t>1,53</a:t>
            </a:r>
          </a:p>
        </p:txBody>
      </p:sp>
    </p:spTree>
    <p:extLst>
      <p:ext uri="{BB962C8B-B14F-4D97-AF65-F5344CB8AC3E}">
        <p14:creationId xmlns:p14="http://schemas.microsoft.com/office/powerpoint/2010/main" val="38881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755FFDB-8991-43DB-B1F2-D9DAE29C8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5365"/>
              </p:ext>
            </p:extLst>
          </p:nvPr>
        </p:nvGraphicFramePr>
        <p:xfrm>
          <a:off x="0" y="250400"/>
          <a:ext cx="2578880" cy="635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História do crédito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Risco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Moderado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Desconhecida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Moderado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Alto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3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Moderado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Boa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Baixo</a:t>
                      </a:r>
                      <a:endParaRPr lang="pt-BR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>
                          <a:solidFill>
                            <a:schemeClr val="tx1"/>
                          </a:solidFill>
                          <a:effectLst/>
                        </a:rPr>
                        <a:t>Ruim</a:t>
                      </a:r>
                      <a:endParaRPr lang="pt-BR" sz="14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Alto</a:t>
                      </a:r>
                      <a:endParaRPr lang="pt-BR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EB8BAD0-B18E-497E-98D2-7898CE8FC9C4}"/>
              </a:ext>
            </a:extLst>
          </p:cNvPr>
          <p:cNvSpPr txBox="1"/>
          <p:nvPr/>
        </p:nvSpPr>
        <p:spPr>
          <a:xfrm>
            <a:off x="2567608" y="2998693"/>
            <a:ext cx="113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História</a:t>
            </a:r>
            <a:br>
              <a:rPr lang="pt-BR" dirty="0"/>
            </a:br>
            <a:r>
              <a:rPr lang="pt-BR" dirty="0"/>
              <a:t>de crédito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D7B39A-A50E-4F52-A930-3456300EF58B}"/>
              </a:ext>
            </a:extLst>
          </p:cNvPr>
          <p:cNvSpPr txBox="1"/>
          <p:nvPr/>
        </p:nvSpPr>
        <p:spPr>
          <a:xfrm>
            <a:off x="4099548" y="9087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24E146-A23E-4A5C-84DA-95AEC23019F2}"/>
              </a:ext>
            </a:extLst>
          </p:cNvPr>
          <p:cNvSpPr txBox="1"/>
          <p:nvPr/>
        </p:nvSpPr>
        <p:spPr>
          <a:xfrm>
            <a:off x="4099548" y="3133417"/>
            <a:ext cx="14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Desconhecida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26B463-EC92-45BE-A0F0-9235D5EC0CAA}"/>
              </a:ext>
            </a:extLst>
          </p:cNvPr>
          <p:cNvSpPr txBox="1"/>
          <p:nvPr/>
        </p:nvSpPr>
        <p:spPr>
          <a:xfrm>
            <a:off x="4099548" y="55079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Ruim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0214D5-564A-49B9-9FBD-D9412879FC48}"/>
              </a:ext>
            </a:extLst>
          </p:cNvPr>
          <p:cNvSpPr txBox="1"/>
          <p:nvPr/>
        </p:nvSpPr>
        <p:spPr>
          <a:xfrm>
            <a:off x="6392953" y="44624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F31CA2-58E8-436C-9C34-D8482822123F}"/>
              </a:ext>
            </a:extLst>
          </p:cNvPr>
          <p:cNvSpPr txBox="1"/>
          <p:nvPr/>
        </p:nvSpPr>
        <p:spPr>
          <a:xfrm>
            <a:off x="6355896" y="880584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4AC620-57E0-42CA-BEA7-E26D110B9AE2}"/>
              </a:ext>
            </a:extLst>
          </p:cNvPr>
          <p:cNvSpPr txBox="1"/>
          <p:nvPr/>
        </p:nvSpPr>
        <p:spPr>
          <a:xfrm>
            <a:off x="6384032" y="1691516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8515D0-D7EE-44EF-9FBB-D7B7DC781940}"/>
              </a:ext>
            </a:extLst>
          </p:cNvPr>
          <p:cNvSpPr txBox="1"/>
          <p:nvPr/>
        </p:nvSpPr>
        <p:spPr>
          <a:xfrm>
            <a:off x="6388572" y="224873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AC734F-E68B-441F-A937-DDB088145B12}"/>
              </a:ext>
            </a:extLst>
          </p:cNvPr>
          <p:cNvSpPr txBox="1"/>
          <p:nvPr/>
        </p:nvSpPr>
        <p:spPr>
          <a:xfrm>
            <a:off x="6351515" y="3112832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5BD79D-7022-469A-89BA-6E7D3571BBBB}"/>
              </a:ext>
            </a:extLst>
          </p:cNvPr>
          <p:cNvSpPr txBox="1"/>
          <p:nvPr/>
        </p:nvSpPr>
        <p:spPr>
          <a:xfrm>
            <a:off x="6379651" y="3923764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D01730-9D33-4A10-9DB4-A7941DE29D95}"/>
              </a:ext>
            </a:extLst>
          </p:cNvPr>
          <p:cNvSpPr txBox="1"/>
          <p:nvPr/>
        </p:nvSpPr>
        <p:spPr>
          <a:xfrm>
            <a:off x="6391285" y="465313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0115FF-2436-4211-A4BE-E7835A9D6D17}"/>
              </a:ext>
            </a:extLst>
          </p:cNvPr>
          <p:cNvSpPr txBox="1"/>
          <p:nvPr/>
        </p:nvSpPr>
        <p:spPr>
          <a:xfrm>
            <a:off x="6354228" y="5489096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462FC01-D65F-4135-ADF6-3E5C8FDF3FC0}"/>
              </a:ext>
            </a:extLst>
          </p:cNvPr>
          <p:cNvSpPr txBox="1"/>
          <p:nvPr/>
        </p:nvSpPr>
        <p:spPr>
          <a:xfrm>
            <a:off x="6382364" y="6300028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AA9F83-5347-4F8E-AD01-8854F2104B3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704009" y="1093386"/>
            <a:ext cx="395539" cy="22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17B8DD9-BB9C-44D3-8136-F19BBBADF61A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704009" y="3318083"/>
            <a:ext cx="395539" cy="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5B00415-04B0-4242-A964-FBA5299E5A6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704009" y="3321859"/>
            <a:ext cx="395539" cy="237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0F24A1C-0173-4D6D-A151-DC4FEB9101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641684" y="229290"/>
            <a:ext cx="1751269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B592351-03F8-46F7-B5AE-F9ADFB954EA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641684" y="1065250"/>
            <a:ext cx="1714212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E360D91-73F5-4467-A9FF-BF96225C7BA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641684" y="1093386"/>
            <a:ext cx="1742348" cy="78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76E16B7-15F2-451E-AE3B-B759E547D823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5591944" y="2433402"/>
            <a:ext cx="796628" cy="88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A1543C0-EBEB-44EB-94D6-18B2E405F3C1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5591944" y="3297498"/>
            <a:ext cx="759571" cy="2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34E2745-53A8-437B-BBDC-86ECCE76DAE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5591944" y="3318083"/>
            <a:ext cx="787707" cy="79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F0035A1-0223-4B72-ADB3-16001E2683C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4768321" y="4837802"/>
            <a:ext cx="1622964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15199C7-C4E2-4895-BC2D-88B700C28014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4768321" y="5673762"/>
            <a:ext cx="1585907" cy="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474234B-DA0B-410A-9AEE-9B1A6135FDD0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4768321" y="5692606"/>
            <a:ext cx="1614043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AF739AA-FC7E-4E5A-AD75-BD37FE24692F}"/>
              </a:ext>
            </a:extLst>
          </p:cNvPr>
          <p:cNvSpPr txBox="1"/>
          <p:nvPr/>
        </p:nvSpPr>
        <p:spPr>
          <a:xfrm>
            <a:off x="2783632" y="3645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9D972C-D769-4BAF-AFAB-5A39892CE5E6}"/>
              </a:ext>
            </a:extLst>
          </p:cNvPr>
          <p:cNvSpPr txBox="1"/>
          <p:nvPr/>
        </p:nvSpPr>
        <p:spPr>
          <a:xfrm>
            <a:off x="4107912" y="12108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5/14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B3BA301-EA50-4FDC-8485-E55A1ADBC626}"/>
              </a:ext>
            </a:extLst>
          </p:cNvPr>
          <p:cNvSpPr txBox="1"/>
          <p:nvPr/>
        </p:nvSpPr>
        <p:spPr>
          <a:xfrm>
            <a:off x="4511824" y="34020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5/14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C978019-DA1A-4474-8375-086FDFFA7E51}"/>
              </a:ext>
            </a:extLst>
          </p:cNvPr>
          <p:cNvSpPr txBox="1"/>
          <p:nvPr/>
        </p:nvSpPr>
        <p:spPr>
          <a:xfrm>
            <a:off x="4107912" y="58116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4/14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CF8FDEC-E33C-46B6-B1BF-35EFA4F0E164}"/>
              </a:ext>
            </a:extLst>
          </p:cNvPr>
          <p:cNvSpPr txBox="1"/>
          <p:nvPr/>
        </p:nvSpPr>
        <p:spPr>
          <a:xfrm>
            <a:off x="6464961" y="323364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1/5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284CEEC-071E-4E96-9A53-9DA6F0730EB9}"/>
              </a:ext>
            </a:extLst>
          </p:cNvPr>
          <p:cNvSpPr txBox="1"/>
          <p:nvPr/>
        </p:nvSpPr>
        <p:spPr>
          <a:xfrm>
            <a:off x="6645497" y="113881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1/5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FE748E5-595E-4514-A45C-9591873F9B1B}"/>
              </a:ext>
            </a:extLst>
          </p:cNvPr>
          <p:cNvSpPr txBox="1"/>
          <p:nvPr/>
        </p:nvSpPr>
        <p:spPr>
          <a:xfrm>
            <a:off x="6484176" y="189347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3/5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5C926A3-4293-4C1C-BC2E-7C5473532EF2}"/>
              </a:ext>
            </a:extLst>
          </p:cNvPr>
          <p:cNvSpPr txBox="1"/>
          <p:nvPr/>
        </p:nvSpPr>
        <p:spPr>
          <a:xfrm>
            <a:off x="6412168" y="248527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2/5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2D6044A-2CBF-45AA-A24D-F75F029A0982}"/>
              </a:ext>
            </a:extLst>
          </p:cNvPr>
          <p:cNvSpPr txBox="1"/>
          <p:nvPr/>
        </p:nvSpPr>
        <p:spPr>
          <a:xfrm>
            <a:off x="6617361" y="335699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888CCDF-8F11-4E6B-9F16-937437192C51}"/>
              </a:ext>
            </a:extLst>
          </p:cNvPr>
          <p:cNvSpPr txBox="1"/>
          <p:nvPr/>
        </p:nvSpPr>
        <p:spPr>
          <a:xfrm>
            <a:off x="6480697" y="4153856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2/5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ED07A6E-C0C4-4247-8649-DC56E75FDD1A}"/>
              </a:ext>
            </a:extLst>
          </p:cNvPr>
          <p:cNvSpPr txBox="1"/>
          <p:nvPr/>
        </p:nvSpPr>
        <p:spPr>
          <a:xfrm>
            <a:off x="6426236" y="4883228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3/4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1D2A3E5-A532-4817-ACD5-453EF651F4ED}"/>
              </a:ext>
            </a:extLst>
          </p:cNvPr>
          <p:cNvSpPr txBox="1"/>
          <p:nvPr/>
        </p:nvSpPr>
        <p:spPr>
          <a:xfrm>
            <a:off x="6578636" y="5723964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B4C41E4-508F-41AE-869C-8B9AE1595222}"/>
              </a:ext>
            </a:extLst>
          </p:cNvPr>
          <p:cNvSpPr txBox="1"/>
          <p:nvPr/>
        </p:nvSpPr>
        <p:spPr>
          <a:xfrm>
            <a:off x="6580841" y="6530120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4556DDA-CA29-4DBF-9F33-127C29B8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33" y="67079"/>
            <a:ext cx="2361945" cy="51847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D03D29A1-E104-4AB5-A40C-ECDF3F4BE57F}"/>
              </a:ext>
            </a:extLst>
          </p:cNvPr>
          <p:cNvSpPr txBox="1"/>
          <p:nvPr/>
        </p:nvSpPr>
        <p:spPr>
          <a:xfrm>
            <a:off x="7771910" y="786930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-1/5 * log(1/5; 2) – 1/5 * log(1/5; 2) – 3/5 * log(3/5; 2) = </a:t>
            </a:r>
            <a:r>
              <a:rPr lang="pt-BR" sz="1600" b="1" dirty="0"/>
              <a:t>1,37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E6DC190-FD6B-452E-AC4F-8C043123FD53}"/>
              </a:ext>
            </a:extLst>
          </p:cNvPr>
          <p:cNvSpPr txBox="1"/>
          <p:nvPr/>
        </p:nvSpPr>
        <p:spPr>
          <a:xfrm>
            <a:off x="7766252" y="3060249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-2/5 * log(2/5; 2) – 1/5 * log(1/5; 2) – 2/5 * log(2/5; 2) = </a:t>
            </a:r>
            <a:r>
              <a:rPr lang="pt-BR" sz="1600" b="1" dirty="0"/>
              <a:t>1,52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4C8806-EE09-43B9-9771-EB5994C5316C}"/>
              </a:ext>
            </a:extLst>
          </p:cNvPr>
          <p:cNvSpPr txBox="1"/>
          <p:nvPr/>
        </p:nvSpPr>
        <p:spPr>
          <a:xfrm>
            <a:off x="7721077" y="5431576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-3/4 * log(3/4; 2) – 1/4 * log(1/4; 2) – 0 * log(0; 2) = </a:t>
            </a:r>
            <a:r>
              <a:rPr lang="pt-BR" sz="1600" b="1" dirty="0"/>
              <a:t>0,81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6E7FD1-0FB9-435A-AED1-E026C10D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27" y="108160"/>
            <a:ext cx="4181699" cy="477395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2967653C-3786-484F-896D-65F7571573EC}"/>
              </a:ext>
            </a:extLst>
          </p:cNvPr>
          <p:cNvSpPr txBox="1"/>
          <p:nvPr/>
        </p:nvSpPr>
        <p:spPr>
          <a:xfrm>
            <a:off x="7766251" y="4000708"/>
            <a:ext cx="4425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</a:rPr>
              <a:t>Ganho(História) = 1,53 – (5/14 * 1,37) – (5/14 * 1,52) – (4/14 * 0,81) = 0,26</a:t>
            </a:r>
          </a:p>
        </p:txBody>
      </p:sp>
    </p:spTree>
    <p:extLst>
      <p:ext uri="{BB962C8B-B14F-4D97-AF65-F5344CB8AC3E}">
        <p14:creationId xmlns:p14="http://schemas.microsoft.com/office/powerpoint/2010/main" val="352356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6" grpId="0"/>
      <p:bldP spid="17" grpId="0"/>
      <p:bldP spid="18" grpId="0"/>
      <p:bldP spid="19" grpId="0"/>
      <p:bldP spid="20" grpId="0"/>
      <p:bldP spid="2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42" grpId="0"/>
      <p:bldP spid="44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EB8BAD0-B18E-497E-98D2-7898CE8FC9C4}"/>
              </a:ext>
            </a:extLst>
          </p:cNvPr>
          <p:cNvSpPr txBox="1"/>
          <p:nvPr/>
        </p:nvSpPr>
        <p:spPr>
          <a:xfrm>
            <a:off x="2567608" y="299869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Dívida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D7B39A-A50E-4F52-A930-3456300EF58B}"/>
              </a:ext>
            </a:extLst>
          </p:cNvPr>
          <p:cNvSpPr txBox="1"/>
          <p:nvPr/>
        </p:nvSpPr>
        <p:spPr>
          <a:xfrm>
            <a:off x="4099548" y="908720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26B463-EC92-45BE-A0F0-9235D5EC0CAA}"/>
              </a:ext>
            </a:extLst>
          </p:cNvPr>
          <p:cNvSpPr txBox="1"/>
          <p:nvPr/>
        </p:nvSpPr>
        <p:spPr>
          <a:xfrm>
            <a:off x="4099548" y="5507940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0214D5-564A-49B9-9FBD-D9412879FC48}"/>
              </a:ext>
            </a:extLst>
          </p:cNvPr>
          <p:cNvSpPr txBox="1"/>
          <p:nvPr/>
        </p:nvSpPr>
        <p:spPr>
          <a:xfrm>
            <a:off x="6392953" y="44624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F31CA2-58E8-436C-9C34-D8482822123F}"/>
              </a:ext>
            </a:extLst>
          </p:cNvPr>
          <p:cNvSpPr txBox="1"/>
          <p:nvPr/>
        </p:nvSpPr>
        <p:spPr>
          <a:xfrm>
            <a:off x="6355896" y="880584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4AC620-57E0-42CA-BEA7-E26D110B9AE2}"/>
              </a:ext>
            </a:extLst>
          </p:cNvPr>
          <p:cNvSpPr txBox="1"/>
          <p:nvPr/>
        </p:nvSpPr>
        <p:spPr>
          <a:xfrm>
            <a:off x="6384032" y="1691516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D01730-9D33-4A10-9DB4-A7941DE29D95}"/>
              </a:ext>
            </a:extLst>
          </p:cNvPr>
          <p:cNvSpPr txBox="1"/>
          <p:nvPr/>
        </p:nvSpPr>
        <p:spPr>
          <a:xfrm>
            <a:off x="6391285" y="465313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0115FF-2436-4211-A4BE-E7835A9D6D17}"/>
              </a:ext>
            </a:extLst>
          </p:cNvPr>
          <p:cNvSpPr txBox="1"/>
          <p:nvPr/>
        </p:nvSpPr>
        <p:spPr>
          <a:xfrm>
            <a:off x="6354228" y="5489096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462FC01-D65F-4135-ADF6-3E5C8FDF3FC0}"/>
              </a:ext>
            </a:extLst>
          </p:cNvPr>
          <p:cNvSpPr txBox="1"/>
          <p:nvPr/>
        </p:nvSpPr>
        <p:spPr>
          <a:xfrm>
            <a:off x="6382364" y="6300028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AA9F83-5347-4F8E-AD01-8854F2104B3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337371" y="1093386"/>
            <a:ext cx="762177" cy="20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5B00415-04B0-4242-A964-FBA5299E5A6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37371" y="3183359"/>
            <a:ext cx="762177" cy="250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0F24A1C-0173-4D6D-A151-DC4FEB9101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654893" y="229290"/>
            <a:ext cx="173806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B592351-03F8-46F7-B5AE-F9ADFB954EA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654893" y="1065250"/>
            <a:ext cx="1701003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E360D91-73F5-4467-A9FF-BF96225C7BA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654893" y="1093386"/>
            <a:ext cx="1729139" cy="78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F0035A1-0223-4B72-ADB3-16001E2683C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4778580" y="4837802"/>
            <a:ext cx="1612705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15199C7-C4E2-4895-BC2D-88B700C28014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4778580" y="5673762"/>
            <a:ext cx="1575648" cy="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474234B-DA0B-410A-9AEE-9B1A6135FDD0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4778580" y="5692606"/>
            <a:ext cx="160378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AF739AA-FC7E-4E5A-AD75-BD37FE24692F}"/>
              </a:ext>
            </a:extLst>
          </p:cNvPr>
          <p:cNvSpPr txBox="1"/>
          <p:nvPr/>
        </p:nvSpPr>
        <p:spPr>
          <a:xfrm>
            <a:off x="2711624" y="328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9D972C-D769-4BAF-AFAB-5A39892CE5E6}"/>
              </a:ext>
            </a:extLst>
          </p:cNvPr>
          <p:cNvSpPr txBox="1"/>
          <p:nvPr/>
        </p:nvSpPr>
        <p:spPr>
          <a:xfrm>
            <a:off x="4107912" y="12108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7/14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C978019-DA1A-4474-8375-086FDFFA7E51}"/>
              </a:ext>
            </a:extLst>
          </p:cNvPr>
          <p:cNvSpPr txBox="1"/>
          <p:nvPr/>
        </p:nvSpPr>
        <p:spPr>
          <a:xfrm>
            <a:off x="4107912" y="58116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7/14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CF8FDEC-E33C-46B6-B1BF-35EFA4F0E164}"/>
              </a:ext>
            </a:extLst>
          </p:cNvPr>
          <p:cNvSpPr txBox="1"/>
          <p:nvPr/>
        </p:nvSpPr>
        <p:spPr>
          <a:xfrm>
            <a:off x="6464961" y="323364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4/7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284CEEC-071E-4E96-9A53-9DA6F0730EB9}"/>
              </a:ext>
            </a:extLst>
          </p:cNvPr>
          <p:cNvSpPr txBox="1"/>
          <p:nvPr/>
        </p:nvSpPr>
        <p:spPr>
          <a:xfrm>
            <a:off x="6645497" y="113881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1/7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FE748E5-595E-4514-A45C-9591873F9B1B}"/>
              </a:ext>
            </a:extLst>
          </p:cNvPr>
          <p:cNvSpPr txBox="1"/>
          <p:nvPr/>
        </p:nvSpPr>
        <p:spPr>
          <a:xfrm>
            <a:off x="6484176" y="1893472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2/7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ED07A6E-C0C4-4247-8649-DC56E75FDD1A}"/>
              </a:ext>
            </a:extLst>
          </p:cNvPr>
          <p:cNvSpPr txBox="1"/>
          <p:nvPr/>
        </p:nvSpPr>
        <p:spPr>
          <a:xfrm>
            <a:off x="6426236" y="4883228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2/7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1D2A3E5-A532-4817-ACD5-453EF651F4ED}"/>
              </a:ext>
            </a:extLst>
          </p:cNvPr>
          <p:cNvSpPr txBox="1"/>
          <p:nvPr/>
        </p:nvSpPr>
        <p:spPr>
          <a:xfrm>
            <a:off x="6578636" y="5723964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2/7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B4C41E4-508F-41AE-869C-8B9AE1595222}"/>
              </a:ext>
            </a:extLst>
          </p:cNvPr>
          <p:cNvSpPr txBox="1"/>
          <p:nvPr/>
        </p:nvSpPr>
        <p:spPr>
          <a:xfrm>
            <a:off x="6496433" y="6530120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3/7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4556DDA-CA29-4DBF-9F33-127C29B8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33" y="67079"/>
            <a:ext cx="2361945" cy="51847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D03D29A1-E104-4AB5-A40C-ECDF3F4BE57F}"/>
              </a:ext>
            </a:extLst>
          </p:cNvPr>
          <p:cNvSpPr txBox="1"/>
          <p:nvPr/>
        </p:nvSpPr>
        <p:spPr>
          <a:xfrm>
            <a:off x="7771910" y="786930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-4/7 * log(4/7; 2) – 1/7 * log(1/7; 2) – 2/7 * log(2/7; 2) = </a:t>
            </a:r>
            <a:r>
              <a:rPr lang="pt-BR" sz="1600" b="1" dirty="0"/>
              <a:t>1,38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4C8806-EE09-43B9-9771-EB5994C5316C}"/>
              </a:ext>
            </a:extLst>
          </p:cNvPr>
          <p:cNvSpPr txBox="1"/>
          <p:nvPr/>
        </p:nvSpPr>
        <p:spPr>
          <a:xfrm>
            <a:off x="7721077" y="5431576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-2/7 * log(2/7; 2) – 2/7 * log(2/7; 2) – 3/7 * log(3/7; 2) = </a:t>
            </a:r>
            <a:r>
              <a:rPr lang="pt-BR" sz="1600" b="1" dirty="0"/>
              <a:t>1,56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6E7FD1-0FB9-435A-AED1-E026C10D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27" y="108160"/>
            <a:ext cx="4181699" cy="477395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2967653C-3786-484F-896D-65F7571573EC}"/>
              </a:ext>
            </a:extLst>
          </p:cNvPr>
          <p:cNvSpPr txBox="1"/>
          <p:nvPr/>
        </p:nvSpPr>
        <p:spPr>
          <a:xfrm>
            <a:off x="4317195" y="3111351"/>
            <a:ext cx="767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Ganho(Dívida) = 1,53 – (7/14 * 1,38) – (7/14 * 1,56) = 0,06</a:t>
            </a:r>
          </a:p>
        </p:txBody>
      </p:sp>
      <p:graphicFrame>
        <p:nvGraphicFramePr>
          <p:cNvPr id="62" name="Tabela 61">
            <a:extLst>
              <a:ext uri="{FF2B5EF4-FFF2-40B4-BE49-F238E27FC236}">
                <a16:creationId xmlns:a16="http://schemas.microsoft.com/office/drawing/2014/main" id="{028187C0-823C-40E4-869B-5A20EAC28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54273"/>
              </p:ext>
            </p:extLst>
          </p:nvPr>
        </p:nvGraphicFramePr>
        <p:xfrm>
          <a:off x="-24680" y="-11542"/>
          <a:ext cx="2382227" cy="6855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Dívida</a:t>
                      </a:r>
                      <a:endParaRPr lang="pt-BR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Risco</a:t>
                      </a:r>
                      <a:endParaRPr lang="pt-BR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Baixa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9" grpId="0"/>
      <p:bldP spid="20" grpId="0"/>
      <p:bldP spid="21" grpId="0"/>
      <p:bldP spid="46" grpId="0"/>
      <p:bldP spid="47" grpId="0"/>
      <p:bldP spid="49" grpId="0"/>
      <p:bldP spid="50" grpId="0"/>
      <p:bldP spid="51" grpId="0"/>
      <p:bldP spid="52" grpId="0"/>
      <p:bldP spid="56" grpId="0"/>
      <p:bldP spid="57" grpId="0"/>
      <p:bldP spid="58" grpId="0"/>
      <p:bldP spid="42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EB8BAD0-B18E-497E-98D2-7898CE8FC9C4}"/>
              </a:ext>
            </a:extLst>
          </p:cNvPr>
          <p:cNvSpPr txBox="1"/>
          <p:nvPr/>
        </p:nvSpPr>
        <p:spPr>
          <a:xfrm>
            <a:off x="2567608" y="2998693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Garantias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D7B39A-A50E-4F52-A930-3456300EF58B}"/>
              </a:ext>
            </a:extLst>
          </p:cNvPr>
          <p:cNvSpPr txBox="1"/>
          <p:nvPr/>
        </p:nvSpPr>
        <p:spPr>
          <a:xfrm>
            <a:off x="4099548" y="90872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Nenhuma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26B463-EC92-45BE-A0F0-9235D5EC0CAA}"/>
              </a:ext>
            </a:extLst>
          </p:cNvPr>
          <p:cNvSpPr txBox="1"/>
          <p:nvPr/>
        </p:nvSpPr>
        <p:spPr>
          <a:xfrm>
            <a:off x="4099548" y="550794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Adequada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0214D5-564A-49B9-9FBD-D9412879FC48}"/>
              </a:ext>
            </a:extLst>
          </p:cNvPr>
          <p:cNvSpPr txBox="1"/>
          <p:nvPr/>
        </p:nvSpPr>
        <p:spPr>
          <a:xfrm>
            <a:off x="6392953" y="44624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F31CA2-58E8-436C-9C34-D8482822123F}"/>
              </a:ext>
            </a:extLst>
          </p:cNvPr>
          <p:cNvSpPr txBox="1"/>
          <p:nvPr/>
        </p:nvSpPr>
        <p:spPr>
          <a:xfrm>
            <a:off x="6355896" y="880584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4AC620-57E0-42CA-BEA7-E26D110B9AE2}"/>
              </a:ext>
            </a:extLst>
          </p:cNvPr>
          <p:cNvSpPr txBox="1"/>
          <p:nvPr/>
        </p:nvSpPr>
        <p:spPr>
          <a:xfrm>
            <a:off x="6384032" y="1691516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D01730-9D33-4A10-9DB4-A7941DE29D95}"/>
              </a:ext>
            </a:extLst>
          </p:cNvPr>
          <p:cNvSpPr txBox="1"/>
          <p:nvPr/>
        </p:nvSpPr>
        <p:spPr>
          <a:xfrm>
            <a:off x="6391285" y="4653136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0115FF-2436-4211-A4BE-E7835A9D6D17}"/>
              </a:ext>
            </a:extLst>
          </p:cNvPr>
          <p:cNvSpPr txBox="1"/>
          <p:nvPr/>
        </p:nvSpPr>
        <p:spPr>
          <a:xfrm>
            <a:off x="6354228" y="5489096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Moderado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462FC01-D65F-4135-ADF6-3E5C8FDF3FC0}"/>
              </a:ext>
            </a:extLst>
          </p:cNvPr>
          <p:cNvSpPr txBox="1"/>
          <p:nvPr/>
        </p:nvSpPr>
        <p:spPr>
          <a:xfrm>
            <a:off x="6382364" y="6300028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Baixo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AA9F83-5347-4F8E-AD01-8854F2104B3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44698" y="1093386"/>
            <a:ext cx="454850" cy="20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5B00415-04B0-4242-A964-FBA5299E5A6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644698" y="3183359"/>
            <a:ext cx="454850" cy="250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0F24A1C-0173-4D6D-A151-DC4FEB9101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5209147" y="229290"/>
            <a:ext cx="118380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B592351-03F8-46F7-B5AE-F9ADFB954EA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209147" y="1065250"/>
            <a:ext cx="1146749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E360D91-73F5-4467-A9FF-BF96225C7BA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5209147" y="1093386"/>
            <a:ext cx="1174885" cy="78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F0035A1-0223-4B72-ADB3-16001E2683C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5241207" y="4837802"/>
            <a:ext cx="1150078" cy="85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15199C7-C4E2-4895-BC2D-88B700C28014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5241207" y="5673762"/>
            <a:ext cx="1113021" cy="1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474234B-DA0B-410A-9AEE-9B1A6135FDD0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5241207" y="5692606"/>
            <a:ext cx="1141157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AF739AA-FC7E-4E5A-AD75-BD37FE24692F}"/>
              </a:ext>
            </a:extLst>
          </p:cNvPr>
          <p:cNvSpPr txBox="1"/>
          <p:nvPr/>
        </p:nvSpPr>
        <p:spPr>
          <a:xfrm>
            <a:off x="2868984" y="328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9D972C-D769-4BAF-AFAB-5A39892CE5E6}"/>
              </a:ext>
            </a:extLst>
          </p:cNvPr>
          <p:cNvSpPr txBox="1"/>
          <p:nvPr/>
        </p:nvSpPr>
        <p:spPr>
          <a:xfrm>
            <a:off x="4295800" y="121082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11/14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C978019-DA1A-4474-8375-086FDFFA7E51}"/>
              </a:ext>
            </a:extLst>
          </p:cNvPr>
          <p:cNvSpPr txBox="1"/>
          <p:nvPr/>
        </p:nvSpPr>
        <p:spPr>
          <a:xfrm>
            <a:off x="4318380" y="58116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3/14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CF8FDEC-E33C-46B6-B1BF-35EFA4F0E164}"/>
              </a:ext>
            </a:extLst>
          </p:cNvPr>
          <p:cNvSpPr txBox="1"/>
          <p:nvPr/>
        </p:nvSpPr>
        <p:spPr>
          <a:xfrm>
            <a:off x="6380553" y="309296"/>
            <a:ext cx="77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6/11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284CEEC-071E-4E96-9A53-9DA6F0730EB9}"/>
              </a:ext>
            </a:extLst>
          </p:cNvPr>
          <p:cNvSpPr txBox="1"/>
          <p:nvPr/>
        </p:nvSpPr>
        <p:spPr>
          <a:xfrm>
            <a:off x="6631429" y="1138812"/>
            <a:ext cx="68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2/11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FE748E5-595E-4514-A45C-9591873F9B1B}"/>
              </a:ext>
            </a:extLst>
          </p:cNvPr>
          <p:cNvSpPr txBox="1"/>
          <p:nvPr/>
        </p:nvSpPr>
        <p:spPr>
          <a:xfrm>
            <a:off x="6427904" y="1907540"/>
            <a:ext cx="83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3/11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ED07A6E-C0C4-4247-8649-DC56E75FDD1A}"/>
              </a:ext>
            </a:extLst>
          </p:cNvPr>
          <p:cNvSpPr txBox="1"/>
          <p:nvPr/>
        </p:nvSpPr>
        <p:spPr>
          <a:xfrm>
            <a:off x="6522901" y="4883228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1D2A3E5-A532-4817-ACD5-453EF651F4ED}"/>
              </a:ext>
            </a:extLst>
          </p:cNvPr>
          <p:cNvSpPr txBox="1"/>
          <p:nvPr/>
        </p:nvSpPr>
        <p:spPr>
          <a:xfrm>
            <a:off x="6578636" y="5723964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1/3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B4C41E4-508F-41AE-869C-8B9AE1595222}"/>
              </a:ext>
            </a:extLst>
          </p:cNvPr>
          <p:cNvSpPr txBox="1"/>
          <p:nvPr/>
        </p:nvSpPr>
        <p:spPr>
          <a:xfrm>
            <a:off x="6484176" y="6530120"/>
            <a:ext cx="5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2/3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4556DDA-CA29-4DBF-9F33-127C29B8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33" y="67079"/>
            <a:ext cx="2361945" cy="51847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D03D29A1-E104-4AB5-A40C-ECDF3F4BE57F}"/>
              </a:ext>
            </a:extLst>
          </p:cNvPr>
          <p:cNvSpPr txBox="1"/>
          <p:nvPr/>
        </p:nvSpPr>
        <p:spPr>
          <a:xfrm>
            <a:off x="7771909" y="786930"/>
            <a:ext cx="418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-6/11 * log(6/11; 2) – 2/11 * log(2/11; 2) – 3/11 * log(3/11; 2) = </a:t>
            </a:r>
            <a:r>
              <a:rPr lang="pt-BR" sz="1600" b="1" dirty="0"/>
              <a:t>1,44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B4C8806-EE09-43B9-9771-EB5994C5316C}"/>
              </a:ext>
            </a:extLst>
          </p:cNvPr>
          <p:cNvSpPr txBox="1"/>
          <p:nvPr/>
        </p:nvSpPr>
        <p:spPr>
          <a:xfrm>
            <a:off x="7721077" y="5431576"/>
            <a:ext cx="390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E(s) = -0 * log(0; 2) – 1/3 * log(1/3; 2) – 2/3 * log(2/3; 2) = </a:t>
            </a:r>
            <a:r>
              <a:rPr lang="pt-BR" sz="1600" b="1" dirty="0"/>
              <a:t>0,92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6E7FD1-0FB9-435A-AED1-E026C10D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27" y="108160"/>
            <a:ext cx="4181699" cy="477395"/>
          </a:xfrm>
          <a:prstGeom prst="rect">
            <a:avLst/>
          </a:prstGeom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2967653C-3786-484F-896D-65F7571573EC}"/>
              </a:ext>
            </a:extLst>
          </p:cNvPr>
          <p:cNvSpPr txBox="1"/>
          <p:nvPr/>
        </p:nvSpPr>
        <p:spPr>
          <a:xfrm>
            <a:off x="4102119" y="3111351"/>
            <a:ext cx="804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Ganho(Garantias) = 1,53 – (11/14 * 1,44) – (3/14 * 0,92) = 0,20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E0B8F9DA-FAFE-411A-9FEC-7CC31AC02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4363"/>
              </p:ext>
            </p:extLst>
          </p:nvPr>
        </p:nvGraphicFramePr>
        <p:xfrm>
          <a:off x="-24679" y="2526"/>
          <a:ext cx="2547112" cy="6855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Garantias</a:t>
                      </a:r>
                      <a:endParaRPr lang="pt-BR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Risco</a:t>
                      </a:r>
                      <a:endParaRPr lang="pt-BR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Adequada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0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Moderado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6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b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9" grpId="0"/>
      <p:bldP spid="20" grpId="0"/>
      <p:bldP spid="21" grpId="0"/>
      <p:bldP spid="46" grpId="0"/>
      <p:bldP spid="47" grpId="0"/>
      <p:bldP spid="49" grpId="0"/>
      <p:bldP spid="50" grpId="0"/>
      <p:bldP spid="51" grpId="0"/>
      <p:bldP spid="52" grpId="0"/>
      <p:bldP spid="56" grpId="0"/>
      <p:bldP spid="57" grpId="0"/>
      <p:bldP spid="58" grpId="0"/>
      <p:bldP spid="42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</TotalTime>
  <Words>1634</Words>
  <Application>Microsoft Office PowerPoint</Application>
  <PresentationFormat>Widescreen</PresentationFormat>
  <Paragraphs>759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MS Mincho</vt:lpstr>
      <vt:lpstr>Arial</vt:lpstr>
      <vt:lpstr>Calibri</vt:lpstr>
      <vt:lpstr>Calibri Light</vt:lpstr>
      <vt:lpstr>Times New Roman</vt:lpstr>
      <vt:lpstr>Tema do Office</vt:lpstr>
      <vt:lpstr>Árvores de decisão</vt:lpstr>
      <vt:lpstr>Base original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Poda em árvores de decisão</vt:lpstr>
      <vt:lpstr>Árvores de decisão</vt:lpstr>
      <vt:lpstr>Random Forest (floresta randômica)</vt:lpstr>
      <vt:lpstr>Random Forest</vt:lpstr>
      <vt:lpstr>Random Forest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Jones Granatyr</cp:lastModifiedBy>
  <cp:revision>139</cp:revision>
  <dcterms:created xsi:type="dcterms:W3CDTF">2015-11-04T20:22:17Z</dcterms:created>
  <dcterms:modified xsi:type="dcterms:W3CDTF">2017-11-24T19:22:38Z</dcterms:modified>
</cp:coreProperties>
</file>