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00D7B6F-119C-4A6B-8D7E-3CA1D8076BB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US" sz="4400">
                <a:latin typeface="Arial"/>
              </a:rPr>
              <a:t>Transport Security Basics</a:t>
            </a:r>
            <a:endParaRPr/>
          </a:p>
        </p:txBody>
      </p:sp>
      <p:sp>
        <p:nvSpPr>
          <p:cNvPr id="40" name="TextShape 2"/>
          <p:cNvSpPr txBox="1"/>
          <p:nvPr/>
        </p:nvSpPr>
        <p:spPr>
          <a:xfrm>
            <a:off x="504000" y="1454400"/>
            <a:ext cx="9071640" cy="5013720"/>
          </a:xfrm>
          <a:prstGeom prst="rect">
            <a:avLst/>
          </a:prstGeom>
        </p:spPr>
        <p:txBody>
          <a:bodyPr lIns="0" rIns="0" tIns="0" bIns="0" anchor="ctr"/>
          <a:p>
            <a:pPr>
              <a:buSzPct val="45000"/>
              <a:buFont typeface="StarSymbol"/>
              <a:buChar char=""/>
            </a:pPr>
            <a:r>
              <a:rPr lang="en-US" sz="3200">
                <a:latin typeface="Arial"/>
              </a:rPr>
              <a:t>Http: – Insecure</a:t>
            </a:r>
            <a:endParaRPr/>
          </a:p>
          <a:p>
            <a:pPr>
              <a:buSzPct val="45000"/>
              <a:buFont typeface="StarSymbol"/>
              <a:buChar char=""/>
            </a:pPr>
            <a:r>
              <a:rPr lang="en-US" sz="3200">
                <a:latin typeface="Arial"/>
              </a:rPr>
              <a:t>SSL/TLS(SSL3.1) – Encryption Transport</a:t>
            </a:r>
            <a:endParaRPr/>
          </a:p>
          <a:p>
            <a:pPr>
              <a:buSzPct val="45000"/>
              <a:buFont typeface="StarSymbol"/>
              <a:buChar char=""/>
            </a:pPr>
            <a:r>
              <a:rPr lang="en-US" sz="3200">
                <a:latin typeface="Arial"/>
              </a:rPr>
              <a:t>Telnet – Default Insecure, can initiate TLS to become secure</a:t>
            </a:r>
            <a:endParaRPr/>
          </a:p>
          <a:p>
            <a:pPr>
              <a:buSzPct val="45000"/>
              <a:buFont typeface="StarSymbol"/>
              <a:buChar char=""/>
            </a:pPr>
            <a:r>
              <a:rPr lang="en-US" sz="3200">
                <a:latin typeface="Arial"/>
              </a:rPr>
              <a:t>FTP – Insecure</a:t>
            </a:r>
            <a:endParaRPr/>
          </a:p>
          <a:p>
            <a:pPr>
              <a:buSzPct val="45000"/>
              <a:buFont typeface="StarSymbol"/>
              <a:buChar char=""/>
            </a:pPr>
            <a:r>
              <a:rPr lang="en-US" sz="3200">
                <a:latin typeface="Arial"/>
              </a:rPr>
              <a:t>IMAP/SMTP/POP3 – Default Insecure, can initiate TLS to become secure</a:t>
            </a:r>
            <a:endParaRPr/>
          </a:p>
          <a:p>
            <a:pPr>
              <a:buSzPct val="45000"/>
              <a:buFont typeface="StarSymbol"/>
              <a:buChar char=""/>
            </a:pPr>
            <a:r>
              <a:rPr lang="en-US" sz="3200">
                <a:latin typeface="Arial"/>
              </a:rPr>
              <a:t>SSH – Secure telnet like using SSL/TLS to secure</a:t>
            </a:r>
            <a:endParaRPr/>
          </a:p>
          <a:p>
            <a:pPr>
              <a:buSzPct val="45000"/>
              <a:buFont typeface="StarSymbol"/>
              <a:buChar char=""/>
            </a:pPr>
            <a:r>
              <a:rPr lang="en-US" sz="3200">
                <a:latin typeface="Arial"/>
              </a:rPr>
              <a:t>Https: – Http secured using SSL/TLS</a:t>
            </a:r>
            <a:endParaRPr/>
          </a:p>
          <a:p>
            <a:pPr>
              <a:buSzPct val="45000"/>
              <a:buFont typeface="StarSymbol"/>
              <a:buChar char=""/>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r>
              <a:rPr lang="en-US" sz="4400">
                <a:latin typeface="Arial"/>
              </a:rPr>
              <a:t>SSL/TLS</a:t>
            </a:r>
            <a:endParaRPr/>
          </a:p>
        </p:txBody>
      </p:sp>
      <p:sp>
        <p:nvSpPr>
          <p:cNvPr id="42" name="TextShape 2"/>
          <p:cNvSpPr txBox="1"/>
          <p:nvPr/>
        </p:nvSpPr>
        <p:spPr>
          <a:xfrm>
            <a:off x="548640" y="1737360"/>
            <a:ext cx="9071640" cy="4384440"/>
          </a:xfrm>
          <a:prstGeom prst="rect">
            <a:avLst/>
          </a:prstGeom>
        </p:spPr>
        <p:txBody>
          <a:bodyPr lIns="0" rIns="0" tIns="0" bIns="0"/>
          <a:p>
            <a:pPr>
              <a:buSzPct val="45000"/>
              <a:buFont typeface="StarSymbol"/>
              <a:buChar char=""/>
            </a:pPr>
            <a:r>
              <a:rPr lang="en-US" sz="3200">
                <a:latin typeface="Arial"/>
              </a:rPr>
              <a:t>SSL – Secure Socket Layer, protocol defining a mechanism for negotiating an encryption/decryption path that is protected against being decrypted by 3</a:t>
            </a:r>
            <a:r>
              <a:rPr lang="en-US" sz="3200" baseline="101000">
                <a:latin typeface="Arial"/>
              </a:rPr>
              <a:t>rd</a:t>
            </a:r>
            <a:r>
              <a:rPr lang="en-US" sz="3200">
                <a:latin typeface="Arial"/>
              </a:rPr>
              <a:t> parties.  One of the most popular libraries implementing this protocol is called OpenSSL.  This definition has stopped being improved upon, and has been renamed to TLS as of SSL spec 3.1</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r>
              <a:rPr lang="en-US" sz="4400">
                <a:latin typeface="Arial"/>
              </a:rPr>
              <a:t>SSL/TLS 2</a:t>
            </a:r>
            <a:endParaRPr/>
          </a:p>
        </p:txBody>
      </p:sp>
      <p:sp>
        <p:nvSpPr>
          <p:cNvPr id="4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TLS – Transport Level Security next generation of SSL protocol.  It starts with SSL 3.1.  There were various factors behind the renaming, one of which was the purpose of becoming a IETF RFC standard.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rIns="0" tIns="0" bIns="0" anchor="ctr"/>
          <a:p>
            <a:pPr algn="ctr"/>
            <a:r>
              <a:rPr lang="en-US" sz="4400">
                <a:latin typeface="Arial"/>
              </a:rPr>
              <a:t>SSL/TLS Critical Information</a:t>
            </a:r>
            <a:endParaRPr/>
          </a:p>
        </p:txBody>
      </p:sp>
      <p:sp>
        <p:nvSpPr>
          <p:cNvPr id="46"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Uses RSA, Diffie-Hellman (DHE) or the modified Elliptic Curve Diffie-Hellman (ECDHE) for negotiating the session keys used to protect the content</a:t>
            </a:r>
            <a:endParaRPr/>
          </a:p>
          <a:p>
            <a:pPr>
              <a:buSzPct val="45000"/>
              <a:buFont typeface="StarSymbol"/>
              <a:buChar char=""/>
            </a:pPr>
            <a:r>
              <a:rPr lang="en-US" sz="3200">
                <a:latin typeface="Arial"/>
              </a:rPr>
              <a:t>In order to be secure, it utilizes Trusted Certificate authorities, in order to verify that the servers being interacted with are who they say they are.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rIns="0" tIns="0" bIns="0" anchor="ctr"/>
          <a:p>
            <a:pPr algn="ctr"/>
            <a:r>
              <a:rPr lang="en-US" sz="4400">
                <a:latin typeface="Arial"/>
              </a:rPr>
              <a:t>SSL/TLS Implementation</a:t>
            </a:r>
            <a:endParaRPr/>
          </a:p>
        </p:txBody>
      </p:sp>
      <p:sp>
        <p:nvSpPr>
          <p:cNvPr id="48"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Uses a key exchange mechanism in order to generate a unique transient session key that</a:t>
            </a:r>
            <a:endParaRPr/>
          </a:p>
          <a:p>
            <a:pPr>
              <a:buSzPct val="45000"/>
              <a:buFont typeface="StarSymbol"/>
              <a:buChar char=""/>
            </a:pPr>
            <a:r>
              <a:rPr lang="en-US" sz="3200">
                <a:latin typeface="Arial"/>
              </a:rPr>
              <a:t>Relies on well know certificate authorities</a:t>
            </a:r>
            <a:endParaRPr/>
          </a:p>
          <a:p>
            <a:pPr>
              <a:buSzPct val="45000"/>
              <a:buFont typeface="StarSymbol"/>
              <a:buChar char=""/>
            </a:pPr>
            <a:r>
              <a:rPr lang="en-US" sz="3200">
                <a:latin typeface="Arial"/>
              </a:rPr>
              <a:t>Will encrypt and decrypt the conversation using the transient session key, not the server certificates.  Those are only used when generating the transient session key.</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rIns="0" tIns="0" bIns="0" anchor="ctr"/>
          <a:p>
            <a:pPr algn="ctr"/>
            <a:r>
              <a:rPr lang="en-US" sz="4400">
                <a:latin typeface="Arial"/>
              </a:rPr>
              <a:t>SSL/TLS Resources</a:t>
            </a:r>
            <a:endParaRPr/>
          </a:p>
        </p:txBody>
      </p:sp>
      <p:sp>
        <p:nvSpPr>
          <p:cNvPr id="5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How SSL Works </a:t>
            </a:r>
            <a:r>
              <a:rPr lang="en-US" sz="3200">
                <a:latin typeface="Arial"/>
              </a:rPr>
              <a:t>https://publib.boulder.ibm.com/tividd/td/TRM/GC32-1323-00/en_US/HTML/admin231.htm</a:t>
            </a:r>
            <a:endParaRPr/>
          </a:p>
          <a:p>
            <a:pPr>
              <a:buSzPct val="45000"/>
              <a:buFont typeface="StarSymbol"/>
              <a:buChar char=""/>
            </a:pPr>
            <a:r>
              <a:rPr lang="en-US" sz="3200">
                <a:latin typeface="Arial"/>
              </a:rPr>
              <a:t>MS How SSL/TLS works. </a:t>
            </a:r>
            <a:r>
              <a:rPr lang="en-US" sz="3200">
                <a:latin typeface="Arial"/>
              </a:rPr>
              <a:t>https://technet.microsoft.com/en-us/library/cc785811%28v=ws.10%29.aspx</a:t>
            </a:r>
            <a:endParaRPr/>
          </a:p>
          <a:p>
            <a:pPr>
              <a:buSzPct val="45000"/>
              <a:buFont typeface="StarSymbol"/>
              <a:buChar char=""/>
            </a:pPr>
            <a:r>
              <a:rPr lang="en-US" sz="3200">
                <a:latin typeface="Arial"/>
              </a:rPr>
              <a:t>SSL Forward Security </a:t>
            </a:r>
            <a:r>
              <a:rPr lang="en-US" sz="3200">
                <a:latin typeface="Arial"/>
              </a:rPr>
              <a:t>https://community.qualys.com/blogs/securitylabs/2013/06/25/ssl-labs-deploying-forward-secrecy</a:t>
            </a:r>
            <a:endParaRPr/>
          </a:p>
          <a:p>
            <a:pPr>
              <a:buSzPct val="45000"/>
              <a:buFont typeface="StarSymbol"/>
              <a:buChar char=""/>
            </a:pPr>
            <a:r>
              <a:rPr lang="en-US" sz="3200">
                <a:latin typeface="Arial"/>
              </a:rPr>
              <a:t>SSL FAQ </a:t>
            </a:r>
            <a:r>
              <a:rPr lang="en-US" sz="3200">
                <a:latin typeface="Arial"/>
              </a:rPr>
              <a:t>https://www.rapidssl.com/learn-ssl/ssl-faq/</a:t>
            </a:r>
            <a:endParaRPr/>
          </a:p>
          <a:p>
            <a:pPr>
              <a:buSzPct val="45000"/>
              <a:buFont typeface="StarSymbol"/>
              <a:buChar char=""/>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rIns="0" tIns="0" bIns="0" anchor="ctr"/>
          <a:p>
            <a:pPr algn="ctr"/>
            <a:r>
              <a:rPr lang="en-US" sz="4400">
                <a:latin typeface="Arial"/>
              </a:rPr>
              <a:t>Trust Relationships</a:t>
            </a:r>
            <a:endParaRPr/>
          </a:p>
        </p:txBody>
      </p:sp>
      <p:sp>
        <p:nvSpPr>
          <p:cNvPr id="5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SSL/TLS – Trusted Certificate Authorities.  A keystore built into all modern web browsers that list the primary trusted CA's on the web.  Often web browser updates are to modify this keystore as CA's become untrusted, because their master private keys get decrypted</a:t>
            </a:r>
            <a:endParaRPr/>
          </a:p>
          <a:p>
            <a:pPr>
              <a:buSzPct val="45000"/>
              <a:buFont typeface="StarSymbol"/>
              <a:buChar char=""/>
            </a:pPr>
            <a:r>
              <a:rPr lang="en-US" sz="3200">
                <a:latin typeface="Arial"/>
              </a:rPr>
              <a:t>OAUTH – Trusted sites that are used to validate user authorizations, at a cost.  The cost is the user privacy.  The trusted sites will often keep track of what sites you are logging in to for their own purposes.  Possibly to sell to unknown 3</a:t>
            </a:r>
            <a:r>
              <a:rPr lang="en-US" sz="3200" baseline="101000">
                <a:latin typeface="Arial"/>
              </a:rPr>
              <a:t>rd</a:t>
            </a:r>
            <a:r>
              <a:rPr lang="en-US" sz="3200">
                <a:latin typeface="Arial"/>
              </a:rPr>
              <a:t> parties.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lIns="0" rIns="0" tIns="0" bIns="0" anchor="ctr"/>
          <a:p>
            <a:pPr algn="ctr"/>
            <a:r>
              <a:rPr lang="en-US" sz="4400">
                <a:latin typeface="Arial"/>
              </a:rPr>
              <a:t>Trust Relationships</a:t>
            </a:r>
            <a:endParaRPr/>
          </a:p>
        </p:txBody>
      </p:sp>
      <p:sp>
        <p:nvSpPr>
          <p:cNvPr id="5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WSIT – Web Service Interoperability Technology.  A version of JAX-WS that is compatible with both Java and .NET 3.0.  Designed to be able to securely define tokens to authenticate various portions of the communication and authentication domains for an application. </a:t>
            </a:r>
            <a:endParaRPr/>
          </a:p>
          <a:p>
            <a:pPr>
              <a:buSzPct val="45000"/>
              <a:buFont typeface="StarSymbol"/>
              <a:buChar char=""/>
            </a:pPr>
            <a:r>
              <a:rPr lang="en-US" sz="3200">
                <a:latin typeface="Arial"/>
              </a:rPr>
              <a:t>WS-Trust – WSIT Sub that defines the protocol to pass around trusted tokens.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rIns="0" tIns="0" bIns="0" anchor="ctr"/>
          <a:p>
            <a:pPr algn="ctr"/>
            <a:r>
              <a:rPr lang="en-US" sz="4400">
                <a:latin typeface="Arial"/>
              </a:rPr>
              <a:t>Trust Information Resources</a:t>
            </a:r>
            <a:endParaRPr/>
          </a:p>
        </p:txBody>
      </p:sp>
      <p:sp>
        <p:nvSpPr>
          <p:cNvPr id="56"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WSIT </a:t>
            </a:r>
            <a:r>
              <a:rPr lang="en-US" sz="3200">
                <a:latin typeface="Arial"/>
              </a:rPr>
              <a:t>https://wsit.java.net/docs/trust-whitepaper.pdf</a:t>
            </a:r>
            <a:endParaRPr/>
          </a:p>
          <a:p>
            <a:pPr>
              <a:buSzPct val="45000"/>
              <a:buFont typeface="StarSymbol"/>
              <a:buChar char=""/>
            </a:pPr>
            <a:r>
              <a:rPr lang="en-US" sz="3200">
                <a:latin typeface="Arial"/>
              </a:rPr>
              <a:t>OAUTH </a:t>
            </a:r>
            <a:r>
              <a:rPr lang="en-US" sz="3200">
                <a:latin typeface="Arial"/>
              </a:rPr>
              <a:t>https://www.digitalocean.com/community/tutorials/an-introduction-to-oauth-2</a:t>
            </a:r>
            <a:endParaRPr/>
          </a:p>
          <a:p>
            <a:pPr>
              <a:buSzPct val="45000"/>
              <a:buFont typeface="StarSymbol"/>
              <a:buChar char=""/>
            </a:pPr>
            <a:r>
              <a:rPr lang="en-US" sz="3200">
                <a:latin typeface="Arial"/>
              </a:rPr>
              <a:t>OAUTH Tutorial </a:t>
            </a:r>
            <a:r>
              <a:rPr lang="en-US" sz="3200">
                <a:latin typeface="Arial"/>
              </a:rPr>
              <a:t>http://blog.oauth.io/oauth-tutorial</a:t>
            </a:r>
            <a:endParaRPr/>
          </a:p>
          <a:p>
            <a:pPr>
              <a:buSzPct val="45000"/>
              <a:buFont typeface="StarSymbol"/>
              <a:buChar char=""/>
            </a:pPr>
            <a:r>
              <a:rPr lang="en-US" sz="3200">
                <a:latin typeface="Arial"/>
              </a:rPr>
              <a:t>Spring OAUTH </a:t>
            </a:r>
            <a:r>
              <a:rPr lang="en-US" sz="3200">
                <a:latin typeface="Arial"/>
              </a:rPr>
              <a:t>http://projects.spring.io/spring-security-oauth/docs/tutorial.html</a:t>
            </a:r>
            <a:endParaRPr/>
          </a:p>
          <a:p>
            <a:pPr>
              <a:buSzPct val="45000"/>
              <a:buFont typeface="StarSymbol"/>
              <a:buChar char=""/>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