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8" r:id="rId2"/>
    <p:sldId id="259" r:id="rId3"/>
    <p:sldId id="260" r:id="rId4"/>
    <p:sldId id="261" r:id="rId5"/>
    <p:sldId id="300" r:id="rId6"/>
    <p:sldId id="316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2" r:id="rId18"/>
    <p:sldId id="273" r:id="rId19"/>
    <p:sldId id="278" r:id="rId20"/>
    <p:sldId id="292" r:id="rId21"/>
    <p:sldId id="301" r:id="rId22"/>
    <p:sldId id="295" r:id="rId23"/>
    <p:sldId id="279" r:id="rId24"/>
    <p:sldId id="280" r:id="rId25"/>
    <p:sldId id="281" r:id="rId26"/>
    <p:sldId id="302" r:id="rId27"/>
    <p:sldId id="303" r:id="rId28"/>
    <p:sldId id="304" r:id="rId29"/>
    <p:sldId id="317" r:id="rId30"/>
    <p:sldId id="318" r:id="rId31"/>
    <p:sldId id="319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4" r:id="rId41"/>
    <p:sldId id="282" r:id="rId42"/>
    <p:sldId id="283" r:id="rId43"/>
    <p:sldId id="284" r:id="rId44"/>
    <p:sldId id="293" r:id="rId45"/>
    <p:sldId id="285" r:id="rId46"/>
    <p:sldId id="286" r:id="rId47"/>
    <p:sldId id="299" r:id="rId48"/>
    <p:sldId id="287" r:id="rId49"/>
    <p:sldId id="297" r:id="rId50"/>
    <p:sldId id="315" r:id="rId51"/>
    <p:sldId id="288" r:id="rId52"/>
    <p:sldId id="289" r:id="rId53"/>
    <p:sldId id="29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>
        <p:scale>
          <a:sx n="66" d="100"/>
          <a:sy n="66" d="100"/>
        </p:scale>
        <p:origin x="-12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pPr/>
              <a:t>24/08/2012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pPr/>
              <a:t>24/08/2012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vice.cio.com/remi/two_reasons_why_it_projects_continue_to_fai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4000" dirty="0" smtClean="0"/>
              <a:t>Online </a:t>
            </a:r>
            <a:r>
              <a:rPr lang="en-US" sz="4000" dirty="0"/>
              <a:t>Software Project </a:t>
            </a:r>
            <a:r>
              <a:rPr lang="en-US" sz="4000" dirty="0" smtClean="0"/>
              <a:t>			Management Suite</a:t>
            </a:r>
          </a:p>
          <a:p>
            <a:endParaRPr lang="en-US" sz="4000" dirty="0" smtClean="0"/>
          </a:p>
          <a:p>
            <a:r>
              <a:rPr lang="en-US" sz="40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3200" dirty="0"/>
              <a:t>provides powerful and efficient </a:t>
            </a:r>
            <a:r>
              <a:rPr lang="en-US" sz="3200" dirty="0" smtClean="0"/>
              <a:t>		customized </a:t>
            </a:r>
            <a:r>
              <a:rPr lang="en-US" sz="3200" dirty="0"/>
              <a:t>service for </a:t>
            </a:r>
            <a:r>
              <a:rPr lang="en-US" sz="3200" dirty="0" smtClean="0"/>
              <a:t>				numerous </a:t>
            </a:r>
            <a:r>
              <a:rPr lang="en-US" sz="3200" dirty="0"/>
              <a:t>kinds of managers from </a:t>
            </a:r>
            <a:r>
              <a:rPr lang="en-US" sz="3200" dirty="0" smtClean="0"/>
              <a:t>		small </a:t>
            </a:r>
            <a:r>
              <a:rPr lang="en-US" sz="3200" dirty="0"/>
              <a:t>to </a:t>
            </a:r>
            <a:r>
              <a:rPr lang="en-US" sz="3200" dirty="0" smtClean="0"/>
              <a:t>medium projects</a:t>
            </a:r>
            <a:endParaRPr lang="en-US" sz="32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 (</a:t>
            </a:r>
            <a:r>
              <a:rPr lang="en-US" dirty="0"/>
              <a:t>Java Specification Request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=""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8049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321921"/>
            <a:ext cx="683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CSS, html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 Container,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Injection, Spring MVC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Version, </a:t>
            </a:r>
            <a:r>
              <a:rPr lang="en-US" dirty="0" err="1" smtClean="0">
                <a:latin typeface="Traveling _Typewriter" pitchFamily="2" charset="0"/>
              </a:rPr>
              <a:t>Tesing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Quick view of projects </a:t>
            </a:r>
            <a:r>
              <a:rPr lang="en-US" sz="2400" dirty="0"/>
              <a:t>‘</a:t>
            </a:r>
            <a:r>
              <a:rPr lang="en-US" sz="2400" dirty="0" smtClean="0"/>
              <a:t>status(progress, cost, efficiency) 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/>
              <a:t>Dashboard</a:t>
            </a:r>
            <a:r>
              <a:rPr lang="en-US" sz="2400" b="1" dirty="0" smtClean="0">
                <a:sym typeface="Wingdings" pitchFamily="2" charset="2"/>
              </a:rPr>
              <a:t> 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Planning and keep </a:t>
            </a:r>
            <a:r>
              <a:rPr lang="en-US" sz="2400" dirty="0"/>
              <a:t>track of </a:t>
            </a:r>
            <a:r>
              <a:rPr lang="en-US" sz="2400" dirty="0" smtClean="0"/>
              <a:t>tasks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/>
              <a:t>Planner</a:t>
            </a:r>
            <a:r>
              <a:rPr lang="en-US" sz="2400" b="1" dirty="0" smtClean="0">
                <a:sym typeface="Wingdings" pitchFamily="2" charset="2"/>
              </a:rPr>
              <a:t> 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Project Management (project’s info, risk, issue, product, stage, delivery, cost)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Project Eye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Effort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Timesheet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Defect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DMS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Requirement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Requirements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User Administration  </a:t>
            </a:r>
            <a:r>
              <a:rPr lang="en-US" sz="2400" b="1" dirty="0" smtClean="0"/>
              <a:t>Admin 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uPortal</a:t>
            </a:r>
            <a:r>
              <a:rPr lang="en-US" sz="2400" dirty="0" smtClean="0">
                <a:sym typeface="Wingdings" pitchFamily="2" charset="2"/>
              </a:rPr>
              <a:t>) </a:t>
            </a:r>
            <a:endParaRPr lang="en-US" sz="24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export report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Report</a:t>
            </a:r>
            <a:endParaRPr lang="en-US" sz="24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Android </a:t>
            </a:r>
            <a:r>
              <a:rPr lang="en-US" sz="2400" dirty="0">
                <a:sym typeface="Wingdings" pitchFamily="2" charset="2"/>
              </a:rPr>
              <a:t>dashboard </a:t>
            </a:r>
            <a:r>
              <a:rPr lang="en-US" sz="2400" dirty="0" smtClean="0">
                <a:sym typeface="Wingdings" pitchFamily="2" charset="2"/>
              </a:rPr>
              <a:t>version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Android module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3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C:\Users\DuyNgo\Desktop\ScreenHunter_08 Aug. 22 22.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" y="1473200"/>
            <a:ext cx="9118803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7331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3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Project Eye - Cost Management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Planner – Project Status Report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Timesheet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dirty="0" smtClean="0"/>
              <a:t>The Cost Management include :</a:t>
            </a:r>
          </a:p>
          <a:p>
            <a:pPr marL="0" indent="0">
              <a:buNone/>
            </a:pPr>
            <a:r>
              <a:rPr lang="en-US" dirty="0" smtClean="0"/>
              <a:t>    - Budget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Invoice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Planner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One Time Expense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0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3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happen once in the project. (money use to buy equipment, pay bill, …)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keeping happen in a duration of time. (money use to pay for salary 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Daily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rarely appear (money to pay for working OT, bonus for employee, money receive from employee that take day off without salary, …)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Exceptional Expense/Deduct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41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Grouping many daily expense into a type for easy adding record to exceptional expense or deduct.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9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Planner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supports user </a:t>
            </a:r>
            <a:r>
              <a:rPr lang="en-US" b="1" dirty="0" smtClean="0"/>
              <a:t>to manage tasks in a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Project Manage </a:t>
            </a:r>
            <a:r>
              <a:rPr lang="en-US" dirty="0" smtClean="0"/>
              <a:t>has most rights to control Planner.</a:t>
            </a:r>
          </a:p>
          <a:p>
            <a:r>
              <a:rPr lang="en-US" b="1" dirty="0" smtClean="0"/>
              <a:t>Team members </a:t>
            </a:r>
            <a:r>
              <a:rPr lang="en-US" dirty="0" smtClean="0"/>
              <a:t>just can view tasks which they were assigned.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report supports tasks statistics using bar and pie chart.</a:t>
            </a:r>
          </a:p>
          <a:p>
            <a:pPr lvl="1"/>
            <a:r>
              <a:rPr lang="en-US" dirty="0" smtClean="0"/>
              <a:t>Count kinds of </a:t>
            </a:r>
            <a:r>
              <a:rPr lang="en-US" b="1" dirty="0" smtClean="0"/>
              <a:t>tasks belong to a team member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the </a:t>
            </a:r>
            <a:r>
              <a:rPr lang="en-US" b="1" dirty="0" smtClean="0"/>
              <a:t>rate of amount tasks between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</a:t>
            </a:r>
            <a:r>
              <a:rPr lang="en-US" b="1" dirty="0" smtClean="0"/>
              <a:t>working efficiency of team members </a:t>
            </a:r>
            <a:r>
              <a:rPr lang="en-US" dirty="0" smtClean="0"/>
              <a:t>via line chart.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9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76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Charts</a:t>
            </a:r>
            <a:endParaRPr lang="en-US" dirty="0"/>
          </a:p>
        </p:txBody>
      </p:sp>
      <p:pic>
        <p:nvPicPr>
          <p:cNvPr id="8" name="Content Placeholder 7" descr="Lin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378528"/>
            <a:ext cx="3054023" cy="23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Bar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3048000" cy="236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3035952" cy="279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991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statuses of projects which belong to user, include:</a:t>
            </a:r>
          </a:p>
          <a:p>
            <a:pPr lvl="1"/>
            <a:r>
              <a:rPr lang="en-US" b="1" dirty="0" smtClean="0"/>
              <a:t>Project Health</a:t>
            </a:r>
          </a:p>
          <a:p>
            <a:pPr lvl="1"/>
            <a:r>
              <a:rPr lang="en-US" b="1" dirty="0" smtClean="0"/>
              <a:t>Passing time</a:t>
            </a:r>
          </a:p>
          <a:p>
            <a:pPr lvl="1"/>
            <a:r>
              <a:rPr lang="en-US" b="1" dirty="0" smtClean="0"/>
              <a:t>Progress</a:t>
            </a:r>
          </a:p>
          <a:p>
            <a:pPr lvl="1"/>
            <a:r>
              <a:rPr lang="en-US" b="1" dirty="0" smtClean="0"/>
              <a:t>Efficiency</a:t>
            </a:r>
          </a:p>
          <a:p>
            <a:pPr lvl="1"/>
            <a:r>
              <a:rPr lang="en-US" b="1" dirty="0" smtClean="0"/>
              <a:t>Cost</a:t>
            </a:r>
          </a:p>
          <a:p>
            <a:pPr lvl="1"/>
            <a:r>
              <a:rPr lang="en-US" b="1" dirty="0" smtClean="0"/>
              <a:t>Used Effort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54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r>
              <a:rPr lang="en-US" dirty="0" smtClean="0"/>
              <a:t> presents percent completed of a project; shall be </a:t>
            </a:r>
            <a:r>
              <a:rPr lang="en-US" b="1" dirty="0" smtClean="0"/>
              <a:t>alerted when project in dangerous stage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present work productivity of team members; shall be </a:t>
            </a:r>
            <a:r>
              <a:rPr lang="en-US" b="1" dirty="0" smtClean="0"/>
              <a:t>alerted when productivity lower expected work done </a:t>
            </a:r>
            <a:r>
              <a:rPr lang="en-US" dirty="0" smtClean="0"/>
              <a:t>at current time.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present status of budget; shall be </a:t>
            </a:r>
            <a:r>
              <a:rPr lang="en-US" b="1" dirty="0" smtClean="0"/>
              <a:t>alerted when over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57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 Effort </a:t>
            </a:r>
            <a:r>
              <a:rPr lang="en-US" dirty="0" smtClean="0"/>
              <a:t>presents percent of current effort per plan effort.</a:t>
            </a:r>
          </a:p>
          <a:p>
            <a:r>
              <a:rPr lang="en-US" dirty="0" smtClean="0"/>
              <a:t>Finally, </a:t>
            </a:r>
            <a:r>
              <a:rPr lang="en-US" b="1" dirty="0" smtClean="0"/>
              <a:t>Project Health </a:t>
            </a:r>
            <a:r>
              <a:rPr lang="en-US" dirty="0" smtClean="0"/>
              <a:t>presents </a:t>
            </a:r>
            <a:r>
              <a:rPr lang="en-US" b="1" dirty="0" smtClean="0"/>
              <a:t>final status of project</a:t>
            </a:r>
            <a:r>
              <a:rPr lang="en-US" dirty="0" smtClean="0"/>
              <a:t>, is foundation to evaluate success of a project.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839075" cy="224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4738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support PM in collecting effort of team members when working on project to help Dashboard to report.</a:t>
            </a:r>
          </a:p>
          <a:p>
            <a:r>
              <a:rPr lang="en-US" dirty="0" smtClean="0"/>
              <a:t>The Timesheet include :</a:t>
            </a:r>
          </a:p>
          <a:p>
            <a:pPr marL="0" indent="0">
              <a:buNone/>
            </a:pPr>
            <a:r>
              <a:rPr lang="en-US" dirty="0" smtClean="0"/>
              <a:t>    - Search Timesheet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PM can reject or approve Timesheet</a:t>
            </a:r>
          </a:p>
          <a:p>
            <a:pPr marL="365760" lvl="1" indent="0">
              <a:buNone/>
            </a:pPr>
            <a:r>
              <a:rPr lang="en-US" dirty="0" smtClean="0"/>
              <a:t>- </a:t>
            </a:r>
            <a:r>
              <a:rPr lang="en-US" sz="2600" dirty="0" smtClean="0"/>
              <a:t>Team members can create, update, delete                                   	timesheet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Approved records will be used to calculating  	effort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Timesheet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9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defects of project. Team members can log defect for any members in team, the person who was assigned will use </a:t>
            </a:r>
            <a:r>
              <a:rPr lang="en-US" dirty="0" err="1" smtClean="0"/>
              <a:t>dms</a:t>
            </a:r>
            <a:r>
              <a:rPr lang="en-US" dirty="0" smtClean="0"/>
              <a:t> to find, correct and change status of defects.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When corrected a defect, fixed date will be updated, and defect owner can keep tracking.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93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Capstone\SVNTrunk\Document\Design\SRS + User Requirement\Merged_E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909046" cy="68987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2774582" cy="2353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038600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I:\CapstoneProject\trunk\Document\Report\Presentation\picture\tortoisesvn free 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3657600"/>
            <a:ext cx="3505200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 2s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3318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" y="1039743"/>
            <a:ext cx="881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hlinkClick r:id="rId2"/>
              </a:rPr>
              <a:t>CIO.com </a:t>
            </a:r>
            <a:r>
              <a:rPr lang="en-US" sz="2000" u="sng" dirty="0">
                <a:hlinkClick r:id="rId2"/>
              </a:rPr>
              <a:t>cites a Dynamic Markets survey</a:t>
            </a:r>
            <a:r>
              <a:rPr lang="en-US" sz="2000" dirty="0"/>
              <a:t> of 800 IT managers, reporting that 62 percent of IT projects fail to meet their schedules. Other data: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49 percent suffered budget overruns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47 percent had higher-than-expected maintenance costs, and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41 percent failed to deliver the expected business value and ROI</a:t>
            </a:r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29% </a:t>
            </a:r>
            <a:r>
              <a:rPr lang="en-US" sz="2000" dirty="0"/>
              <a:t>Succeeded - delivered on time, on budget, with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53% </a:t>
            </a:r>
            <a:r>
              <a:rPr lang="en-US" sz="2000" dirty="0"/>
              <a:t>Challenged - late, over budget, and/or with less than the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18% </a:t>
            </a:r>
            <a:r>
              <a:rPr lang="en-US" sz="2000" dirty="0"/>
              <a:t>Failed - cancelled prior to completion or delivered and never </a:t>
            </a:r>
            <a:r>
              <a:rPr lang="en-US" sz="2000" dirty="0" smtClean="0"/>
              <a:t>used</a:t>
            </a:r>
          </a:p>
          <a:p>
            <a:endParaRPr lang="en-US" sz="2000" dirty="0"/>
          </a:p>
          <a:p>
            <a:r>
              <a:rPr lang="en-US" sz="2000" dirty="0" smtClean="0"/>
              <a:t>As </a:t>
            </a:r>
            <a:r>
              <a:rPr lang="en-US" sz="2000" dirty="0"/>
              <a:t>many as 80% of technology projects actually cost more than they return. It is not done intentionally but the costs are always underestimated and the benefits are always </a:t>
            </a:r>
            <a:r>
              <a:rPr lang="en-US" sz="2000" dirty="0" smtClean="0"/>
              <a:t>overestimated.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1751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Existing Issues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75520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Customize </a:t>
            </a:r>
            <a:r>
              <a:rPr lang="en-US" sz="2800" dirty="0" err="1" smtClean="0"/>
              <a:t>uPortal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Interactive Report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Remaining Google Defects – Mostly UI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Date validation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Data Mining from Timesheet, DMS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Relationship between Requirements and Products, Deliverables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Android complete version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546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697000"/>
            <a:ext cx="881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</a:t>
            </a:r>
            <a:r>
              <a:rPr lang="en-US" dirty="0" smtClean="0"/>
              <a:t>	GDP </a:t>
            </a:r>
            <a:r>
              <a:rPr lang="en-US" dirty="0"/>
              <a:t>(B USD)                             Cost of IT Failure (B USD}</a:t>
            </a:r>
          </a:p>
          <a:p>
            <a:r>
              <a:rPr lang="en-US" dirty="0"/>
              <a:t>World:               </a:t>
            </a:r>
            <a:r>
              <a:rPr lang="en-US" dirty="0" smtClean="0"/>
              <a:t>	69,800 </a:t>
            </a:r>
            <a:r>
              <a:rPr lang="en-US" dirty="0"/>
              <a:t>                              </a:t>
            </a: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6,180</a:t>
            </a:r>
            <a:endParaRPr lang="en-US" dirty="0"/>
          </a:p>
          <a:p>
            <a:r>
              <a:rPr lang="en-US" dirty="0"/>
              <a:t>USA:                   </a:t>
            </a:r>
            <a:r>
              <a:rPr lang="en-US" dirty="0" smtClean="0"/>
              <a:t>	13,840 </a:t>
            </a:r>
            <a:r>
              <a:rPr lang="en-US" dirty="0"/>
              <a:t>                                </a:t>
            </a:r>
            <a:r>
              <a:rPr lang="en-US" dirty="0" smtClean="0"/>
              <a:t>		1,225</a:t>
            </a:r>
            <a:endParaRPr lang="en-US" dirty="0"/>
          </a:p>
          <a:p>
            <a:r>
              <a:rPr lang="en-US" dirty="0"/>
              <a:t>New Zealand:   </a:t>
            </a:r>
            <a:r>
              <a:rPr lang="en-US" dirty="0" smtClean="0"/>
              <a:t>	44 </a:t>
            </a:r>
            <a:r>
              <a:rPr lang="en-US" dirty="0"/>
              <a:t>                                         </a:t>
            </a:r>
            <a:r>
              <a:rPr lang="en-US" dirty="0" smtClean="0"/>
              <a:t>		3.90</a:t>
            </a:r>
            <a:endParaRPr lang="en-US" dirty="0"/>
          </a:p>
          <a:p>
            <a:r>
              <a:rPr lang="en-US" dirty="0"/>
              <a:t>UK:                       </a:t>
            </a:r>
            <a:r>
              <a:rPr lang="en-US" dirty="0" smtClean="0"/>
              <a:t>	2,260 </a:t>
            </a:r>
            <a:r>
              <a:rPr lang="en-US" dirty="0"/>
              <a:t>                                   </a:t>
            </a:r>
            <a:r>
              <a:rPr lang="en-US" dirty="0" smtClean="0"/>
              <a:t>		200</a:t>
            </a:r>
            <a:endParaRPr lang="en-US" dirty="0"/>
          </a:p>
          <a:p>
            <a:r>
              <a:rPr lang="en-US" dirty="0"/>
              <a:t>Texas:                 </a:t>
            </a:r>
            <a:r>
              <a:rPr lang="en-US" dirty="0" smtClean="0"/>
              <a:t>	1,250 </a:t>
            </a:r>
            <a:r>
              <a:rPr lang="en-US" dirty="0"/>
              <a:t>                                    </a:t>
            </a:r>
            <a:r>
              <a:rPr lang="en-US" dirty="0" smtClean="0"/>
              <a:t>		110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Inability to meet project requirements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Missed deadlines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Poor </a:t>
            </a:r>
            <a:r>
              <a:rPr lang="en-US" sz="2000" dirty="0" smtClean="0"/>
              <a:t>planning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Content </a:t>
            </a:r>
            <a:r>
              <a:rPr lang="en-US" sz="2000" dirty="0" smtClean="0"/>
              <a:t>Deficiencies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Exceeded budget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How should we improve ?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Defining </a:t>
            </a:r>
            <a:r>
              <a:rPr lang="en-US" sz="2000" dirty="0"/>
              <a:t>scope clearly, reduce change </a:t>
            </a:r>
            <a:r>
              <a:rPr lang="en-US" sz="2000" dirty="0" smtClean="0"/>
              <a:t>requests.				Meeting tasks deadline, deliverables by planning. 				Maintaining </a:t>
            </a:r>
            <a:r>
              <a:rPr lang="en-US" sz="2000" dirty="0"/>
              <a:t>the required quality </a:t>
            </a:r>
            <a:r>
              <a:rPr lang="en-US" sz="2000" dirty="0" smtClean="0"/>
              <a:t>levels.					Meeting </a:t>
            </a:r>
            <a:r>
              <a:rPr lang="en-US" sz="2000" dirty="0"/>
              <a:t>the </a:t>
            </a:r>
            <a:r>
              <a:rPr lang="en-US" sz="2000" dirty="0" smtClean="0"/>
              <a:t>budget.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Team Management.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Plan </a:t>
            </a:r>
            <a:r>
              <a:rPr lang="en-US" sz="2000" dirty="0"/>
              <a:t>for </a:t>
            </a:r>
            <a:r>
              <a:rPr lang="en-US" sz="2000" dirty="0" smtClean="0"/>
              <a:t>uncertainty, </a:t>
            </a:r>
            <a:r>
              <a:rPr lang="en-US" sz="2000" dirty="0"/>
              <a:t>prepare for the </a:t>
            </a:r>
            <a:r>
              <a:rPr lang="en-US" sz="2000" dirty="0" smtClean="0"/>
              <a:t>unexpected.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1471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515202" y="878220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306288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23" y="98836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906" y="31242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03" y="110365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62" y="2969336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202" y="5257800"/>
            <a:ext cx="911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Plan-Do-Check-Act </a:t>
            </a:r>
            <a:r>
              <a:rPr lang="en-US" sz="2000" dirty="0"/>
              <a:t>(PDCA) cycle. You have your plans and contingencies,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execute plans, check on their efficiency, take appropriate action, </a:t>
            </a:r>
            <a:endParaRPr lang="en-US" sz="2000" dirty="0" smtClean="0"/>
          </a:p>
          <a:p>
            <a:r>
              <a:rPr lang="en-US" sz="2000" dirty="0" smtClean="0"/>
              <a:t>either </a:t>
            </a:r>
            <a:r>
              <a:rPr lang="en-US" sz="2000" dirty="0"/>
              <a:t>proactively or reactively, and repeat the cycle throughout the project. </a:t>
            </a:r>
          </a:p>
        </p:txBody>
      </p:sp>
    </p:spTree>
    <p:extLst>
      <p:ext uri="{BB962C8B-B14F-4D97-AF65-F5344CB8AC3E}">
        <p14:creationId xmlns=""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661</TotalTime>
  <Words>1444</Words>
  <Application>Microsoft Office PowerPoint</Application>
  <PresentationFormat>On-screen Show (4:3)</PresentationFormat>
  <Paragraphs>458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Process Model </vt:lpstr>
      <vt:lpstr>Slide 16</vt:lpstr>
      <vt:lpstr>Slide 17</vt:lpstr>
      <vt:lpstr>Slide 18</vt:lpstr>
      <vt:lpstr>Slide 19</vt:lpstr>
      <vt:lpstr>Portal - Portlets</vt:lpstr>
      <vt:lpstr>Portal - Portlets</vt:lpstr>
      <vt:lpstr>Portal - Portlets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Brief Description of Planner </vt:lpstr>
      <vt:lpstr>Salient features </vt:lpstr>
      <vt:lpstr>Report Charts</vt:lpstr>
      <vt:lpstr>Brief Description of Dashboard</vt:lpstr>
      <vt:lpstr>Salient features </vt:lpstr>
      <vt:lpstr>Salient features </vt:lpstr>
      <vt:lpstr>Dashboard Screen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PNTG</cp:lastModifiedBy>
  <cp:revision>90</cp:revision>
  <dcterms:created xsi:type="dcterms:W3CDTF">2006-08-16T00:00:00Z</dcterms:created>
  <dcterms:modified xsi:type="dcterms:W3CDTF">2012-08-23T20:15:38Z</dcterms:modified>
</cp:coreProperties>
</file>