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5"/>
  </p:notes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91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92" r:id="rId22"/>
    <p:sldId id="295" r:id="rId23"/>
    <p:sldId id="279" r:id="rId24"/>
    <p:sldId id="280" r:id="rId25"/>
    <p:sldId id="281" r:id="rId26"/>
    <p:sldId id="282" r:id="rId27"/>
    <p:sldId id="283" r:id="rId28"/>
    <p:sldId id="284" r:id="rId29"/>
    <p:sldId id="293" r:id="rId30"/>
    <p:sldId id="285" r:id="rId31"/>
    <p:sldId id="286" r:id="rId32"/>
    <p:sldId id="299" r:id="rId33"/>
    <p:sldId id="287" r:id="rId34"/>
    <p:sldId id="297" r:id="rId35"/>
    <p:sldId id="288" r:id="rId36"/>
    <p:sldId id="289" r:id="rId37"/>
    <p:sldId id="290" r:id="rId38"/>
    <p:sldId id="301" r:id="rId39"/>
    <p:sldId id="303" r:id="rId40"/>
    <p:sldId id="304" r:id="rId41"/>
    <p:sldId id="305" r:id="rId42"/>
    <p:sldId id="306" r:id="rId43"/>
    <p:sldId id="30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9D448-0590-4949-815A-626CF08257EE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EB390-337A-4507-9E53-671AA91D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3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E6E20-5ABD-478D-98D6-791B8DA97F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6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E6E20-5ABD-478D-98D6-791B8DA97F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E6E20-5ABD-478D-98D6-791B8DA97F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FBB0-6CFE-4671-B8BE-710BB15F3BC9}" type="datetime1">
              <a:rPr lang="en-US" smtClean="0"/>
              <a:t>8/22/2012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9079-D6D7-44A4-B5B0-47464FBB368D}" type="datetime1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5830-5C3B-4731-9AD7-690DE8DAA5F5}" type="datetime1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AF04-EF5F-412C-8623-0998346429B6}" type="datetime1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0072-8B3B-4F12-B317-92BB15729FC4}" type="datetime1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0532-A6E2-4967-8AE8-C69DC3F02652}" type="datetime1">
              <a:rPr lang="en-US" smtClean="0"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3711-C364-4C73-B4A8-72C0A11B9444}" type="datetime1">
              <a:rPr lang="en-US" smtClean="0"/>
              <a:t>8/22/2012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849C-AF3E-48A7-8729-C724250D5BB4}" type="datetime1">
              <a:rPr lang="en-US" smtClean="0"/>
              <a:t>8/22/2012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6CAB-84E4-4011-B107-EDB46785E0BF}" type="datetime1">
              <a:rPr lang="en-US" smtClean="0"/>
              <a:t>8/22/2012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54D8-ED84-4FD2-9681-B79DDB18AEE7}" type="datetime1">
              <a:rPr lang="en-US" smtClean="0"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0D88-E502-4C93-8C04-BB3D21395536}" type="datetime1">
              <a:rPr lang="en-US" smtClean="0"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F60FB3-6432-4A26-85B7-EC33EA63D569}" type="datetime1">
              <a:rPr lang="en-US" smtClean="0"/>
              <a:t>8/22/2012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en.wikipedia.org/wiki/File:Waterfall_model.sv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file:///E:\Document\5.%20University\Capstone\Old\form_QLSV_SE04.xl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7912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1200"/>
            <a:ext cx="9144000" cy="1066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" y="3856672"/>
            <a:ext cx="90550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OPEN-ONES PROJECT 			MANAGEMENT SYSTEM</a:t>
            </a:r>
            <a:endParaRPr lang="en-US" sz="5400" dirty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62500" y="22959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INSTRUCTOR.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0300" y="59892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LÊ NGỌC THẠCH (MR)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62500" y="120241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TEAM MEMBERS.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0300" y="1600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NGÔ ĐỨC DUY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40300" y="1933496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MẠNH HOÀNG TRƯƠNG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0300" y="2331422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PHẠM NGUYỄN TRƯỜNG GIANG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0300" y="272226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TÔ CÔNG THANH HẢI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7" name="Picture 7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5600700"/>
            <a:ext cx="1867812" cy="144780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2">
                <a:lumMod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uyNgo\Desktop\2137737248_e9f3e429d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3" y="229591"/>
            <a:ext cx="3197126" cy="319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77800"/>
            <a:ext cx="838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System Overview</a:t>
            </a:r>
          </a:p>
          <a:p>
            <a:endParaRPr lang="en-US" sz="4000" dirty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		</a:t>
            </a:r>
            <a:r>
              <a:rPr lang="en-AU" sz="2800" dirty="0" smtClean="0"/>
              <a:t>Modern </a:t>
            </a:r>
            <a:r>
              <a:rPr lang="en-AU" sz="2800" dirty="0"/>
              <a:t>economics and business </a:t>
            </a:r>
            <a:r>
              <a:rPr lang="en-AU" sz="2800" dirty="0" smtClean="0"/>
              <a:t>			environment </a:t>
            </a:r>
            <a:r>
              <a:rPr lang="en-AU" sz="2800" dirty="0"/>
              <a:t>are complicated than </a:t>
            </a:r>
            <a:r>
              <a:rPr lang="en-AU" sz="2800" dirty="0" smtClean="0"/>
              <a:t>ever.</a:t>
            </a:r>
            <a:br>
              <a:rPr lang="en-AU" sz="2800" dirty="0" smtClean="0"/>
            </a:br>
            <a:endParaRPr lang="en-AU" sz="2800" dirty="0" smtClean="0"/>
          </a:p>
          <a:p>
            <a:r>
              <a:rPr lang="en-AU" sz="2800" dirty="0" smtClean="0"/>
              <a:t>		Traditional </a:t>
            </a:r>
            <a:r>
              <a:rPr lang="en-AU" sz="2800" dirty="0"/>
              <a:t>forms of management cannot </a:t>
            </a:r>
            <a:r>
              <a:rPr lang="en-AU" sz="2800" dirty="0" smtClean="0"/>
              <a:t>		adapt </a:t>
            </a:r>
            <a:r>
              <a:rPr lang="en-AU" sz="2800" dirty="0"/>
              <a:t>efficiently to the </a:t>
            </a:r>
            <a:r>
              <a:rPr lang="en-AU" sz="2800" dirty="0" smtClean="0"/>
              <a:t>dynamics.</a:t>
            </a:r>
          </a:p>
          <a:p>
            <a:r>
              <a:rPr lang="en-US" sz="2800" dirty="0" smtClean="0">
                <a:sym typeface="Wingdings" pitchFamily="2" charset="2"/>
              </a:rPr>
              <a:t>		</a:t>
            </a:r>
          </a:p>
          <a:p>
            <a:r>
              <a:rPr lang="en-US" sz="2800" dirty="0">
                <a:sym typeface="Wingdings" pitchFamily="2" charset="2"/>
              </a:rPr>
              <a:t>	</a:t>
            </a:r>
            <a:r>
              <a:rPr lang="en-US" sz="2800" dirty="0" smtClean="0">
                <a:sym typeface="Wingdings" pitchFamily="2" charset="2"/>
              </a:rPr>
              <a:t>	</a:t>
            </a:r>
            <a:r>
              <a:rPr lang="en-US" sz="2800" dirty="0" smtClean="0"/>
              <a:t>more </a:t>
            </a:r>
            <a:r>
              <a:rPr lang="en-US" sz="2800" dirty="0"/>
              <a:t>certain about achieving </a:t>
            </a:r>
            <a:r>
              <a:rPr lang="en-US" sz="2800" dirty="0" smtClean="0"/>
              <a:t>			predetermined </a:t>
            </a:r>
            <a:r>
              <a:rPr lang="en-US" sz="2800" dirty="0"/>
              <a:t>targets</a:t>
            </a:r>
            <a:endParaRPr lang="en-US" sz="2800" dirty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	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295400" y="1447800"/>
            <a:ext cx="77724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253319" y="6248400"/>
            <a:ext cx="7772400" cy="76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371600" y="1524000"/>
            <a:ext cx="7620000" cy="48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423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900" y="739914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System Overview</a:t>
            </a:r>
          </a:p>
        </p:txBody>
      </p:sp>
      <p:sp>
        <p:nvSpPr>
          <p:cNvPr id="40" name="AutoShape 3"/>
          <p:cNvSpPr>
            <a:spLocks noChangeArrowheads="1"/>
          </p:cNvSpPr>
          <p:nvPr/>
        </p:nvSpPr>
        <p:spPr bwMode="gray">
          <a:xfrm>
            <a:off x="381000" y="1651000"/>
            <a:ext cx="7467600" cy="20828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AutoShape 4"/>
          <p:cNvSpPr>
            <a:spLocks noChangeArrowheads="1"/>
          </p:cNvSpPr>
          <p:nvPr/>
        </p:nvSpPr>
        <p:spPr bwMode="gray">
          <a:xfrm>
            <a:off x="519112" y="1828800"/>
            <a:ext cx="1828007" cy="410368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69804"/>
                  <a:invGamma/>
                </a:srgbClr>
              </a:gs>
            </a:gsLst>
            <a:lin ang="54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5"/>
          <p:cNvSpPr>
            <a:spLocks/>
          </p:cNvSpPr>
          <p:nvPr/>
        </p:nvSpPr>
        <p:spPr bwMode="gray">
          <a:xfrm>
            <a:off x="595312" y="1905000"/>
            <a:ext cx="1508155" cy="205184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99CC00">
                  <a:gamma/>
                  <a:tint val="54510"/>
                  <a:invGamma/>
                </a:srgbClr>
              </a:gs>
              <a:gs pos="50000">
                <a:srgbClr val="99CC00">
                  <a:alpha val="0"/>
                </a:srgbClr>
              </a:gs>
              <a:gs pos="100000">
                <a:srgbClr val="99CC00">
                  <a:gamma/>
                  <a:tint val="54510"/>
                  <a:invGamma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AutoShape 8"/>
          <p:cNvSpPr>
            <a:spLocks noChangeArrowheads="1"/>
          </p:cNvSpPr>
          <p:nvPr/>
        </p:nvSpPr>
        <p:spPr bwMode="gray">
          <a:xfrm>
            <a:off x="1219200" y="4038600"/>
            <a:ext cx="7543800" cy="21336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gray">
          <a:xfrm>
            <a:off x="7148513" y="4114800"/>
            <a:ext cx="1576388" cy="367506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009999"/>
              </a:gs>
              <a:gs pos="100000">
                <a:srgbClr val="009999">
                  <a:gamma/>
                  <a:shade val="69804"/>
                  <a:invGamma/>
                </a:srgbClr>
              </a:gs>
            </a:gsLst>
            <a:lin ang="54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0"/>
          <p:cNvSpPr>
            <a:spLocks/>
          </p:cNvSpPr>
          <p:nvPr/>
        </p:nvSpPr>
        <p:spPr bwMode="gray">
          <a:xfrm>
            <a:off x="7224713" y="4176713"/>
            <a:ext cx="711994" cy="176211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9999">
                  <a:gamma/>
                  <a:tint val="42353"/>
                  <a:invGamma/>
                </a:srgbClr>
              </a:gs>
              <a:gs pos="100000">
                <a:srgbClr val="009999">
                  <a:alpha val="0"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0100" y="186983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David" pitchFamily="34" charset="-79"/>
                <a:cs typeface="David" pitchFamily="34" charset="-79"/>
              </a:rPr>
              <a:t>Hardware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14431" y="4176713"/>
            <a:ext cx="14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David" pitchFamily="34" charset="-79"/>
                <a:cs typeface="David" pitchFamily="34" charset="-79"/>
              </a:rPr>
              <a:t>Software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52" name="Picture 3" descr="C:\Users\VuongNM\Downloads\1303580650_MyComp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144780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08" y="3824287"/>
            <a:ext cx="1752600" cy="1752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0100" y="2256472"/>
            <a:ext cx="5088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latin typeface="Book Antiqua" pitchFamily="18" charset="0"/>
              </a:rPr>
              <a:t>. Personal </a:t>
            </a:r>
            <a:r>
              <a:rPr lang="en-US" dirty="0">
                <a:latin typeface="Book Antiqua" pitchFamily="18" charset="0"/>
              </a:rPr>
              <a:t>computers for </a:t>
            </a:r>
            <a:r>
              <a:rPr lang="en-US" dirty="0" smtClean="0">
                <a:latin typeface="Book Antiqua" pitchFamily="18" charset="0"/>
              </a:rPr>
              <a:t>developing: 1 </a:t>
            </a:r>
            <a:r>
              <a:rPr lang="en-US" dirty="0">
                <a:latin typeface="Book Antiqua" pitchFamily="18" charset="0"/>
              </a:rPr>
              <a:t>Gb of RAM, 20Gb of hard disk, Core 2 Duo 2.0 </a:t>
            </a:r>
            <a:r>
              <a:rPr lang="en-US" dirty="0" err="1">
                <a:latin typeface="Book Antiqua" pitchFamily="18" charset="0"/>
              </a:rPr>
              <a:t>Ghz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lvl="0"/>
            <a:endParaRPr lang="en-US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. A </a:t>
            </a:r>
            <a:r>
              <a:rPr lang="en-US" dirty="0">
                <a:latin typeface="Book Antiqua" pitchFamily="18" charset="0"/>
              </a:rPr>
              <a:t>server computer for testing </a:t>
            </a:r>
            <a:r>
              <a:rPr lang="en-US" dirty="0" smtClean="0">
                <a:latin typeface="Book Antiqua" pitchFamily="18" charset="0"/>
              </a:rPr>
              <a:t>: </a:t>
            </a:r>
            <a:r>
              <a:rPr lang="en-US" dirty="0">
                <a:latin typeface="Book Antiqua" pitchFamily="18" charset="0"/>
              </a:rPr>
              <a:t>2 Gb of RAM, 15Gb of hard disk, Core 2 Duo 2.0 </a:t>
            </a:r>
            <a:r>
              <a:rPr lang="en-US" dirty="0" err="1">
                <a:latin typeface="Book Antiqua" pitchFamily="18" charset="0"/>
              </a:rPr>
              <a:t>Gh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808" y="4204037"/>
            <a:ext cx="56760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 Antiqua" pitchFamily="18" charset="0"/>
              </a:rPr>
              <a:t>. Web </a:t>
            </a:r>
            <a:r>
              <a:rPr lang="en-US" dirty="0">
                <a:latin typeface="Book Antiqua" pitchFamily="18" charset="0"/>
              </a:rPr>
              <a:t>Server</a:t>
            </a:r>
            <a:r>
              <a:rPr lang="en-US" dirty="0" smtClean="0">
                <a:latin typeface="Book Antiqua" pitchFamily="18" charset="0"/>
              </a:rPr>
              <a:t>: </a:t>
            </a:r>
            <a:r>
              <a:rPr lang="en-US" dirty="0"/>
              <a:t>Apache Tomcat 6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+ </a:t>
            </a:r>
            <a:r>
              <a:rPr lang="en-US" dirty="0" err="1"/>
              <a:t>uPortal</a:t>
            </a:r>
            <a:r>
              <a:rPr lang="en-US" dirty="0"/>
              <a:t> web </a:t>
            </a:r>
            <a:r>
              <a:rPr lang="en-US" dirty="0" smtClean="0"/>
              <a:t>app</a:t>
            </a:r>
          </a:p>
          <a:p>
            <a:r>
              <a:rPr lang="en-US" dirty="0" smtClean="0"/>
              <a:t>. Development: Glassfish + </a:t>
            </a:r>
            <a:r>
              <a:rPr lang="en-US" dirty="0" err="1" smtClean="0"/>
              <a:t>Portlet</a:t>
            </a:r>
            <a:r>
              <a:rPr lang="en-US" dirty="0" smtClean="0"/>
              <a:t> Container</a:t>
            </a:r>
          </a:p>
          <a:p>
            <a:pPr lvl="0"/>
            <a:r>
              <a:rPr lang="en-US" dirty="0" smtClean="0">
                <a:latin typeface="Book Antiqua" pitchFamily="18" charset="0"/>
              </a:rPr>
              <a:t>. Operating </a:t>
            </a:r>
            <a:r>
              <a:rPr lang="en-US" dirty="0">
                <a:latin typeface="Book Antiqua" pitchFamily="18" charset="0"/>
              </a:rPr>
              <a:t>system</a:t>
            </a:r>
            <a:r>
              <a:rPr lang="en-US" dirty="0" smtClean="0">
                <a:latin typeface="Book Antiqua" pitchFamily="18" charset="0"/>
              </a:rPr>
              <a:t>: Windows, Linux</a:t>
            </a:r>
          </a:p>
          <a:p>
            <a:r>
              <a:rPr lang="en-US" dirty="0" smtClean="0">
                <a:latin typeface="Book Antiqua" pitchFamily="18" charset="0"/>
              </a:rPr>
              <a:t>. IDE: Eclipse, JSR 168</a:t>
            </a:r>
          </a:p>
          <a:p>
            <a:pPr lvl="0"/>
            <a:r>
              <a:rPr lang="en-US" dirty="0" smtClean="0">
                <a:latin typeface="Book Antiqua" pitchFamily="18" charset="0"/>
              </a:rPr>
              <a:t>. DBMS: </a:t>
            </a:r>
            <a:r>
              <a:rPr lang="en-US" dirty="0" smtClean="0"/>
              <a:t>Oracle Express 10/11g</a:t>
            </a:r>
            <a:endParaRPr lang="en-US" dirty="0" smtClean="0">
              <a:latin typeface="Book Antiqua" pitchFamily="18" charset="0"/>
            </a:endParaRPr>
          </a:p>
          <a:p>
            <a:pPr lvl="0"/>
            <a:r>
              <a:rPr lang="en-US" dirty="0" smtClean="0">
                <a:latin typeface="Book Antiqua" pitchFamily="18" charset="0"/>
              </a:rPr>
              <a:t>. Source </a:t>
            </a:r>
            <a:r>
              <a:rPr lang="en-US" dirty="0">
                <a:latin typeface="Book Antiqua" pitchFamily="18" charset="0"/>
              </a:rPr>
              <a:t>Control: SVN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902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Process Model</a:t>
            </a:r>
          </a:p>
        </p:txBody>
      </p:sp>
      <p:pic>
        <p:nvPicPr>
          <p:cNvPr id="6" name="Picture 5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1600200"/>
            <a:ext cx="495958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917690" y="479036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Waterfall process Model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1026" name="Picture 2" descr="C:\Users\DuyNgo\Desktop\h4_spir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580" y="1132764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62614" y="4911530"/>
            <a:ext cx="201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Spiral </a:t>
            </a:r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78750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10668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Process Model</a:t>
            </a:r>
            <a:r>
              <a:rPr lang="en-US" sz="5400" dirty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/>
            </a:r>
            <a:br>
              <a:rPr lang="en-US" sz="5400" dirty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 descr="C:\Users\DuyNgo\Desktop\secure_SDLC_processes-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9" y="-25400"/>
            <a:ext cx="4818487" cy="68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1676400"/>
            <a:ext cx="3109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CMMI-DEV Process </a:t>
            </a:r>
            <a:endParaRPr lang="en-US" b="1" dirty="0" smtClean="0"/>
          </a:p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four </a:t>
            </a:r>
            <a:r>
              <a:rPr lang="en-US" dirty="0"/>
              <a:t>categories for process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improvement </a:t>
            </a:r>
            <a:r>
              <a:rPr lang="en-US" dirty="0"/>
              <a:t>and evaluation</a:t>
            </a:r>
          </a:p>
        </p:txBody>
      </p:sp>
    </p:spTree>
    <p:extLst>
      <p:ext uri="{BB962C8B-B14F-4D97-AF65-F5344CB8AC3E}">
        <p14:creationId xmlns:p14="http://schemas.microsoft.com/office/powerpoint/2010/main" val="3580491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Tools and technologies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3" t="3981" r="14477" b="6467"/>
          <a:stretch/>
        </p:blipFill>
        <p:spPr>
          <a:xfrm>
            <a:off x="100084" y="1524000"/>
            <a:ext cx="8891516" cy="4934599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 rot="21339440">
            <a:off x="1023449" y="2460420"/>
            <a:ext cx="68319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Front-end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technologies: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jsp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jQuery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Javascript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CSS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endParaRPr lang="en-US" dirty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Back-end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technologies: Hibernate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</a:br>
            <a:endParaRPr lang="en-US" dirty="0" smtClean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Tools: Eclipse, Android SDK, notepad++, Oracle,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uPortal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Glassfish,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PortletContainer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MS office, Source Version, Chrome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Architecture and design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patterns: Three Tiers Architecture, Dependency Injection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Project Plan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3828766"/>
            <a:ext cx="9144000" cy="0"/>
          </a:xfrm>
          <a:prstGeom prst="line">
            <a:avLst/>
          </a:prstGeom>
          <a:ln>
            <a:solidFill>
              <a:schemeClr val="bg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72000" y="1420504"/>
            <a:ext cx="0" cy="5105400"/>
          </a:xfrm>
          <a:prstGeom prst="line">
            <a:avLst/>
          </a:prstGeom>
          <a:ln>
            <a:solidFill>
              <a:schemeClr val="bg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009900" y="3256170"/>
            <a:ext cx="2514600" cy="838200"/>
          </a:xfrm>
          <a:prstGeom prst="roundRect">
            <a:avLst/>
          </a:prstGeom>
          <a:solidFill>
            <a:schemeClr val="bg2">
              <a:lumMod val="75000"/>
              <a:alpha val="46000"/>
            </a:schemeClr>
          </a:solidFill>
          <a:ln>
            <a:solidFill>
              <a:schemeClr val="tx1"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PROJECT PLAN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14917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DuyND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81800" y="1491734"/>
            <a:ext cx="230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TruongMH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0" y="400860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HaiTCT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81800" y="3973204"/>
            <a:ext cx="227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GiangPNT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" y="186932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Requirement Management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" y="2286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Android Version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" y="2743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Documentation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32443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…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29300" y="175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Framework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28447" y="220196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Timesheet 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26456" y="269244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Defect Management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5300" y="437794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Planner 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38000" y="4888468"/>
            <a:ext cx="366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Progress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38000" y="5339834"/>
            <a:ext cx="366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Dashboard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3738" y="4403764"/>
            <a:ext cx="425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Management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3738" y="4888468"/>
            <a:ext cx="425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Team Management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3738" y="5345668"/>
            <a:ext cx="425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info: </a:t>
            </a:r>
          </a:p>
          <a:p>
            <a:r>
              <a:rPr lang="en-US" dirty="0" smtClean="0">
                <a:latin typeface="Traveling _Typewriter" pitchFamily="2" charset="0"/>
              </a:rPr>
              <a:t>      cost, product, stage, risk, issue…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38000" y="3059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…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10845" y="570916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…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9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3" grpId="0"/>
      <p:bldP spid="35" grpId="0"/>
      <p:bldP spid="36" grpId="0"/>
      <p:bldP spid="37" grpId="0"/>
      <p:bldP spid="28" grpId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906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REQUIREMENT SPECIFICATION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1524000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USER REQUIREMENT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2819400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SYSTEM REQUIREMENT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0" y="4038600"/>
            <a:ext cx="65633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NON-FUNCTIONAL REQUIREMENT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143000" y="1846262"/>
            <a:ext cx="5867400" cy="533400"/>
            <a:chOff x="1104" y="1488"/>
            <a:chExt cx="3696" cy="336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7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3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143000" y="3130311"/>
            <a:ext cx="5867400" cy="533400"/>
            <a:chOff x="960" y="1536"/>
            <a:chExt cx="3696" cy="336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47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1143000" y="4419600"/>
            <a:ext cx="5867400" cy="533400"/>
            <a:chOff x="1104" y="1488"/>
            <a:chExt cx="3696" cy="336"/>
          </a:xfrm>
        </p:grpSpPr>
        <p:grpSp>
          <p:nvGrpSpPr>
            <p:cNvPr id="71" name="Group 7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7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3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88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906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User Requirement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05798"/>
            <a:ext cx="7772400" cy="50026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6443" y="1828800"/>
            <a:ext cx="67445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Dashboard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Projects </a:t>
            </a:r>
            <a:r>
              <a:rPr lang="en-US" sz="2400" dirty="0">
                <a:solidFill>
                  <a:srgbClr val="FFC000"/>
                </a:solidFill>
              </a:rPr>
              <a:t>‘</a:t>
            </a:r>
            <a:r>
              <a:rPr lang="en-US" sz="2400" dirty="0" smtClean="0">
                <a:solidFill>
                  <a:srgbClr val="FFC000"/>
                </a:solidFill>
              </a:rPr>
              <a:t>status</a:t>
            </a:r>
            <a:endParaRPr lang="en-US" sz="2400" b="1" dirty="0" smtClean="0">
              <a:solidFill>
                <a:srgbClr val="FFC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Planner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keep </a:t>
            </a:r>
            <a:r>
              <a:rPr lang="en-US" sz="2400" dirty="0">
                <a:solidFill>
                  <a:srgbClr val="FFC000"/>
                </a:solidFill>
              </a:rPr>
              <a:t>track of tasks, </a:t>
            </a:r>
            <a:r>
              <a:rPr lang="en-US" sz="2400" dirty="0" smtClean="0">
                <a:solidFill>
                  <a:srgbClr val="FFC000"/>
                </a:solidFill>
              </a:rPr>
              <a:t>progress</a:t>
            </a:r>
            <a:endParaRPr lang="en-US" sz="2400" b="1" dirty="0" smtClean="0">
              <a:solidFill>
                <a:srgbClr val="FFC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Project </a:t>
            </a:r>
            <a:r>
              <a:rPr lang="en-US" sz="2400" b="1" dirty="0" smtClean="0">
                <a:solidFill>
                  <a:schemeClr val="bg1"/>
                </a:solidFill>
              </a:rPr>
              <a:t>Eye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Project Management</a:t>
            </a:r>
            <a:endParaRPr lang="en-US" sz="2400" b="1" dirty="0" smtClean="0">
              <a:solidFill>
                <a:srgbClr val="FFC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Timesheet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Time management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DMS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Defect Management</a:t>
            </a:r>
            <a:endParaRPr lang="en-US" sz="2400" dirty="0">
              <a:solidFill>
                <a:srgbClr val="FFC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Requirements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Requirement Management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Admin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  <a:sym typeface="Wingdings" pitchFamily="2" charset="2"/>
              </a:rPr>
              <a:t>User Admin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Report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  </a:t>
            </a:r>
            <a:r>
              <a:rPr lang="en-US" sz="2400" dirty="0" smtClean="0">
                <a:solidFill>
                  <a:srgbClr val="FFC000"/>
                </a:solidFill>
                <a:sym typeface="Wingdings" pitchFamily="2" charset="2"/>
              </a:rPr>
              <a:t>export report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Android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  </a:t>
            </a:r>
            <a:r>
              <a:rPr lang="en-US" sz="2400" dirty="0" smtClean="0">
                <a:solidFill>
                  <a:srgbClr val="FFC000"/>
                </a:solidFill>
                <a:sym typeface="Wingdings" pitchFamily="2" charset="2"/>
              </a:rPr>
              <a:t>Android dashboard version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34636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305800" cy="4724400"/>
          </a:xfrm>
        </p:spPr>
        <p:txBody>
          <a:bodyPr/>
          <a:lstStyle/>
          <a:p>
            <a:pPr lvl="0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Document requirements for each use case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Each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includes: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case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diagram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Actor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Summary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Goals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Triggers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Preconditions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Post conditions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Success scenarios</a:t>
            </a:r>
          </a:p>
          <a:p>
            <a:pPr lvl="1">
              <a:buFont typeface="Wingdings" pitchFamily="2" charset="2"/>
              <a:buChar char="Ø"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906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System Requirement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962400" y="2362200"/>
            <a:ext cx="396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Exceptions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Relationship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Business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rules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Description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Screen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field definitions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52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766008"/>
            <a:ext cx="9601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Non-functional Requirements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0487" y="2286000"/>
            <a:ext cx="24708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Performance</a:t>
            </a:r>
          </a:p>
          <a:p>
            <a:pPr algn="ctr"/>
            <a:r>
              <a:rPr lang="en-US" sz="2400" b="1" i="1" dirty="0" smtClean="0">
                <a:solidFill>
                  <a:srgbClr val="FFC000"/>
                </a:solidFill>
                <a:latin typeface="+mj-lt"/>
              </a:rPr>
              <a:t>Usability</a:t>
            </a:r>
          </a:p>
          <a:p>
            <a:pPr algn="ctr"/>
            <a:r>
              <a:rPr lang="en-US" sz="2400" i="1" dirty="0" smtClean="0">
                <a:solidFill>
                  <a:srgbClr val="7030A0"/>
                </a:solidFill>
                <a:latin typeface="+mj-lt"/>
              </a:rPr>
              <a:t>Reliability</a:t>
            </a:r>
          </a:p>
          <a:p>
            <a:pPr algn="ctr"/>
            <a:r>
              <a:rPr lang="en-US" sz="2400" i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Supportability</a:t>
            </a:r>
          </a:p>
          <a:p>
            <a:pPr algn="ctr"/>
            <a:r>
              <a:rPr lang="en-US" b="1" i="1" dirty="0" smtClean="0">
                <a:solidFill>
                  <a:schemeClr val="bg2">
                    <a:lumMod val="25000"/>
                  </a:schemeClr>
                </a:solidFill>
                <a:latin typeface="Castellar" pitchFamily="18" charset="0"/>
              </a:rPr>
              <a:t>….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Castellar" pitchFamily="18" charset="0"/>
            </a:endParaRPr>
          </a:p>
        </p:txBody>
      </p:sp>
      <p:pic>
        <p:nvPicPr>
          <p:cNvPr id="3074" name="Picture 2" descr="C:\Users\DuyNgo\Desktop\gag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1938535"/>
            <a:ext cx="6211802" cy="413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98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6200" y="642729"/>
            <a:ext cx="91440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CONTENTS</a:t>
            </a: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Introduction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Plan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Requirement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Design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Implementation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Summary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Demo and QA</a:t>
            </a:r>
          </a:p>
          <a:p>
            <a:endParaRPr lang="en-US" sz="4000" dirty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01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DETAIL DESIGN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SYSTEM ARCHITECTURE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524000" y="2965689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UI DESIGN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1524000" y="3886200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DETAIL DESIGN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1524000" y="49530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DATABASE DESIGN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73" name="Group 72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9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5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93" name="Group 92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109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95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2" name="Group 111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113" name="Group 112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129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4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115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2" name="Group 131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133" name="Group 132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149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4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35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0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Portal - </a:t>
            </a:r>
            <a:r>
              <a:rPr lang="en-US" sz="4000" dirty="0" err="1" smtClean="0"/>
              <a:t>Portlets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 smtClean="0"/>
              <a:t>Offer broad </a:t>
            </a:r>
            <a:r>
              <a:rPr lang="en-US" dirty="0"/>
              <a:t>range of resources and </a:t>
            </a:r>
            <a:r>
              <a:rPr lang="en-US" dirty="0" smtClean="0"/>
              <a:t>services.</a:t>
            </a:r>
          </a:p>
          <a:p>
            <a:r>
              <a:rPr lang="en-US" dirty="0" smtClean="0"/>
              <a:t>Allows </a:t>
            </a:r>
            <a:r>
              <a:rPr lang="en-US" dirty="0"/>
              <a:t>aggregation of several back-end systems, </a:t>
            </a:r>
            <a:r>
              <a:rPr lang="en-US" dirty="0" smtClean="0"/>
              <a:t>processes.</a:t>
            </a:r>
          </a:p>
          <a:p>
            <a:r>
              <a:rPr lang="en-US" dirty="0"/>
              <a:t>provide additional services such as single sign-on security, customization (i.e. personalization) </a:t>
            </a:r>
            <a:r>
              <a:rPr lang="en-US" dirty="0" smtClean="0"/>
              <a:t>etc.</a:t>
            </a:r>
          </a:p>
          <a:p>
            <a:endParaRPr lang="en-US" dirty="0"/>
          </a:p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the aggregator </a:t>
            </a:r>
            <a:r>
              <a:rPr lang="en-US" dirty="0"/>
              <a:t>of a number of disparate </a:t>
            </a:r>
            <a:r>
              <a:rPr lang="en-US" dirty="0" smtClean="0"/>
              <a:t>applications in </a:t>
            </a:r>
            <a:r>
              <a:rPr lang="en-US" dirty="0"/>
              <a:t>a highly </a:t>
            </a:r>
            <a:r>
              <a:rPr lang="en-US" dirty="0" smtClean="0"/>
              <a:t>personalized </a:t>
            </a:r>
            <a:r>
              <a:rPr lang="en-US" dirty="0"/>
              <a:t>manner.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4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Portal - </a:t>
            </a:r>
            <a:r>
              <a:rPr lang="en-US" sz="4000" dirty="0" err="1" smtClean="0"/>
              <a:t>Portlets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 descr="C:\Users\DuyNgo\Desktop\ScreenHunter_08 Aug. 20 00.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838200"/>
            <a:ext cx="8483332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uyNgo\Desktop\ScreenHunter_08 Aug. 20 00.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886200"/>
            <a:ext cx="6591300" cy="283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DuyNgo\Desktop\ScreenHunter_08 Aug. 20 00.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5301781"/>
            <a:ext cx="5448300" cy="145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453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900" y="7620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System Architecture</a:t>
            </a:r>
          </a:p>
        </p:txBody>
      </p:sp>
      <p:pic>
        <p:nvPicPr>
          <p:cNvPr id="4099" name="Picture 3" descr="C:\Users\DuyNgo\Desktop\ScreenHunter_02 Aug. 12 09.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469886"/>
            <a:ext cx="530542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UI Design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3074" name="Picture 2" descr="C:\Users\DuyNgo\Desktop\ScreenHunter_08 Aug. 20 00.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00" y="685800"/>
            <a:ext cx="6858100" cy="419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uyNgo\Desktop\Capstone\SVNTrunk\Document\Design\Android\Dash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1" y="914400"/>
            <a:ext cx="2339810" cy="272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uyNgo\Desktop\ScreenHunter_08 Aug. 20 00.2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4011789"/>
            <a:ext cx="4940300" cy="274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DuyNgo\Desktop\ScreenHunter_02 Aug. 11 09.17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003317"/>
            <a:ext cx="4419600" cy="14736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481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305800" cy="4724400"/>
          </a:xfrm>
        </p:spPr>
        <p:txBody>
          <a:bodyPr/>
          <a:lstStyle/>
          <a:p>
            <a:pPr lvl="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Design for each use case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Class diagram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Class explanation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Detail Design</a:t>
            </a: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1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Database </a:t>
            </a:r>
          </a:p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Design</a:t>
            </a:r>
          </a:p>
        </p:txBody>
      </p:sp>
      <p:pic>
        <p:nvPicPr>
          <p:cNvPr id="1026" name="Picture 2" descr="C:\Users\DuyNgo\Desktop\Capstone\SVNTrunk\Document\Report\Presentation\Merged_E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0"/>
            <a:ext cx="49804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IMPLEMENT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TECHNOLOGIES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2965689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TOOLS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0" y="3886200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REVIEW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0" y="4953000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TESTING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7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3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47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67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2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53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71" name="Group 7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7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3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9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Technologies</a:t>
            </a:r>
          </a:p>
        </p:txBody>
      </p:sp>
      <p:pic>
        <p:nvPicPr>
          <p:cNvPr id="92" name="Picture 7" descr="C:\Users\iLucas\Desktop\psn images\jque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555630"/>
            <a:ext cx="140335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DuyNgo\Desktop\ScreenHunter_03 Aug. 12 09.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303847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DuyNgo\Desktop\fig5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82366"/>
            <a:ext cx="5680996" cy="255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DuyNgo\Desktop\android-technolog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752600"/>
            <a:ext cx="2895600" cy="157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Technologies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3074" name="Picture 2" descr="C:\Users\DuyNgo\Desktop\ScreenHunter_04 Aug. 18 10.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60286"/>
            <a:ext cx="3079382" cy="261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uyNgo\Desktop\google-code-lab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004277"/>
            <a:ext cx="19526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uyNgo\Desktop\ScreenHunter_04 Aug. 18 10.2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91" y="3472712"/>
            <a:ext cx="6612437" cy="300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DuyNgo\Desktop\ScreenHunter_04 Aug. 18 10.2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90600"/>
            <a:ext cx="47625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DuyNgo\Desktop\apache_tomcat_ba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50" y="2038350"/>
            <a:ext cx="1850478" cy="185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2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900" y="860286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INTRODUCTION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INSTRUCTOR AND TEAM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2965689"/>
            <a:ext cx="3444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PROBLEMS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24000" y="38862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OUR PROPOSAL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0" y="49530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APPLICATION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8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4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32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48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34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52" name="Group 5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68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54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" name="Group 69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72" name="Group 7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8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4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85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Tools</a:t>
            </a:r>
          </a:p>
        </p:txBody>
      </p:sp>
      <p:pic>
        <p:nvPicPr>
          <p:cNvPr id="9" name="Picture 2" descr="C:\Users\DuyNgo\Desktop\oracle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324" y="1092200"/>
            <a:ext cx="3670852" cy="75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DuyNgo\Desktop\vc-concep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93" y="3705765"/>
            <a:ext cx="3276600" cy="238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DuyNgo\Desktop\Eclipse 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53" y="1066800"/>
            <a:ext cx="3354647" cy="221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DuyNgo\Desktop\android-sdk-bann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2286000"/>
            <a:ext cx="3238500" cy="149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DuyNgo\Desktop\ms-office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89925"/>
            <a:ext cx="1981200" cy="169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1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Review</a:t>
            </a:r>
          </a:p>
        </p:txBody>
      </p:sp>
      <p:pic>
        <p:nvPicPr>
          <p:cNvPr id="6" name="Picture 5" descr="C:\Users\DuyNgo\Desktop\ScreenHunter_02 Aug. 11 09.1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477139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DuyNgo\Desktop\timesheetdelet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76600"/>
            <a:ext cx="5580380" cy="2874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DuyNgo\Desktop\ScreenHunter_02 Aug. 11 08.38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920" y="4953000"/>
            <a:ext cx="5580380" cy="17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DuyNgo\Desktop\ScreenHunter_02 Aug. 11 09.32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09600"/>
            <a:ext cx="4330700" cy="34166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3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Code - Review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4098" name="Picture 2" descr="C:\Users\DuyNgo\Desktop\ScreenHunter_08 Aug. 20 00.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7899439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17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Testing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57472"/>
              </p:ext>
            </p:extLst>
          </p:nvPr>
        </p:nvGraphicFramePr>
        <p:xfrm>
          <a:off x="675322" y="1143000"/>
          <a:ext cx="7183756" cy="49492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15052"/>
                <a:gridCol w="497867"/>
                <a:gridCol w="497868"/>
                <a:gridCol w="497868"/>
                <a:gridCol w="497868"/>
                <a:gridCol w="977233"/>
              </a:tblGrid>
              <a:tr h="1268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Module code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Pass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Fail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Untested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N/A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Number of  test cases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76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Project Eye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Planner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Requirement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Timesheet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DMS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Dashboard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Admin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Report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Android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4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Testing – Response Time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1028" name="Picture 4" descr="C:\Users\DuyNgo\Desktop\screenshot\ScreenHunter_05 Aug. 19 23.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262754"/>
            <a:ext cx="6205537" cy="23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uyNgo\Desktop\screenshot\ScreenHunter_04 Aug. 19 23.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078" y="1524000"/>
            <a:ext cx="6228244" cy="202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uyNgo\Desktop\screenshot\ScreenHunter_07 Aug. 19 23.3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278" y="1660247"/>
            <a:ext cx="6266091" cy="18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uyNgo\Desktop\screenshot\ScreenHunter_06 Aug. 19 23.3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679" y="1308276"/>
            <a:ext cx="5867400" cy="23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DuyNgo\Desktop\ScreenHunter_07 Aug. 19 23.5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90963"/>
            <a:ext cx="17811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DuyNgo\Desktop\ScreenHunter_08 Aug. 20 00.0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68" y="3895010"/>
            <a:ext cx="6152116" cy="296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DuyNgo\Desktop\ScreenHunter_07 Aug. 20 00.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740149"/>
            <a:ext cx="62484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DuyNgo\Desktop\ScreenHunter_07 Aug. 19 23.5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978" y="4187824"/>
            <a:ext cx="30099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5007173"/>
            <a:ext cx="169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 time: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983325"/>
          </a:xfrm>
        </p:spPr>
        <p:txBody>
          <a:bodyPr/>
          <a:lstStyle/>
          <a:p>
            <a:r>
              <a:rPr lang="en-US" b="1" dirty="0" smtClean="0"/>
              <a:t>Features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Compatibility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/>
              <a:t>Ease of </a:t>
            </a:r>
            <a:r>
              <a:rPr lang="en-US" b="1" dirty="0" smtClean="0"/>
              <a:t>Use</a:t>
            </a:r>
            <a:br>
              <a:rPr lang="en-US" b="1" dirty="0" smtClean="0"/>
            </a:br>
            <a:endParaRPr lang="en-US" b="1" dirty="0"/>
          </a:p>
          <a:p>
            <a:r>
              <a:rPr lang="en-US" b="1" dirty="0"/>
              <a:t>Help &amp; </a:t>
            </a:r>
            <a:r>
              <a:rPr lang="en-US" b="1" dirty="0" smtClean="0"/>
              <a:t>Support</a:t>
            </a:r>
            <a:br>
              <a:rPr lang="en-US" b="1" dirty="0" smtClean="0"/>
            </a:br>
            <a:endParaRPr lang="en-US" b="1" dirty="0"/>
          </a:p>
          <a:p>
            <a:r>
              <a:rPr lang="en-US" b="1" dirty="0"/>
              <a:t>Pricing and Conditions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Summary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8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4600" y="32766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DEMO AND QA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8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31242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Thank You For Listening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98332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Features : support PM in management the budget and expense of the project. Help them make a suitable plan to stay in budget until the end of the project.</a:t>
            </a:r>
          </a:p>
          <a:p>
            <a:r>
              <a:rPr lang="en-US" b="1" dirty="0" smtClean="0"/>
              <a:t>The Cost Management include :</a:t>
            </a:r>
          </a:p>
          <a:p>
            <a:pPr marL="0" indent="0">
              <a:buNone/>
            </a:pPr>
            <a:r>
              <a:rPr lang="en-US" b="1" dirty="0" smtClean="0"/>
              <a:t>    - Budget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- Invoice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- Planner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+ One Time Expense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+ Daily Expense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/>
              <a:t> </a:t>
            </a:r>
            <a:r>
              <a:rPr lang="en-US" b="1" dirty="0" smtClean="0"/>
              <a:t>  + </a:t>
            </a:r>
            <a:r>
              <a:rPr lang="en-US" b="1" dirty="0" smtClean="0"/>
              <a:t>Exceptional Expense, Exceptional Deduct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+ Type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Cost Management</a:t>
            </a:r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9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7620000" cy="990600"/>
          </a:xfrm>
        </p:spPr>
        <p:txBody>
          <a:bodyPr>
            <a:normAutofit/>
          </a:bodyPr>
          <a:lstStyle/>
          <a:p>
            <a:r>
              <a:rPr lang="en-US" b="1" dirty="0" smtClean="0"/>
              <a:t>Features : allow PM to manage the budget of project. </a:t>
            </a:r>
            <a:r>
              <a:rPr lang="en-US" b="1" dirty="0" smtClean="0"/>
              <a:t>Keep the record of budget.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Budget</a:t>
            </a:r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25908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Invoice</a:t>
            </a:r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  <p:sp>
        <p:nvSpPr>
          <p:cNvPr id="8" name="Content Placeholder 6"/>
          <p:cNvSpPr>
            <a:spLocks noGrp="1"/>
          </p:cNvSpPr>
          <p:nvPr>
            <p:ph sz="half" idx="1"/>
          </p:nvPr>
        </p:nvSpPr>
        <p:spPr>
          <a:xfrm>
            <a:off x="609600" y="3298686"/>
            <a:ext cx="7620000" cy="2797314"/>
          </a:xfrm>
        </p:spPr>
        <p:txBody>
          <a:bodyPr>
            <a:normAutofit/>
          </a:bodyPr>
          <a:lstStyle/>
          <a:p>
            <a:r>
              <a:rPr lang="en-US" b="1" dirty="0" smtClean="0"/>
              <a:t>Features : </a:t>
            </a:r>
          </a:p>
          <a:p>
            <a:pPr marL="0" indent="0">
              <a:buNone/>
            </a:pPr>
            <a:r>
              <a:rPr lang="en-US" b="1" dirty="0" smtClean="0"/>
              <a:t>   - PM can see how much money are actually paid. Keep the record of invoice.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- Export the invoice report to excel.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1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691625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Instructor and Team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200" y="2895600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" y="4114800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200" y="5334000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740400" y="1169075"/>
            <a:ext cx="2819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 NGOC THACH</a:t>
            </a:r>
          </a:p>
          <a:p>
            <a:r>
              <a:rPr lang="en-US" sz="1600" dirty="0" smtClean="0"/>
              <a:t>Instructor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00200" y="1687773"/>
            <a:ext cx="2514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NGO DUC DUY</a:t>
            </a:r>
          </a:p>
          <a:p>
            <a:r>
              <a:rPr lang="en-US" sz="1600" dirty="0" smtClean="0"/>
              <a:t>Student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00200" y="2870579"/>
            <a:ext cx="2514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MANH HOANG TRUONG</a:t>
            </a:r>
          </a:p>
          <a:p>
            <a:r>
              <a:rPr lang="en-US" sz="1600" dirty="0" smtClean="0"/>
              <a:t>Student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09299" y="4114800"/>
            <a:ext cx="2514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PHAM NGUYEN TRUONG GIANG</a:t>
            </a:r>
          </a:p>
          <a:p>
            <a:r>
              <a:rPr lang="en-US" sz="1600" dirty="0" smtClean="0"/>
              <a:t>Student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20672" y="5334000"/>
            <a:ext cx="2514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TO CONG THANH HAI</a:t>
            </a:r>
          </a:p>
          <a:p>
            <a:r>
              <a:rPr lang="en-US" sz="1600" dirty="0" smtClean="0"/>
              <a:t>Student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76200" y="1636025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uyNgo\Desktop\Teamwo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2779025"/>
            <a:ext cx="44958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1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800599"/>
          </a:xfrm>
        </p:spPr>
        <p:txBody>
          <a:bodyPr>
            <a:normAutofit/>
          </a:bodyPr>
          <a:lstStyle/>
          <a:p>
            <a:r>
              <a:rPr lang="en-US" b="1" dirty="0" smtClean="0"/>
              <a:t>Features :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- </a:t>
            </a:r>
            <a:r>
              <a:rPr lang="en-US" b="1" dirty="0" smtClean="0"/>
              <a:t>Manage the expense that happen once in the project. (money use to buy equipment, pay bill, …</a:t>
            </a:r>
            <a:r>
              <a:rPr lang="en-US" b="1" dirty="0" err="1" smtClean="0"/>
              <a:t>v.v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b="1" dirty="0" smtClean="0"/>
              <a:t>- Have pay function to send the expense to invoice.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One Time Expense</a:t>
            </a:r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3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800599"/>
          </a:xfrm>
        </p:spPr>
        <p:txBody>
          <a:bodyPr>
            <a:normAutofit/>
          </a:bodyPr>
          <a:lstStyle/>
          <a:p>
            <a:r>
              <a:rPr lang="en-US" b="1" dirty="0" smtClean="0"/>
              <a:t>Features :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- </a:t>
            </a:r>
            <a:r>
              <a:rPr lang="en-US" b="1" dirty="0" smtClean="0"/>
              <a:t>Manage the expense that keeping happen in a duration of time. (money use to pay for salary )</a:t>
            </a:r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b="1" dirty="0" smtClean="0"/>
              <a:t>- Have pay function to send the expense to invoice.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Daily Expense</a:t>
            </a:r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800599"/>
          </a:xfrm>
        </p:spPr>
        <p:txBody>
          <a:bodyPr>
            <a:normAutofit/>
          </a:bodyPr>
          <a:lstStyle/>
          <a:p>
            <a:r>
              <a:rPr lang="en-US" b="1" dirty="0" smtClean="0"/>
              <a:t>Features :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- </a:t>
            </a:r>
            <a:r>
              <a:rPr lang="en-US" b="1" dirty="0" smtClean="0"/>
              <a:t>Manage the expense that rarely appear (money to pay for working OT, bonus for employee, money receive from employee that take day off without salary, …</a:t>
            </a:r>
            <a:r>
              <a:rPr lang="en-US" b="1" dirty="0" err="1" smtClean="0"/>
              <a:t>v.v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b="1" dirty="0" smtClean="0"/>
              <a:t>- Have pay function to send the expense to invoice.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Exceptional Expense/Deduct</a:t>
            </a:r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0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7620000" cy="2057400"/>
          </a:xfrm>
        </p:spPr>
        <p:txBody>
          <a:bodyPr>
            <a:normAutofit/>
          </a:bodyPr>
          <a:lstStyle/>
          <a:p>
            <a:r>
              <a:rPr lang="en-US" b="1" dirty="0" smtClean="0"/>
              <a:t>Features :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- </a:t>
            </a:r>
            <a:r>
              <a:rPr lang="en-US" b="1" dirty="0" smtClean="0"/>
              <a:t>Grouping many daily expense into a type for easy adding record to exceptional expense or deduct.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Type</a:t>
            </a:r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1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685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Problems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61117"/>
            <a:ext cx="4724400" cy="43110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1752600"/>
            <a:ext cx="400776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WHAT </a:t>
            </a:r>
          </a:p>
          <a:p>
            <a:r>
              <a:rPr lang="en-US" sz="6000" b="1" dirty="0">
                <a:solidFill>
                  <a:schemeClr val="accent6">
                    <a:lumMod val="50000"/>
                  </a:schemeClr>
                </a:solidFill>
              </a:rPr>
              <a:t>w</a:t>
            </a:r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e are </a:t>
            </a:r>
          </a:p>
          <a:p>
            <a:r>
              <a:rPr lang="en-US" sz="6000" b="1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bout to DO</a:t>
            </a:r>
            <a:r>
              <a:rPr lang="en-US" sz="9600" b="1" dirty="0" smtClean="0">
                <a:solidFill>
                  <a:schemeClr val="accent6">
                    <a:lumMod val="50000"/>
                  </a:schemeClr>
                </a:solidFill>
              </a:rPr>
              <a:t>????</a:t>
            </a:r>
            <a:endParaRPr lang="en-US" sz="9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800" y="2232841"/>
            <a:ext cx="28107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Software application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Help software team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Assist PM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Help </a:t>
            </a:r>
            <a:r>
              <a:rPr 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Dev</a:t>
            </a: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, QA, Tester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Increate performance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Simplify the job</a:t>
            </a:r>
          </a:p>
          <a:p>
            <a:pPr marL="285750" indent="-285750">
              <a:buFontTx/>
              <a:buChar char="-"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….</a:t>
            </a:r>
          </a:p>
          <a:p>
            <a:pPr marL="285750" indent="-285750">
              <a:buFontTx/>
              <a:buChar char="-"/>
            </a:pP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0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685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Problems</a:t>
            </a:r>
          </a:p>
        </p:txBody>
      </p:sp>
      <p:pic>
        <p:nvPicPr>
          <p:cNvPr id="2" name="Picture 1">
            <a:hlinkClick r:id="rId2" action="ppaction://hlinkfile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 b="16667"/>
          <a:stretch/>
        </p:blipFill>
        <p:spPr>
          <a:xfrm>
            <a:off x="2225041" y="1393686"/>
            <a:ext cx="6858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2133600"/>
            <a:ext cx="1977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Legacy </a:t>
            </a:r>
          </a:p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System..</a:t>
            </a:r>
            <a:endParaRPr 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86200" y="23093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0" y="1962231"/>
            <a:ext cx="624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Script" pitchFamily="34" charset="0"/>
              </a:rPr>
              <a:t>Legacy system: ….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Complicated Process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Large cost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Not open source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Not </a:t>
            </a:r>
            <a:r>
              <a:rPr lang="en-US" dirty="0" err="1" smtClean="0"/>
              <a:t>modulization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….</a:t>
            </a:r>
            <a:endParaRPr lang="en-US" dirty="0"/>
          </a:p>
          <a:p>
            <a:endParaRPr lang="en-US" b="1" dirty="0">
              <a:latin typeface="Segoe Script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820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Our Proposal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2438400" cy="2438400"/>
          </a:xfrm>
          <a:prstGeom prst="rect">
            <a:avLst/>
          </a:prstGeom>
        </p:spPr>
      </p:pic>
      <p:sp>
        <p:nvSpPr>
          <p:cNvPr id="9" name="AutoShape 4"/>
          <p:cNvSpPr>
            <a:spLocks noChangeArrowheads="1"/>
          </p:cNvSpPr>
          <p:nvPr/>
        </p:nvSpPr>
        <p:spPr bwMode="gray">
          <a:xfrm>
            <a:off x="2286000" y="1859554"/>
            <a:ext cx="5181600" cy="2097088"/>
          </a:xfrm>
          <a:prstGeom prst="roundRect">
            <a:avLst>
              <a:gd name="adj" fmla="val 9616"/>
            </a:avLst>
          </a:prstGeom>
          <a:gradFill rotWithShape="1">
            <a:gsLst>
              <a:gs pos="0">
                <a:srgbClr val="DDDDDD">
                  <a:gamma/>
                  <a:tint val="28627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t" anchorCtr="0"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Easier to control: Schedule, Cost, Quality.</a:t>
            </a:r>
          </a:p>
          <a:p>
            <a:r>
              <a:rPr lang="en-US" dirty="0" smtClean="0"/>
              <a:t>By keep tracking: requirement,</a:t>
            </a:r>
            <a:r>
              <a:rPr lang="en-US" dirty="0"/>
              <a:t> </a:t>
            </a:r>
            <a:r>
              <a:rPr lang="en-US" dirty="0" smtClean="0"/>
              <a:t>planner,</a:t>
            </a:r>
          </a:p>
          <a:p>
            <a:r>
              <a:rPr lang="en-US" dirty="0" smtClean="0"/>
              <a:t>Project status, timesheet, Defects…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gray">
          <a:xfrm>
            <a:off x="2286000" y="4343400"/>
            <a:ext cx="5181600" cy="1825388"/>
          </a:xfrm>
          <a:prstGeom prst="roundRect">
            <a:avLst>
              <a:gd name="adj" fmla="val 9616"/>
            </a:avLst>
          </a:prstGeom>
          <a:gradFill rotWithShape="1">
            <a:gsLst>
              <a:gs pos="0">
                <a:srgbClr val="DDDDDD">
                  <a:gamma/>
                  <a:tint val="28627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r>
              <a:rPr lang="en-US" dirty="0" smtClean="0"/>
              <a:t>More efficient way to keep updated </a:t>
            </a:r>
          </a:p>
          <a:p>
            <a:r>
              <a:rPr lang="en-US" dirty="0" smtClean="0"/>
              <a:t>project’s information and status.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3020" y="1979038"/>
            <a:ext cx="2413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Project Manager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06002" y="4343400"/>
            <a:ext cx="2151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Team Member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DuyNgo\Desktop\1408846278_min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741" y="1042769"/>
            <a:ext cx="2672758" cy="267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uyNgo\Desktop\geek-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623" y="4009030"/>
            <a:ext cx="2012476" cy="201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2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600" y="685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Application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4191000"/>
            <a:ext cx="3300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Web-based APPLICATION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172200"/>
            <a:ext cx="2975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Android APPLICATION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 descr="C:\Users\DuyNgo\Desktop\ScreenHunter_02 Aug. 11 09.1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566" y="1784651"/>
            <a:ext cx="5580380" cy="1938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:\Users\DuyNgo\Desktop\Capstone\SVNTrunk\Document\Design\Android\Dash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96" y="2209800"/>
            <a:ext cx="3016394" cy="351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692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SOFTWARE PROJECT PLAN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SYSTEM OVERVIEW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2965689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PROCESS MODEL 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0" y="3886200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TOOLS AND TECHNIQUES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0" y="49530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PROJECT PLAN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7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3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47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67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2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53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71" name="Group 7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7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3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72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413</TotalTime>
  <Words>949</Words>
  <Application>Microsoft Office PowerPoint</Application>
  <PresentationFormat>On-screen Show (4:3)</PresentationFormat>
  <Paragraphs>402</Paragraphs>
  <Slides>43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 Model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Portal - Portlets</vt:lpstr>
      <vt:lpstr>Portal - Portlets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DuyNgo</dc:creator>
  <cp:lastModifiedBy>user</cp:lastModifiedBy>
  <cp:revision>62</cp:revision>
  <dcterms:created xsi:type="dcterms:W3CDTF">2006-08-16T00:00:00Z</dcterms:created>
  <dcterms:modified xsi:type="dcterms:W3CDTF">2012-08-22T14:10:49Z</dcterms:modified>
</cp:coreProperties>
</file>