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4"/>
  </p:notes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9D448-0590-4949-815A-626CF08257EE}" type="datetimeFigureOut">
              <a:rPr lang="en-US" smtClean="0"/>
              <a:t>8/12/2012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EB390-337A-4507-9E53-671AA91D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3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E6E20-5ABD-478D-98D6-791B8DA97F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6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E6E20-5ABD-478D-98D6-791B8DA97F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75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E6E20-5ABD-478D-98D6-791B8DA97F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9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8/12/2012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en.wikipedia.org/wiki/File:Waterfall_model.sv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file:///E:\Document\5.%20University\Capstone\Old\form_QLSV_SE04.xl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816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79611"/>
            <a:ext cx="9144000" cy="17783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" y="3456562"/>
            <a:ext cx="3717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dobe Caslon Pro Bold" pitchFamily="18" charset="0"/>
                <a:ea typeface="Adobe Fan Heiti Std B" pitchFamily="34" charset="-128"/>
              </a:rPr>
              <a:t>CAPSTONE  PROJECT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0321" y="3856672"/>
            <a:ext cx="8267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OPEN-ONES PROJECT MANAGEMENT 			SYSTEM</a:t>
            </a:r>
            <a:endParaRPr lang="en-US" sz="3600" dirty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62500" y="229591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INSTRUCTOR.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0300" y="598923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LÊ NGỌC THẠCH (MR)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62500" y="1202413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TEAM MEMBERS.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0300" y="1600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NGÔ ĐỨC DUY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40300" y="1933496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MẠNH HOÀNG TRƯƠNG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0300" y="2331422"/>
            <a:ext cx="41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PHẠM NGUYỄN TRƯỜNG GIANG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0300" y="272226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TÔ CÔNG THANH HẢI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7" name="Picture 7" descr="C:\Users\iLucas\Desktop\logo_fpt_university_doc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57800"/>
            <a:ext cx="1867812" cy="144780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2">
                <a:lumMod val="5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uyNgo\Desktop\2137737248_e9f3e429d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03" y="229591"/>
            <a:ext cx="3197126" cy="319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3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77800"/>
            <a:ext cx="838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System </a:t>
            </a:r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Overview</a:t>
            </a:r>
          </a:p>
          <a:p>
            <a:endParaRPr lang="en-US" sz="4000" dirty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		</a:t>
            </a:r>
            <a:r>
              <a:rPr lang="en-AU" sz="2800" dirty="0" smtClean="0"/>
              <a:t>Modern </a:t>
            </a:r>
            <a:r>
              <a:rPr lang="en-AU" sz="2800" dirty="0"/>
              <a:t>economics and business </a:t>
            </a:r>
            <a:r>
              <a:rPr lang="en-AU" sz="2800" dirty="0" smtClean="0"/>
              <a:t>			environment </a:t>
            </a:r>
            <a:r>
              <a:rPr lang="en-AU" sz="2800" dirty="0"/>
              <a:t>are complicated than </a:t>
            </a:r>
            <a:r>
              <a:rPr lang="en-AU" sz="2800" dirty="0" smtClean="0"/>
              <a:t>ever.</a:t>
            </a:r>
            <a:br>
              <a:rPr lang="en-AU" sz="2800" dirty="0" smtClean="0"/>
            </a:br>
            <a:endParaRPr lang="en-AU" sz="2800" dirty="0" smtClean="0"/>
          </a:p>
          <a:p>
            <a:r>
              <a:rPr lang="en-AU" sz="2800" dirty="0" smtClean="0"/>
              <a:t>		Traditional </a:t>
            </a:r>
            <a:r>
              <a:rPr lang="en-AU" sz="2800" dirty="0"/>
              <a:t>forms of management cannot </a:t>
            </a:r>
            <a:r>
              <a:rPr lang="en-AU" sz="2800" dirty="0" smtClean="0"/>
              <a:t>		adapt </a:t>
            </a:r>
            <a:r>
              <a:rPr lang="en-AU" sz="2800" dirty="0"/>
              <a:t>efficiently to the </a:t>
            </a:r>
            <a:r>
              <a:rPr lang="en-AU" sz="2800" dirty="0" smtClean="0"/>
              <a:t>dynamics.</a:t>
            </a:r>
          </a:p>
          <a:p>
            <a:r>
              <a:rPr lang="en-US" sz="2800" dirty="0" smtClean="0">
                <a:sym typeface="Wingdings" pitchFamily="2" charset="2"/>
              </a:rPr>
              <a:t>		</a:t>
            </a:r>
          </a:p>
          <a:p>
            <a:r>
              <a:rPr lang="en-US" sz="2800" dirty="0">
                <a:sym typeface="Wingdings" pitchFamily="2" charset="2"/>
              </a:rPr>
              <a:t>	</a:t>
            </a:r>
            <a:r>
              <a:rPr lang="en-US" sz="2800" dirty="0" smtClean="0">
                <a:sym typeface="Wingdings" pitchFamily="2" charset="2"/>
              </a:rPr>
              <a:t>	</a:t>
            </a:r>
            <a:r>
              <a:rPr lang="en-US" sz="2800" dirty="0" smtClean="0"/>
              <a:t>more </a:t>
            </a:r>
            <a:r>
              <a:rPr lang="en-US" sz="2800" dirty="0"/>
              <a:t>certain about achieving </a:t>
            </a:r>
            <a:r>
              <a:rPr lang="en-US" sz="2800" dirty="0" smtClean="0"/>
              <a:t>			predetermined </a:t>
            </a:r>
            <a:r>
              <a:rPr lang="en-US" sz="2800" dirty="0"/>
              <a:t>targets</a:t>
            </a:r>
            <a:endParaRPr lang="en-US" sz="2800" dirty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	</a:t>
            </a:r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295400" y="1447800"/>
            <a:ext cx="77724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253319" y="6248400"/>
            <a:ext cx="7772400" cy="76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371600" y="1524000"/>
            <a:ext cx="7620000" cy="48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8423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900" y="739914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System Overview</a:t>
            </a:r>
          </a:p>
        </p:txBody>
      </p:sp>
      <p:sp>
        <p:nvSpPr>
          <p:cNvPr id="40" name="AutoShape 3"/>
          <p:cNvSpPr>
            <a:spLocks noChangeArrowheads="1"/>
          </p:cNvSpPr>
          <p:nvPr/>
        </p:nvSpPr>
        <p:spPr bwMode="gray">
          <a:xfrm>
            <a:off x="381000" y="1651000"/>
            <a:ext cx="7467600" cy="208280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>
                  <a:gamma/>
                  <a:tint val="51373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AutoShape 4"/>
          <p:cNvSpPr>
            <a:spLocks noChangeArrowheads="1"/>
          </p:cNvSpPr>
          <p:nvPr/>
        </p:nvSpPr>
        <p:spPr bwMode="gray">
          <a:xfrm>
            <a:off x="519112" y="1828800"/>
            <a:ext cx="1828007" cy="410368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99CC00"/>
              </a:gs>
              <a:gs pos="100000">
                <a:srgbClr val="99CC00">
                  <a:gamma/>
                  <a:shade val="69804"/>
                  <a:invGamma/>
                </a:srgbClr>
              </a:gs>
            </a:gsLst>
            <a:lin ang="540000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5"/>
          <p:cNvSpPr>
            <a:spLocks/>
          </p:cNvSpPr>
          <p:nvPr/>
        </p:nvSpPr>
        <p:spPr bwMode="gray">
          <a:xfrm>
            <a:off x="595312" y="1905000"/>
            <a:ext cx="1508155" cy="205184"/>
          </a:xfrm>
          <a:custGeom>
            <a:avLst/>
            <a:gdLst>
              <a:gd name="T0" fmla="*/ 118 w 596"/>
              <a:gd name="T1" fmla="*/ 0 h 598"/>
              <a:gd name="T2" fmla="*/ 0 w 596"/>
              <a:gd name="T3" fmla="*/ 118 h 598"/>
              <a:gd name="T4" fmla="*/ 0 w 596"/>
              <a:gd name="T5" fmla="*/ 589 h 598"/>
              <a:gd name="T6" fmla="*/ 161 w 596"/>
              <a:gd name="T7" fmla="*/ 174 h 598"/>
              <a:gd name="T8" fmla="*/ 589 w 596"/>
              <a:gd name="T9" fmla="*/ 0 h 598"/>
              <a:gd name="T10" fmla="*/ 118 w 596"/>
              <a:gd name="T11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99CC00">
                  <a:gamma/>
                  <a:tint val="54510"/>
                  <a:invGamma/>
                </a:srgbClr>
              </a:gs>
              <a:gs pos="50000">
                <a:srgbClr val="99CC00">
                  <a:alpha val="0"/>
                </a:srgbClr>
              </a:gs>
              <a:gs pos="100000">
                <a:srgbClr val="99CC00">
                  <a:gamma/>
                  <a:tint val="54510"/>
                  <a:invGamma/>
                </a:srgb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AutoShape 8"/>
          <p:cNvSpPr>
            <a:spLocks noChangeArrowheads="1"/>
          </p:cNvSpPr>
          <p:nvPr/>
        </p:nvSpPr>
        <p:spPr bwMode="gray">
          <a:xfrm>
            <a:off x="1219200" y="4038600"/>
            <a:ext cx="7543800" cy="213360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>
                  <a:gamma/>
                  <a:tint val="51373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AutoShape 9"/>
          <p:cNvSpPr>
            <a:spLocks noChangeArrowheads="1"/>
          </p:cNvSpPr>
          <p:nvPr/>
        </p:nvSpPr>
        <p:spPr bwMode="gray">
          <a:xfrm>
            <a:off x="7148513" y="4114800"/>
            <a:ext cx="1576388" cy="367506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009999"/>
              </a:gs>
              <a:gs pos="100000">
                <a:srgbClr val="009999">
                  <a:gamma/>
                  <a:shade val="69804"/>
                  <a:invGamma/>
                </a:srgbClr>
              </a:gs>
            </a:gsLst>
            <a:lin ang="540000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10"/>
          <p:cNvSpPr>
            <a:spLocks/>
          </p:cNvSpPr>
          <p:nvPr/>
        </p:nvSpPr>
        <p:spPr bwMode="gray">
          <a:xfrm>
            <a:off x="7224713" y="4176713"/>
            <a:ext cx="711994" cy="176211"/>
          </a:xfrm>
          <a:custGeom>
            <a:avLst/>
            <a:gdLst>
              <a:gd name="T0" fmla="*/ 118 w 596"/>
              <a:gd name="T1" fmla="*/ 0 h 598"/>
              <a:gd name="T2" fmla="*/ 0 w 596"/>
              <a:gd name="T3" fmla="*/ 118 h 598"/>
              <a:gd name="T4" fmla="*/ 0 w 596"/>
              <a:gd name="T5" fmla="*/ 589 h 598"/>
              <a:gd name="T6" fmla="*/ 161 w 596"/>
              <a:gd name="T7" fmla="*/ 174 h 598"/>
              <a:gd name="T8" fmla="*/ 589 w 596"/>
              <a:gd name="T9" fmla="*/ 0 h 598"/>
              <a:gd name="T10" fmla="*/ 118 w 596"/>
              <a:gd name="T11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009999">
                  <a:gamma/>
                  <a:tint val="42353"/>
                  <a:invGamma/>
                </a:srgbClr>
              </a:gs>
              <a:gs pos="100000">
                <a:srgbClr val="009999">
                  <a:alpha val="0"/>
                </a:srgb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00100" y="186983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David" pitchFamily="34" charset="-79"/>
                <a:cs typeface="David" pitchFamily="34" charset="-79"/>
              </a:rPr>
              <a:t>Hardware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14431" y="4176713"/>
            <a:ext cx="140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David" pitchFamily="34" charset="-79"/>
                <a:cs typeface="David" pitchFamily="34" charset="-79"/>
              </a:rPr>
              <a:t>Software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52" name="Picture 3" descr="C:\Users\VuongNM\Downloads\1303580650_MyComp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1447800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08" y="3824287"/>
            <a:ext cx="1752600" cy="1752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0100" y="2256472"/>
            <a:ext cx="5088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>
                <a:latin typeface="Book Antiqua" pitchFamily="18" charset="0"/>
              </a:rPr>
              <a:t>. Personal </a:t>
            </a:r>
            <a:r>
              <a:rPr lang="en-US" dirty="0">
                <a:latin typeface="Book Antiqua" pitchFamily="18" charset="0"/>
              </a:rPr>
              <a:t>computers for </a:t>
            </a:r>
            <a:r>
              <a:rPr lang="en-US" dirty="0" smtClean="0">
                <a:latin typeface="Book Antiqua" pitchFamily="18" charset="0"/>
              </a:rPr>
              <a:t>developing: 1 </a:t>
            </a:r>
            <a:r>
              <a:rPr lang="en-US" dirty="0">
                <a:latin typeface="Book Antiqua" pitchFamily="18" charset="0"/>
              </a:rPr>
              <a:t>Gb of RAM, 20Gb of hard disk, Core 2 Duo 2.0 </a:t>
            </a:r>
            <a:r>
              <a:rPr lang="en-US" dirty="0" err="1">
                <a:latin typeface="Book Antiqua" pitchFamily="18" charset="0"/>
              </a:rPr>
              <a:t>Ghz</a:t>
            </a:r>
            <a:r>
              <a:rPr lang="en-US" dirty="0" smtClean="0">
                <a:latin typeface="Book Antiqua" pitchFamily="18" charset="0"/>
              </a:rPr>
              <a:t>.</a:t>
            </a:r>
          </a:p>
          <a:p>
            <a:pPr lvl="0"/>
            <a:endParaRPr lang="en-US" dirty="0">
              <a:latin typeface="Book Antiqua" pitchFamily="18" charset="0"/>
            </a:endParaRPr>
          </a:p>
          <a:p>
            <a:r>
              <a:rPr lang="en-US" dirty="0" smtClean="0">
                <a:latin typeface="Book Antiqua" pitchFamily="18" charset="0"/>
              </a:rPr>
              <a:t>. A </a:t>
            </a:r>
            <a:r>
              <a:rPr lang="en-US" dirty="0">
                <a:latin typeface="Book Antiqua" pitchFamily="18" charset="0"/>
              </a:rPr>
              <a:t>server computer for testing </a:t>
            </a:r>
            <a:r>
              <a:rPr lang="en-US" dirty="0" smtClean="0">
                <a:latin typeface="Book Antiqua" pitchFamily="18" charset="0"/>
              </a:rPr>
              <a:t>: </a:t>
            </a:r>
            <a:r>
              <a:rPr lang="en-US" dirty="0">
                <a:latin typeface="Book Antiqua" pitchFamily="18" charset="0"/>
              </a:rPr>
              <a:t>2 Gb of RAM, 15Gb of hard disk, Core 2 Duo 2.0 </a:t>
            </a:r>
            <a:r>
              <a:rPr lang="en-US" dirty="0" err="1">
                <a:latin typeface="Book Antiqua" pitchFamily="18" charset="0"/>
              </a:rPr>
              <a:t>Gh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808" y="4204037"/>
            <a:ext cx="56760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 Antiqua" pitchFamily="18" charset="0"/>
              </a:rPr>
              <a:t>. Web </a:t>
            </a:r>
            <a:r>
              <a:rPr lang="en-US" dirty="0">
                <a:latin typeface="Book Antiqua" pitchFamily="18" charset="0"/>
              </a:rPr>
              <a:t>Server</a:t>
            </a:r>
            <a:r>
              <a:rPr lang="en-US" dirty="0" smtClean="0">
                <a:latin typeface="Book Antiqua" pitchFamily="18" charset="0"/>
              </a:rPr>
              <a:t>: </a:t>
            </a:r>
            <a:r>
              <a:rPr lang="en-US" dirty="0" err="1" smtClean="0">
                <a:latin typeface="Book Antiqua" pitchFamily="18" charset="0"/>
              </a:rPr>
              <a:t>uPortal</a:t>
            </a:r>
            <a:endParaRPr lang="en-US" dirty="0">
              <a:latin typeface="Book Antiqua" pitchFamily="18" charset="0"/>
            </a:endParaRPr>
          </a:p>
          <a:p>
            <a:pPr lvl="0"/>
            <a:r>
              <a:rPr lang="en-US" dirty="0" smtClean="0">
                <a:latin typeface="Book Antiqua" pitchFamily="18" charset="0"/>
              </a:rPr>
              <a:t>. Operating </a:t>
            </a:r>
            <a:r>
              <a:rPr lang="en-US" dirty="0">
                <a:latin typeface="Book Antiqua" pitchFamily="18" charset="0"/>
              </a:rPr>
              <a:t>system</a:t>
            </a:r>
            <a:r>
              <a:rPr lang="en-US" dirty="0" smtClean="0">
                <a:latin typeface="Book Antiqua" pitchFamily="18" charset="0"/>
              </a:rPr>
              <a:t>: Windows, Linux</a:t>
            </a:r>
          </a:p>
          <a:p>
            <a:pPr lvl="0"/>
            <a:r>
              <a:rPr lang="en-US" dirty="0" smtClean="0">
                <a:latin typeface="Book Antiqua" pitchFamily="18" charset="0"/>
              </a:rPr>
              <a:t>. </a:t>
            </a:r>
            <a:r>
              <a:rPr lang="en-US" dirty="0" smtClean="0">
                <a:latin typeface="Book Antiqua" pitchFamily="18" charset="0"/>
              </a:rPr>
              <a:t>IDE</a:t>
            </a:r>
            <a:r>
              <a:rPr lang="en-US" dirty="0" smtClean="0">
                <a:latin typeface="Book Antiqua" pitchFamily="18" charset="0"/>
              </a:rPr>
              <a:t>: Eclipse</a:t>
            </a:r>
            <a:endParaRPr lang="en-US" dirty="0">
              <a:latin typeface="Book Antiqua" pitchFamily="18" charset="0"/>
            </a:endParaRPr>
          </a:p>
          <a:p>
            <a:pPr lvl="0"/>
            <a:r>
              <a:rPr lang="en-US" dirty="0" smtClean="0">
                <a:latin typeface="Book Antiqua" pitchFamily="18" charset="0"/>
              </a:rPr>
              <a:t>. DBMS</a:t>
            </a:r>
            <a:r>
              <a:rPr lang="en-US" dirty="0" smtClean="0">
                <a:latin typeface="Book Antiqua" pitchFamily="18" charset="0"/>
              </a:rPr>
              <a:t>: Oracle</a:t>
            </a:r>
            <a:endParaRPr lang="en-US" dirty="0">
              <a:latin typeface="Book Antiqua" pitchFamily="18" charset="0"/>
            </a:endParaRPr>
          </a:p>
          <a:p>
            <a:pPr lvl="0"/>
            <a:r>
              <a:rPr lang="en-US" dirty="0" smtClean="0">
                <a:latin typeface="Book Antiqua" pitchFamily="18" charset="0"/>
              </a:rPr>
              <a:t>. Source </a:t>
            </a:r>
            <a:r>
              <a:rPr lang="en-US" dirty="0">
                <a:latin typeface="Book Antiqua" pitchFamily="18" charset="0"/>
              </a:rPr>
              <a:t>Control: SVN</a:t>
            </a:r>
          </a:p>
        </p:txBody>
      </p:sp>
    </p:spTree>
    <p:extLst>
      <p:ext uri="{BB962C8B-B14F-4D97-AF65-F5344CB8AC3E}">
        <p14:creationId xmlns:p14="http://schemas.microsoft.com/office/powerpoint/2010/main" val="34020902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Process Model</a:t>
            </a:r>
          </a:p>
        </p:txBody>
      </p:sp>
      <p:pic>
        <p:nvPicPr>
          <p:cNvPr id="6" name="Picture 5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1600200"/>
            <a:ext cx="495958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917690" y="479036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Fig_B.II.1 Software Project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29200" y="2304365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  <a:latin typeface="Castellar" pitchFamily="18" charset="0"/>
              </a:rPr>
              <a:t>WATERFALL</a:t>
            </a:r>
            <a:endParaRPr lang="en-US" sz="3600" b="1" dirty="0">
              <a:solidFill>
                <a:schemeClr val="accent4">
                  <a:lumMod val="50000"/>
                </a:schemeClr>
              </a:solidFill>
              <a:latin typeface="Castellar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3600" y="3352799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  <a:latin typeface="Castellar" pitchFamily="18" charset="0"/>
              </a:rPr>
              <a:t>PROCESS</a:t>
            </a:r>
            <a:endParaRPr lang="en-US" sz="3600" b="1" dirty="0">
              <a:solidFill>
                <a:schemeClr val="accent4">
                  <a:lumMod val="50000"/>
                </a:schemeClr>
              </a:solidFill>
              <a:latin typeface="Castellar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6600" y="4467198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  <a:latin typeface="Castellar" pitchFamily="18" charset="0"/>
              </a:rPr>
              <a:t>model</a:t>
            </a:r>
            <a:endParaRPr lang="en-US" sz="3600" b="1" dirty="0">
              <a:solidFill>
                <a:schemeClr val="accent4">
                  <a:lumMod val="50000"/>
                </a:schemeClr>
              </a:solidFill>
              <a:latin typeface="Castella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50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Tools and technologies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3" t="3981" r="14477" b="6467"/>
          <a:stretch/>
        </p:blipFill>
        <p:spPr>
          <a:xfrm>
            <a:off x="100084" y="1524000"/>
            <a:ext cx="8891516" cy="4934599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 rot="21339440">
            <a:off x="1023449" y="2460420"/>
            <a:ext cx="68319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Front-end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technologies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: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jsp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jQuery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Javascript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, CSS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Book Antiqua" pitchFamily="18" charset="0"/>
            </a:endParaRPr>
          </a:p>
          <a:p>
            <a:pPr lvl="0"/>
            <a:endParaRPr lang="en-US" dirty="0">
              <a:solidFill>
                <a:schemeClr val="accent6">
                  <a:lumMod val="50000"/>
                </a:schemeClr>
              </a:solidFill>
              <a:latin typeface="Book Antiqua" pitchFamily="18" charset="0"/>
            </a:endParaRPr>
          </a:p>
          <a:p>
            <a:pPr lvl="0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Back-end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technologies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: Hibernate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</a:br>
            <a:endParaRPr lang="en-US" dirty="0" smtClean="0">
              <a:solidFill>
                <a:schemeClr val="accent6">
                  <a:lumMod val="50000"/>
                </a:schemeClr>
              </a:solidFill>
              <a:latin typeface="Book Antiqua" pitchFamily="18" charset="0"/>
            </a:endParaRPr>
          </a:p>
          <a:p>
            <a:pPr lvl="0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Tools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: Eclipse, Android SDK, notepad++, Oracle,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uPortal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, Glassfish,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PortletContainer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, MS office, Source Version, Chrome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  <a:latin typeface="Book Antiqua" pitchFamily="18" charset="0"/>
            </a:endParaRPr>
          </a:p>
          <a:p>
            <a:pPr lvl="0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Architecture and design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patterns: Three Tiers Architecture, Dependency Injection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85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Project Plan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3828766"/>
            <a:ext cx="9144000" cy="0"/>
          </a:xfrm>
          <a:prstGeom prst="line">
            <a:avLst/>
          </a:prstGeom>
          <a:ln>
            <a:solidFill>
              <a:schemeClr val="bg2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72000" y="1420504"/>
            <a:ext cx="0" cy="5105400"/>
          </a:xfrm>
          <a:prstGeom prst="line">
            <a:avLst/>
          </a:prstGeom>
          <a:ln>
            <a:solidFill>
              <a:schemeClr val="bg2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009900" y="3256170"/>
            <a:ext cx="2514600" cy="838200"/>
          </a:xfrm>
          <a:prstGeom prst="roundRect">
            <a:avLst/>
          </a:prstGeom>
          <a:solidFill>
            <a:schemeClr val="bg2">
              <a:lumMod val="75000"/>
              <a:alpha val="46000"/>
            </a:schemeClr>
          </a:solidFill>
          <a:ln>
            <a:solidFill>
              <a:schemeClr val="tx1"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Adobe Garamond Pro Bold" pitchFamily="18" charset="0"/>
              </a:rPr>
              <a:t>PROJECT PLAN</a:t>
            </a:r>
            <a:endParaRPr lang="en-US" sz="2800" dirty="0">
              <a:solidFill>
                <a:schemeClr val="accent4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" y="14917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dobe Garamond Pro Bold" pitchFamily="18" charset="0"/>
              </a:rPr>
              <a:t>DuyND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81800" y="1491734"/>
            <a:ext cx="230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dobe Garamond Pro Bold" pitchFamily="18" charset="0"/>
              </a:rPr>
              <a:t>TruongMH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000" y="400860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dobe Garamond Pro Bold" pitchFamily="18" charset="0"/>
              </a:rPr>
              <a:t>HaiTCT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81800" y="3973204"/>
            <a:ext cx="227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dobe Garamond Pro Bold" pitchFamily="18" charset="0"/>
              </a:rPr>
              <a:t>GiangPNT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" y="1869322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Requirement Management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200" y="2286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Android Version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" y="2743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Documentation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" y="32443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…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29300" y="1752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Framework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28447" y="2201965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Timesheet 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26456" y="2692441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Defect Management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5300" y="437794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Project Planner 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38000" y="4888468"/>
            <a:ext cx="366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Project Progress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38000" y="5339834"/>
            <a:ext cx="366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Dashboard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3738" y="4403764"/>
            <a:ext cx="425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Project Management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3738" y="4888468"/>
            <a:ext cx="425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Team Management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3738" y="5345668"/>
            <a:ext cx="4250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Project info: </a:t>
            </a:r>
            <a:endParaRPr lang="en-US" dirty="0" smtClean="0">
              <a:latin typeface="Traveling _Typewriter" pitchFamily="2" charset="0"/>
            </a:endParaRPr>
          </a:p>
          <a:p>
            <a:r>
              <a:rPr lang="en-US" dirty="0" smtClean="0">
                <a:latin typeface="Traveling _Typewriter" pitchFamily="2" charset="0"/>
              </a:rPr>
              <a:t>      </a:t>
            </a:r>
            <a:r>
              <a:rPr lang="en-US" dirty="0" smtClean="0">
                <a:latin typeface="Traveling _Typewriter" pitchFamily="2" charset="0"/>
              </a:rPr>
              <a:t>cost, product, stage, risk, issue…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38000" y="3059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…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10845" y="570916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…</a:t>
            </a:r>
            <a:endParaRPr lang="en-US" dirty="0">
              <a:latin typeface="Traveling _Typewrit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79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9" grpId="0"/>
      <p:bldP spid="30" grpId="0"/>
      <p:bldP spid="31" grpId="0"/>
      <p:bldP spid="33" grpId="0"/>
      <p:bldP spid="35" grpId="0"/>
      <p:bldP spid="36" grpId="0"/>
      <p:bldP spid="37" grpId="0"/>
      <p:bldP spid="28" grpId="0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906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REQUIREMENT SPECIFICATION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0" y="1524000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USER REQUIREMENT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0" y="2819400"/>
            <a:ext cx="480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SYSTEM REQUIREMENT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0" y="4038600"/>
            <a:ext cx="65633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NON-FUNCTIONAL REQUIREMENT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143000" y="1846262"/>
            <a:ext cx="5867400" cy="533400"/>
            <a:chOff x="1104" y="1488"/>
            <a:chExt cx="3696" cy="336"/>
          </a:xfrm>
        </p:grpSpPr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27" name="Rectangle 1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1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1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13" name="Rectangle 1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1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2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2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2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2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2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2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2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2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2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143000" y="3130311"/>
            <a:ext cx="5867400" cy="533400"/>
            <a:chOff x="960" y="1536"/>
            <a:chExt cx="3696" cy="336"/>
          </a:xfrm>
        </p:grpSpPr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47" name="Rectangle 3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3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3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" name="Group 3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3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3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3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3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4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4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4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4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4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4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4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4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4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1143000" y="4419600"/>
            <a:ext cx="5867400" cy="533400"/>
            <a:chOff x="1104" y="1488"/>
            <a:chExt cx="3696" cy="336"/>
          </a:xfrm>
        </p:grpSpPr>
        <p:grpSp>
          <p:nvGrpSpPr>
            <p:cNvPr id="71" name="Group 7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87" name="Rectangle 7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Rectangle 7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7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7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73" name="Rectangle 7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7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7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7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7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8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8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8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8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8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8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8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8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8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1554293" y="5334000"/>
            <a:ext cx="480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ENTITY RELATIONSHIP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1173293" y="5644911"/>
            <a:ext cx="5867400" cy="533400"/>
            <a:chOff x="960" y="1536"/>
            <a:chExt cx="3696" cy="336"/>
          </a:xfrm>
        </p:grpSpPr>
        <p:grpSp>
          <p:nvGrpSpPr>
            <p:cNvPr id="69" name="Group 68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105" name="Rectangle 3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Rectangle 3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Rectangle 3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0" name="Group 3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91" name="Rectangle 3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Rectangle 3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Rectangle 3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Rectangle 3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Rectangle 3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4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4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Rectangle 4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Rectangle 4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Rectangle 4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Rectangle 4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Rectangle 4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Rectangle 4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Rectangle 4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4888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906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User Requirement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05798"/>
            <a:ext cx="7772400" cy="50026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56443" y="1828800"/>
            <a:ext cx="67445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Dashboard </a:t>
            </a: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</a:rPr>
              <a:t>Projects </a:t>
            </a:r>
            <a:r>
              <a:rPr lang="en-US" sz="2400" dirty="0">
                <a:solidFill>
                  <a:srgbClr val="FFC000"/>
                </a:solidFill>
              </a:rPr>
              <a:t>‘</a:t>
            </a:r>
            <a:r>
              <a:rPr lang="en-US" sz="2400" dirty="0" smtClean="0">
                <a:solidFill>
                  <a:srgbClr val="FFC000"/>
                </a:solidFill>
              </a:rPr>
              <a:t>status</a:t>
            </a:r>
            <a:endParaRPr lang="en-US" sz="2400" b="1" dirty="0" smtClean="0">
              <a:solidFill>
                <a:srgbClr val="FFC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Planner </a:t>
            </a: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</a:rPr>
              <a:t>keep </a:t>
            </a:r>
            <a:r>
              <a:rPr lang="en-US" sz="2400" dirty="0">
                <a:solidFill>
                  <a:srgbClr val="FFC000"/>
                </a:solidFill>
              </a:rPr>
              <a:t>track of tasks, </a:t>
            </a:r>
            <a:r>
              <a:rPr lang="en-US" sz="2400" dirty="0" smtClean="0">
                <a:solidFill>
                  <a:srgbClr val="FFC000"/>
                </a:solidFill>
              </a:rPr>
              <a:t>progress</a:t>
            </a:r>
            <a:endParaRPr lang="en-US" sz="2400" b="1" dirty="0" smtClean="0">
              <a:solidFill>
                <a:srgbClr val="FFC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Project </a:t>
            </a:r>
            <a:r>
              <a:rPr lang="en-US" sz="2400" b="1" dirty="0" smtClean="0">
                <a:solidFill>
                  <a:schemeClr val="bg1"/>
                </a:solidFill>
              </a:rPr>
              <a:t>Eye </a:t>
            </a: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</a:rPr>
              <a:t>Project Management</a:t>
            </a:r>
            <a:endParaRPr lang="en-US" sz="2400" b="1" dirty="0" smtClean="0">
              <a:solidFill>
                <a:srgbClr val="FFC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Timesheet </a:t>
            </a: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</a:rPr>
              <a:t>Time management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DMS </a:t>
            </a: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</a:rPr>
              <a:t>Defect Management</a:t>
            </a:r>
            <a:endParaRPr lang="en-US" sz="2400" dirty="0">
              <a:solidFill>
                <a:srgbClr val="FFC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Requirements </a:t>
            </a: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</a:rPr>
              <a:t>Requirement Management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Admin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  <a:sym typeface="Wingdings" pitchFamily="2" charset="2"/>
              </a:rPr>
              <a:t>User Admin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Report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  </a:t>
            </a:r>
            <a:r>
              <a:rPr lang="en-US" sz="2400" dirty="0" smtClean="0">
                <a:solidFill>
                  <a:srgbClr val="FFC000"/>
                </a:solidFill>
                <a:sym typeface="Wingdings" pitchFamily="2" charset="2"/>
              </a:rPr>
              <a:t>export report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Android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  </a:t>
            </a:r>
            <a:r>
              <a:rPr lang="en-US" sz="2400" dirty="0" smtClean="0">
                <a:solidFill>
                  <a:srgbClr val="FFC000"/>
                </a:solidFill>
                <a:sym typeface="Wingdings" pitchFamily="2" charset="2"/>
              </a:rPr>
              <a:t>Android dashboard version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034636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305800" cy="4724400"/>
          </a:xfrm>
        </p:spPr>
        <p:txBody>
          <a:bodyPr/>
          <a:lstStyle/>
          <a:p>
            <a:pPr lvl="0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Document requirements for each use case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Each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includes: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case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diagram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Actor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Summary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Goals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Triggers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Preconditions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Post conditions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Success scenarios</a:t>
            </a:r>
          </a:p>
          <a:p>
            <a:pPr lvl="1">
              <a:buFont typeface="Wingdings" pitchFamily="2" charset="2"/>
              <a:buChar char="Ø"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906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System Requirement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962400" y="2362200"/>
            <a:ext cx="3962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Exceptions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Relationship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Business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rules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Description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Screen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 field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definitions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752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766008"/>
            <a:ext cx="9601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Non-functional Requirements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0487" y="2286000"/>
            <a:ext cx="247081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Performance</a:t>
            </a:r>
          </a:p>
          <a:p>
            <a:pPr algn="ctr"/>
            <a:r>
              <a:rPr lang="en-US" sz="2400" b="1" i="1" dirty="0" smtClean="0">
                <a:solidFill>
                  <a:srgbClr val="FFC000"/>
                </a:solidFill>
                <a:latin typeface="+mj-lt"/>
              </a:rPr>
              <a:t>Usability</a:t>
            </a:r>
          </a:p>
          <a:p>
            <a:pPr algn="ctr"/>
            <a:r>
              <a:rPr lang="en-US" sz="2400" i="1" dirty="0" smtClean="0">
                <a:solidFill>
                  <a:srgbClr val="7030A0"/>
                </a:solidFill>
                <a:latin typeface="+mj-lt"/>
              </a:rPr>
              <a:t>Reliability</a:t>
            </a:r>
          </a:p>
          <a:p>
            <a:pPr algn="ctr"/>
            <a:r>
              <a:rPr lang="en-US" sz="2400" i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Supportability</a:t>
            </a:r>
          </a:p>
          <a:p>
            <a:pPr algn="ctr"/>
            <a:r>
              <a:rPr lang="en-US" b="1" i="1" dirty="0" smtClean="0">
                <a:solidFill>
                  <a:schemeClr val="bg2">
                    <a:lumMod val="25000"/>
                  </a:schemeClr>
                </a:solidFill>
                <a:latin typeface="Castellar" pitchFamily="18" charset="0"/>
              </a:rPr>
              <a:t>….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Castellar" pitchFamily="18" charset="0"/>
            </a:endParaRPr>
          </a:p>
        </p:txBody>
      </p:sp>
      <p:pic>
        <p:nvPicPr>
          <p:cNvPr id="3074" name="Picture 2" descr="C:\Users\DuyNgo\Desktop\gag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1938535"/>
            <a:ext cx="6211802" cy="413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198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76200" y="152400"/>
            <a:ext cx="9601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Entity Relationship</a:t>
            </a:r>
          </a:p>
        </p:txBody>
      </p:sp>
    </p:spTree>
    <p:extLst>
      <p:ext uri="{BB962C8B-B14F-4D97-AF65-F5344CB8AC3E}">
        <p14:creationId xmlns:p14="http://schemas.microsoft.com/office/powerpoint/2010/main" val="374181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6200" y="642729"/>
            <a:ext cx="91440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CONTENTS</a:t>
            </a:r>
          </a:p>
          <a:p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Introduction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Plan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Requirement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Design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Implementation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Summary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Demo and QA</a:t>
            </a:r>
          </a:p>
          <a:p>
            <a:endParaRPr lang="en-US" sz="4000" dirty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06013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DETAIL DESIGN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1524000" y="203993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SYSTEM ARCHITECTURE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524000" y="2965689"/>
            <a:ext cx="480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UI DESIGN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1524000" y="3886200"/>
            <a:ext cx="487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DETAIL DESIGN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1524000" y="49530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DATABASE DESIGN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1143000" y="2362200"/>
            <a:ext cx="5867400" cy="533400"/>
            <a:chOff x="1104" y="1488"/>
            <a:chExt cx="3696" cy="336"/>
          </a:xfrm>
        </p:grpSpPr>
        <p:grpSp>
          <p:nvGrpSpPr>
            <p:cNvPr id="73" name="Group 72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89" name="Rectangle 1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Rectangle 1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Rectangle 1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" name="Group 1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75" name="Rectangle 1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1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1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1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1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2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2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2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2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2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2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2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2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Rectangle 2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1143000" y="3276600"/>
            <a:ext cx="5867400" cy="533400"/>
            <a:chOff x="960" y="1536"/>
            <a:chExt cx="3696" cy="336"/>
          </a:xfrm>
        </p:grpSpPr>
        <p:grpSp>
          <p:nvGrpSpPr>
            <p:cNvPr id="93" name="Group 92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109" name="Rectangle 3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Rectangle 3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Rectangle 3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" name="Group 3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95" name="Rectangle 3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3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3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Rectangle 3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Rectangle 3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Rectangle 4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Rectangle 4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Rectangle 4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Rectangle 4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Rectangle 4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Rectangle 4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Rectangle 4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Rectangle 4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Rectangle 4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2" name="Group 111"/>
          <p:cNvGrpSpPr>
            <a:grpSpLocks/>
          </p:cNvGrpSpPr>
          <p:nvPr/>
        </p:nvGrpSpPr>
        <p:grpSpPr bwMode="auto">
          <a:xfrm>
            <a:off x="1143000" y="5257800"/>
            <a:ext cx="5867400" cy="533400"/>
            <a:chOff x="960" y="1536"/>
            <a:chExt cx="3696" cy="336"/>
          </a:xfrm>
        </p:grpSpPr>
        <p:grpSp>
          <p:nvGrpSpPr>
            <p:cNvPr id="113" name="Group 112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129" name="Rectangle 5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Rectangle 5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Rectangle 5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4" name="Group 5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115" name="Rectangle 5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Rectangle 5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Rectangle 5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Rectangle 5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Rectangle 5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Rectangle 6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Rectangle 6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Rectangle 6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Rectangle 6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Rectangle 6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Rectangle 6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Rectangle 6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Rectangle 6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Rectangle 6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2" name="Group 131"/>
          <p:cNvGrpSpPr>
            <a:grpSpLocks/>
          </p:cNvGrpSpPr>
          <p:nvPr/>
        </p:nvGrpSpPr>
        <p:grpSpPr bwMode="auto">
          <a:xfrm>
            <a:off x="1143000" y="4267200"/>
            <a:ext cx="5867400" cy="533400"/>
            <a:chOff x="1104" y="1488"/>
            <a:chExt cx="3696" cy="336"/>
          </a:xfrm>
        </p:grpSpPr>
        <p:grpSp>
          <p:nvGrpSpPr>
            <p:cNvPr id="133" name="Group 132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149" name="Rectangle 7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Rectangle 7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Rectangle 7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4" name="Group 7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135" name="Rectangle 7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Rectangle 7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Rectangle 7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Rectangle 7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Rectangle 7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Rectangle 8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Rectangle 8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Rectangle 8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Rectangle 8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Rectangle 8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Rectangle 8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Rectangle 8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Rectangle 8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Rectangle 8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190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900" y="7620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System Architecture</a:t>
            </a:r>
          </a:p>
        </p:txBody>
      </p:sp>
      <p:pic>
        <p:nvPicPr>
          <p:cNvPr id="4099" name="Picture 3" descr="C:\Users\DuyNgo\Desktop\ScreenHunter_02 Aug. 12 09.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469886"/>
            <a:ext cx="530542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7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UI Design</a:t>
            </a:r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</p:txBody>
      </p:sp>
      <p:pic>
        <p:nvPicPr>
          <p:cNvPr id="8" name="Picture 7" descr="C:\Users\DuyNgo\Desktop\ScreenHunter_02 Aug. 11 09.1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566" y="1784651"/>
            <a:ext cx="5580380" cy="1938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 descr="C:\Users\DuyNgo\Desktop\Capstone\SVNTrunk\Document\Design\Android\Dash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96" y="2209800"/>
            <a:ext cx="3016394" cy="351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81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305800" cy="4724400"/>
          </a:xfrm>
        </p:spPr>
        <p:txBody>
          <a:bodyPr/>
          <a:lstStyle/>
          <a:p>
            <a:pPr lvl="0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Design for each use case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Class diagram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Class explanation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Sequence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Detail Design</a:t>
            </a:r>
          </a:p>
          <a:p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241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21815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IMPLEMENT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0" y="203993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TECHNOLOGIES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0" y="2965689"/>
            <a:ext cx="480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TOOLS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0" y="3886200"/>
            <a:ext cx="487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REVIEW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0" y="4953000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TESTING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143000" y="2362200"/>
            <a:ext cx="5867400" cy="533400"/>
            <a:chOff x="1104" y="1488"/>
            <a:chExt cx="3696" cy="336"/>
          </a:xfrm>
        </p:grpSpPr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27" name="Rectangle 1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1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1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13" name="Rectangle 1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1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2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2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2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2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2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2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2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2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2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143000" y="3276600"/>
            <a:ext cx="5867400" cy="533400"/>
            <a:chOff x="960" y="1536"/>
            <a:chExt cx="3696" cy="336"/>
          </a:xfrm>
        </p:grpSpPr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47" name="Rectangle 3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3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3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" name="Group 3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3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3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3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3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4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4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4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4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4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4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4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4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4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1143000" y="5257800"/>
            <a:ext cx="5867400" cy="533400"/>
            <a:chOff x="960" y="1536"/>
            <a:chExt cx="3696" cy="336"/>
          </a:xfrm>
        </p:grpSpPr>
        <p:grpSp>
          <p:nvGrpSpPr>
            <p:cNvPr id="51" name="Group 5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67" name="Rectangle 5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5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5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2" name="Group 5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53" name="Rectangle 5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5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5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5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5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6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6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6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6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6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6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6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1143000" y="4267200"/>
            <a:ext cx="5867400" cy="533400"/>
            <a:chOff x="1104" y="1488"/>
            <a:chExt cx="3696" cy="336"/>
          </a:xfrm>
        </p:grpSpPr>
        <p:grpSp>
          <p:nvGrpSpPr>
            <p:cNvPr id="71" name="Group 7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87" name="Rectangle 7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Rectangle 7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7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7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73" name="Rectangle 7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7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7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7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7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8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8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8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8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8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8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8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8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8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359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Technologies</a:t>
            </a:r>
          </a:p>
        </p:txBody>
      </p:sp>
      <p:pic>
        <p:nvPicPr>
          <p:cNvPr id="92" name="Picture 7" descr="C:\Users\iLucas\Desktop\psn images\jque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555630"/>
            <a:ext cx="140335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DuyNgo\Desktop\ScreenHunter_03 Aug. 12 09.3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303847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DuyNgo\Desktop\fig5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82366"/>
            <a:ext cx="5680996" cy="255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DuyNgo\Desktop\android-technology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752600"/>
            <a:ext cx="2895600" cy="157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9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Tools</a:t>
            </a:r>
          </a:p>
        </p:txBody>
      </p:sp>
      <p:pic>
        <p:nvPicPr>
          <p:cNvPr id="9" name="Picture 2" descr="C:\Users\DuyNgo\Desktop\oracle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324" y="1092200"/>
            <a:ext cx="3670852" cy="75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DuyNgo\Desktop\vc-concep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93" y="3705765"/>
            <a:ext cx="3276600" cy="238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DuyNgo\Desktop\Eclipse 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53" y="1066800"/>
            <a:ext cx="3354647" cy="221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DuyNgo\Desktop\android-sdk-bann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2286000"/>
            <a:ext cx="3238500" cy="149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DuyNgo\Desktop\ms-office-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389925"/>
            <a:ext cx="1981200" cy="169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31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Review</a:t>
            </a:r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</p:txBody>
      </p:sp>
      <p:pic>
        <p:nvPicPr>
          <p:cNvPr id="6" name="Picture 5" descr="C:\Users\DuyNgo\Desktop\ScreenHunter_02 Aug. 11 09.1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477139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DuyNgo\Desktop\timesheetdelet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76600"/>
            <a:ext cx="5580380" cy="2874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DuyNgo\Desktop\ScreenHunter_02 Aug. 11 08.38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920" y="4953000"/>
            <a:ext cx="5580380" cy="174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DuyNgo\Desktop\ScreenHunter_02 Aug. 11 09.32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609600"/>
            <a:ext cx="4330700" cy="34166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603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Testing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336286"/>
              </p:ext>
            </p:extLst>
          </p:nvPr>
        </p:nvGraphicFramePr>
        <p:xfrm>
          <a:off x="675322" y="1143000"/>
          <a:ext cx="7183756" cy="49492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15052"/>
                <a:gridCol w="497867"/>
                <a:gridCol w="497868"/>
                <a:gridCol w="497868"/>
                <a:gridCol w="497868"/>
                <a:gridCol w="977233"/>
              </a:tblGrid>
              <a:tr h="12688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Module code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Pass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Fail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Untested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N/A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Number of  test cases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76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Project Eye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Planner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Requirement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Timesheet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DMS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Dashboard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Admin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Report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Android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24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900" y="860286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INTRODUCTION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24000" y="203993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INSTRUCTOR AND TEAM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2965689"/>
            <a:ext cx="3444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PROBLEMS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524000" y="38862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OUR PROPOSAL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0" y="49530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APPLICATION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1143000" y="2362200"/>
            <a:ext cx="5867400" cy="533400"/>
            <a:chOff x="1104" y="1488"/>
            <a:chExt cx="3696" cy="336"/>
          </a:xfrm>
        </p:grpSpPr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28" name="Rectangle 1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1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1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14" name="Rectangle 1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1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1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1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2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2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2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2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2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2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" name="Group 29"/>
          <p:cNvGrpSpPr>
            <a:grpSpLocks/>
          </p:cNvGrpSpPr>
          <p:nvPr/>
        </p:nvGrpSpPr>
        <p:grpSpPr bwMode="auto">
          <a:xfrm>
            <a:off x="1143000" y="3276600"/>
            <a:ext cx="5867400" cy="533400"/>
            <a:chOff x="960" y="1536"/>
            <a:chExt cx="3696" cy="336"/>
          </a:xfrm>
        </p:grpSpPr>
        <p:grpSp>
          <p:nvGrpSpPr>
            <p:cNvPr id="32" name="Group 3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48" name="Rectangle 3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3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3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" name="Group 3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34" name="Rectangle 3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3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3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3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3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4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4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4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4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4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4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4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4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Rectangle 4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" name="Group 49"/>
          <p:cNvGrpSpPr>
            <a:grpSpLocks/>
          </p:cNvGrpSpPr>
          <p:nvPr/>
        </p:nvGrpSpPr>
        <p:grpSpPr bwMode="auto">
          <a:xfrm>
            <a:off x="1143000" y="5257800"/>
            <a:ext cx="5867400" cy="533400"/>
            <a:chOff x="960" y="1536"/>
            <a:chExt cx="3696" cy="336"/>
          </a:xfrm>
        </p:grpSpPr>
        <p:grpSp>
          <p:nvGrpSpPr>
            <p:cNvPr id="52" name="Group 5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68" name="Rectangle 5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5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5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3" name="Group 5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54" name="Rectangle 5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5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5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5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5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6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6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6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6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6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6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6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6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Rectangle 6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" name="Group 69"/>
          <p:cNvGrpSpPr>
            <a:grpSpLocks/>
          </p:cNvGrpSpPr>
          <p:nvPr/>
        </p:nvGrpSpPr>
        <p:grpSpPr bwMode="auto">
          <a:xfrm>
            <a:off x="1143000" y="4267200"/>
            <a:ext cx="5867400" cy="533400"/>
            <a:chOff x="1104" y="1488"/>
            <a:chExt cx="3696" cy="336"/>
          </a:xfrm>
        </p:grpSpPr>
        <p:grpSp>
          <p:nvGrpSpPr>
            <p:cNvPr id="72" name="Group 7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88" name="Rectangle 7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7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Rectangle 7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" name="Group 7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74" name="Rectangle 7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7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7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7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7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8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8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8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8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8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8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8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8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8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6985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7620000" cy="4983325"/>
          </a:xfrm>
        </p:spPr>
        <p:txBody>
          <a:bodyPr/>
          <a:lstStyle/>
          <a:p>
            <a:r>
              <a:rPr lang="en-US" b="1" dirty="0" smtClean="0"/>
              <a:t>Features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 smtClean="0"/>
              <a:t>Compatibility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/>
              <a:t>Ease of </a:t>
            </a:r>
            <a:r>
              <a:rPr lang="en-US" b="1" dirty="0" smtClean="0"/>
              <a:t>Use</a:t>
            </a:r>
            <a:br>
              <a:rPr lang="en-US" b="1" dirty="0" smtClean="0"/>
            </a:br>
            <a:endParaRPr lang="en-US" b="1" dirty="0"/>
          </a:p>
          <a:p>
            <a:r>
              <a:rPr lang="en-US" b="1" dirty="0"/>
              <a:t>Help &amp; </a:t>
            </a:r>
            <a:r>
              <a:rPr lang="en-US" b="1" dirty="0" smtClean="0"/>
              <a:t>Support</a:t>
            </a:r>
            <a:br>
              <a:rPr lang="en-US" b="1" dirty="0" smtClean="0"/>
            </a:br>
            <a:endParaRPr lang="en-US" b="1" dirty="0"/>
          </a:p>
          <a:p>
            <a:r>
              <a:rPr lang="en-US" b="1" dirty="0"/>
              <a:t>Pricing and Conditions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Summary</a:t>
            </a:r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308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4600" y="32766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DEMO AND QA</a:t>
            </a:r>
          </a:p>
        </p:txBody>
      </p:sp>
    </p:spTree>
    <p:extLst>
      <p:ext uri="{BB962C8B-B14F-4D97-AF65-F5344CB8AC3E}">
        <p14:creationId xmlns:p14="http://schemas.microsoft.com/office/powerpoint/2010/main" val="185808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31242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Thank You For Listening</a:t>
            </a:r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872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691625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Instructor and Team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200" y="2895600"/>
            <a:ext cx="14478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00" y="4114800"/>
            <a:ext cx="14478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200" y="5334000"/>
            <a:ext cx="14478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740400" y="1169075"/>
            <a:ext cx="2819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LE NGOC THACH</a:t>
            </a:r>
          </a:p>
          <a:p>
            <a:r>
              <a:rPr lang="en-US" sz="1600" dirty="0" smtClean="0"/>
              <a:t>Instructor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00200" y="1687773"/>
            <a:ext cx="2514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NGO DUC DUY</a:t>
            </a:r>
          </a:p>
          <a:p>
            <a:r>
              <a:rPr lang="en-US" sz="1600" dirty="0" smtClean="0"/>
              <a:t>Student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00200" y="2870579"/>
            <a:ext cx="2514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MANH HOANG TRUONG</a:t>
            </a:r>
          </a:p>
          <a:p>
            <a:r>
              <a:rPr lang="en-US" sz="1600" dirty="0" smtClean="0"/>
              <a:t>Student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09299" y="4114800"/>
            <a:ext cx="2514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PHAM NGUYEN TRUONG GIANG</a:t>
            </a:r>
          </a:p>
          <a:p>
            <a:r>
              <a:rPr lang="en-US" sz="1600" dirty="0" smtClean="0"/>
              <a:t>Student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20672" y="5334000"/>
            <a:ext cx="2514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TO CONG THANH HAI</a:t>
            </a:r>
          </a:p>
          <a:p>
            <a:r>
              <a:rPr lang="en-US" sz="1600" dirty="0" smtClean="0"/>
              <a:t>Student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76200" y="1636025"/>
            <a:ext cx="14478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uyNgo\Desktop\Teamwo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2779025"/>
            <a:ext cx="44958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21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6858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Problems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661117"/>
            <a:ext cx="4724400" cy="43110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1752600"/>
            <a:ext cx="400776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</a:rPr>
              <a:t>WHAT </a:t>
            </a:r>
          </a:p>
          <a:p>
            <a:r>
              <a:rPr lang="en-US" sz="6000" b="1" dirty="0">
                <a:solidFill>
                  <a:schemeClr val="accent6">
                    <a:lumMod val="50000"/>
                  </a:schemeClr>
                </a:solidFill>
              </a:rPr>
              <a:t>w</a:t>
            </a:r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</a:rPr>
              <a:t>e are </a:t>
            </a:r>
          </a:p>
          <a:p>
            <a:r>
              <a:rPr lang="en-US" sz="6000" b="1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</a:rPr>
              <a:t>bout to DO</a:t>
            </a:r>
            <a:r>
              <a:rPr lang="en-US" sz="9600" b="1" dirty="0" smtClean="0">
                <a:solidFill>
                  <a:schemeClr val="accent6">
                    <a:lumMod val="50000"/>
                  </a:schemeClr>
                </a:solidFill>
              </a:rPr>
              <a:t>????</a:t>
            </a:r>
            <a:endParaRPr lang="en-US" sz="9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7800" y="2232841"/>
            <a:ext cx="28107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Software application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Help software team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Assist PM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Help </a:t>
            </a:r>
            <a:r>
              <a:rPr lang="en-US" sz="1600" b="1" dirty="0" err="1" smtClean="0">
                <a:solidFill>
                  <a:schemeClr val="bg2">
                    <a:lumMod val="25000"/>
                  </a:schemeClr>
                </a:solidFill>
              </a:rPr>
              <a:t>Dev</a:t>
            </a: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, QA, Tester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Increate performance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Simplify the job</a:t>
            </a:r>
          </a:p>
          <a:p>
            <a:pPr marL="285750" indent="-285750">
              <a:buFontTx/>
              <a:buChar char="-"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….</a:t>
            </a:r>
          </a:p>
          <a:p>
            <a:pPr marL="285750" indent="-285750">
              <a:buFontTx/>
              <a:buChar char="-"/>
            </a:pP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70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6858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Problems</a:t>
            </a:r>
          </a:p>
        </p:txBody>
      </p:sp>
      <p:pic>
        <p:nvPicPr>
          <p:cNvPr id="2" name="Picture 1">
            <a:hlinkClick r:id="rId2" action="ppaction://hlinkfile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7" b="16667"/>
          <a:stretch/>
        </p:blipFill>
        <p:spPr>
          <a:xfrm>
            <a:off x="2225041" y="1393686"/>
            <a:ext cx="6858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" y="2133600"/>
            <a:ext cx="21996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Current</a:t>
            </a:r>
          </a:p>
          <a:p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Situation</a:t>
            </a:r>
            <a:endParaRPr lang="en-U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86200" y="23093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0" y="1962231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Script" pitchFamily="34" charset="0"/>
              </a:rPr>
              <a:t>Legacy system: </a:t>
            </a:r>
            <a:r>
              <a:rPr lang="en-US" b="1" dirty="0" smtClean="0">
                <a:latin typeface="Segoe Script" pitchFamily="34" charset="0"/>
              </a:rPr>
              <a:t>….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Unfriendly Interface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Complicated </a:t>
            </a:r>
            <a:r>
              <a:rPr lang="en-US" dirty="0" smtClean="0"/>
              <a:t>Process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Large cost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Not open source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Not </a:t>
            </a:r>
            <a:r>
              <a:rPr lang="en-US" dirty="0" err="1" smtClean="0"/>
              <a:t>modulization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….</a:t>
            </a:r>
            <a:endParaRPr lang="en-US" dirty="0"/>
          </a:p>
          <a:p>
            <a:endParaRPr lang="en-US" b="1" dirty="0">
              <a:latin typeface="Segoe Scrip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9820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Our Proposal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2438400" cy="2438400"/>
          </a:xfrm>
          <a:prstGeom prst="rect">
            <a:avLst/>
          </a:prstGeom>
        </p:spPr>
      </p:pic>
      <p:sp>
        <p:nvSpPr>
          <p:cNvPr id="9" name="AutoShape 4"/>
          <p:cNvSpPr>
            <a:spLocks noChangeArrowheads="1"/>
          </p:cNvSpPr>
          <p:nvPr/>
        </p:nvSpPr>
        <p:spPr bwMode="gray">
          <a:xfrm>
            <a:off x="2286000" y="1859554"/>
            <a:ext cx="5181600" cy="2097088"/>
          </a:xfrm>
          <a:prstGeom prst="roundRect">
            <a:avLst>
              <a:gd name="adj" fmla="val 9616"/>
            </a:avLst>
          </a:prstGeom>
          <a:gradFill rotWithShape="1">
            <a:gsLst>
              <a:gs pos="0">
                <a:srgbClr val="DDDDDD">
                  <a:gamma/>
                  <a:tint val="28627"/>
                  <a:invGamma/>
                </a:srgbClr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t" anchorCtr="0"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Easier to control: Schedule, Cost, Quality.</a:t>
            </a:r>
          </a:p>
          <a:p>
            <a:r>
              <a:rPr lang="en-US" dirty="0" smtClean="0"/>
              <a:t>By keep tracking: requirement,</a:t>
            </a:r>
            <a:r>
              <a:rPr lang="en-US" dirty="0"/>
              <a:t> </a:t>
            </a:r>
            <a:r>
              <a:rPr lang="en-US" dirty="0" smtClean="0"/>
              <a:t>planner,</a:t>
            </a:r>
          </a:p>
          <a:p>
            <a:r>
              <a:rPr lang="en-US" dirty="0" smtClean="0"/>
              <a:t>Project status, timesheet, Defects…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gray">
          <a:xfrm>
            <a:off x="2286000" y="4343400"/>
            <a:ext cx="5181600" cy="1825388"/>
          </a:xfrm>
          <a:prstGeom prst="roundRect">
            <a:avLst>
              <a:gd name="adj" fmla="val 9616"/>
            </a:avLst>
          </a:prstGeom>
          <a:gradFill rotWithShape="1">
            <a:gsLst>
              <a:gs pos="0">
                <a:srgbClr val="DDDDDD">
                  <a:gamma/>
                  <a:tint val="28627"/>
                  <a:invGamma/>
                </a:srgbClr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r>
              <a:rPr lang="en-US" dirty="0" smtClean="0"/>
              <a:t>More efficient way to keep updated </a:t>
            </a:r>
          </a:p>
          <a:p>
            <a:r>
              <a:rPr lang="en-US" dirty="0" smtClean="0"/>
              <a:t>project’s information and status.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73020" y="1979038"/>
            <a:ext cx="2413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Project Manager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06002" y="4343400"/>
            <a:ext cx="2151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Team Member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DuyNgo\Desktop\1408846278_min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741" y="1042769"/>
            <a:ext cx="2672758" cy="267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uyNgo\Desktop\geek-ic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623" y="4009030"/>
            <a:ext cx="2012476" cy="201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72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1600" y="6858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Application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1600" y="4191000"/>
            <a:ext cx="3300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Web-based APPLICATION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172200"/>
            <a:ext cx="2975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Android APPLICATION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 descr="C:\Users\DuyNgo\Desktop\ScreenHunter_02 Aug. 11 09.1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566" y="1784651"/>
            <a:ext cx="5580380" cy="1938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C:\Users\DuyNgo\Desktop\Capstone\SVNTrunk\Document\Design\Android\Dash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96" y="2209800"/>
            <a:ext cx="3016394" cy="351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4692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SOFTWARE PROJECT PLAN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0" y="203993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SYSTEM OVERVIEW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0" y="2965689"/>
            <a:ext cx="480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PROCESS MODEL 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0" y="3886200"/>
            <a:ext cx="487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TOOLS AND TECHNIQUES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0" y="49530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PROJECT PLAN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143000" y="2362200"/>
            <a:ext cx="5867400" cy="533400"/>
            <a:chOff x="1104" y="1488"/>
            <a:chExt cx="3696" cy="336"/>
          </a:xfrm>
        </p:grpSpPr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27" name="Rectangle 1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1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1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13" name="Rectangle 1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1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2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2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2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2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2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2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2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2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2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143000" y="3276600"/>
            <a:ext cx="5867400" cy="533400"/>
            <a:chOff x="960" y="1536"/>
            <a:chExt cx="3696" cy="336"/>
          </a:xfrm>
        </p:grpSpPr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47" name="Rectangle 3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3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3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" name="Group 3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3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3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3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3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4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4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4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4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4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4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4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4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4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1143000" y="5257800"/>
            <a:ext cx="5867400" cy="533400"/>
            <a:chOff x="960" y="1536"/>
            <a:chExt cx="3696" cy="336"/>
          </a:xfrm>
        </p:grpSpPr>
        <p:grpSp>
          <p:nvGrpSpPr>
            <p:cNvPr id="51" name="Group 5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67" name="Rectangle 5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5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5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2" name="Group 5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53" name="Rectangle 5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5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5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5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5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6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6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6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6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6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6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6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1143000" y="4267200"/>
            <a:ext cx="5867400" cy="533400"/>
            <a:chOff x="1104" y="1488"/>
            <a:chExt cx="3696" cy="336"/>
          </a:xfrm>
        </p:grpSpPr>
        <p:grpSp>
          <p:nvGrpSpPr>
            <p:cNvPr id="71" name="Group 7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87" name="Rectangle 7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Rectangle 7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7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7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73" name="Rectangle 7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7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7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7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7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8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8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8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8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8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8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8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8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8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0172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96</TotalTime>
  <Words>534</Words>
  <Application>Microsoft Office PowerPoint</Application>
  <PresentationFormat>On-screen Show (4:3)</PresentationFormat>
  <Paragraphs>304</Paragraphs>
  <Slides>32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DuyNgo</dc:creator>
  <cp:lastModifiedBy>DuyNgo</cp:lastModifiedBy>
  <cp:revision>29</cp:revision>
  <dcterms:created xsi:type="dcterms:W3CDTF">2006-08-16T00:00:00Z</dcterms:created>
  <dcterms:modified xsi:type="dcterms:W3CDTF">2012-08-12T02:54:27Z</dcterms:modified>
</cp:coreProperties>
</file>