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8" r:id="rId2"/>
    <p:sldId id="259" r:id="rId3"/>
    <p:sldId id="260" r:id="rId4"/>
    <p:sldId id="261" r:id="rId5"/>
    <p:sldId id="30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1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92" r:id="rId23"/>
    <p:sldId id="301" r:id="rId24"/>
    <p:sldId id="295" r:id="rId25"/>
    <p:sldId id="279" r:id="rId26"/>
    <p:sldId id="280" r:id="rId27"/>
    <p:sldId id="281" r:id="rId28"/>
    <p:sldId id="302" r:id="rId29"/>
    <p:sldId id="303" r:id="rId30"/>
    <p:sldId id="304" r:id="rId31"/>
    <p:sldId id="282" r:id="rId32"/>
    <p:sldId id="283" r:id="rId33"/>
    <p:sldId id="284" r:id="rId34"/>
    <p:sldId id="293" r:id="rId35"/>
    <p:sldId id="285" r:id="rId36"/>
    <p:sldId id="286" r:id="rId37"/>
    <p:sldId id="299" r:id="rId38"/>
    <p:sldId id="287" r:id="rId39"/>
    <p:sldId id="297" r:id="rId40"/>
    <p:sldId id="288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t>8/22/2012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t>8/22/2012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dvice.cio.com/remi/two_reasons_why_it_projects_continue_to_fai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" y="3856672"/>
            <a:ext cx="905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			MANAGEMENT SYSTEM</a:t>
            </a:r>
            <a:endParaRPr lang="en-US" sz="54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6007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4000" dirty="0" smtClean="0"/>
              <a:t>Online </a:t>
            </a:r>
            <a:r>
              <a:rPr lang="en-US" sz="4000" dirty="0"/>
              <a:t>Software Project </a:t>
            </a:r>
            <a:r>
              <a:rPr lang="en-US" sz="4000" dirty="0" smtClean="0"/>
              <a:t>			Management Suite</a:t>
            </a:r>
          </a:p>
          <a:p>
            <a:endParaRPr lang="en-US" sz="4000" dirty="0" smtClean="0"/>
          </a:p>
          <a:p>
            <a:r>
              <a:rPr lang="en-US" sz="40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3200" dirty="0"/>
              <a:t>provides powerful and efficient </a:t>
            </a:r>
            <a:r>
              <a:rPr lang="en-US" sz="3200" dirty="0" smtClean="0"/>
              <a:t>		customized </a:t>
            </a:r>
            <a:r>
              <a:rPr lang="en-US" sz="3200" dirty="0"/>
              <a:t>service for </a:t>
            </a:r>
            <a:r>
              <a:rPr lang="en-US" sz="3200" dirty="0" smtClean="0"/>
              <a:t>				numerous </a:t>
            </a:r>
            <a:r>
              <a:rPr lang="en-US" sz="3200" dirty="0"/>
              <a:t>kinds of managers from </a:t>
            </a:r>
            <a:r>
              <a:rPr lang="en-US" sz="3200" dirty="0" smtClean="0"/>
              <a:t>		small </a:t>
            </a:r>
            <a:r>
              <a:rPr lang="en-US" sz="3200" dirty="0"/>
              <a:t>to </a:t>
            </a:r>
            <a:r>
              <a:rPr lang="en-US" sz="3200" dirty="0" smtClean="0"/>
              <a:t>medium projects</a:t>
            </a:r>
            <a:endParaRPr lang="en-US" sz="32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/>
              <a:t>Apache Tomcat 6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en-US" dirty="0" err="1"/>
              <a:t>uPortal</a:t>
            </a:r>
            <a:r>
              <a:rPr lang="en-US" dirty="0"/>
              <a:t>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. Development: Glassfish + </a:t>
            </a:r>
            <a:r>
              <a:rPr lang="en-US" dirty="0" err="1" smtClean="0"/>
              <a:t>Portlet</a:t>
            </a:r>
            <a:r>
              <a:rPr lang="en-US" dirty="0" smtClean="0"/>
              <a:t> Container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r>
              <a:rPr lang="en-US" dirty="0" smtClean="0">
                <a:latin typeface="Book Antiqua" pitchFamily="18" charset="0"/>
              </a:rPr>
              <a:t>. IDE: Eclipse, JSR 168 (</a:t>
            </a:r>
            <a:r>
              <a:rPr lang="en-US" dirty="0"/>
              <a:t>Java Specification Request 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DBMS: </a:t>
            </a:r>
            <a:r>
              <a:rPr lang="en-US" dirty="0" smtClean="0"/>
              <a:t>Oracle Express 10/11g</a:t>
            </a:r>
            <a:endParaRPr lang="en-US" dirty="0" smtClean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C:\Users\DuyNgo\Desktop\h4_spir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80" y="113276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614" y="491153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  <a: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/>
            </a:r>
            <a:b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DuyNgo\Desktop\secure_SDLC_processes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-25400"/>
            <a:ext cx="4818487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CMMI-DEV Process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four </a:t>
            </a:r>
            <a:r>
              <a:rPr lang="en-US" dirty="0"/>
              <a:t>categories for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 </a:t>
            </a:r>
            <a:r>
              <a:rPr lang="en-US" dirty="0"/>
              <a:t>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58049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321921"/>
            <a:ext cx="6831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CSS, html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 Container,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Injection, Spring MVC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1524000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USER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038600"/>
            <a:ext cx="65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NON-FUNCTIONAL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1846262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130311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4196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User Requirement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5798"/>
            <a:ext cx="7772400" cy="500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443" y="1828800"/>
            <a:ext cx="674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Dashboard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Projects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dirty="0" smtClean="0">
                <a:solidFill>
                  <a:srgbClr val="FFC000"/>
                </a:solidFill>
              </a:rPr>
              <a:t>status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Planner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keep </a:t>
            </a:r>
            <a:r>
              <a:rPr lang="en-US" sz="2400" dirty="0">
                <a:solidFill>
                  <a:srgbClr val="FFC000"/>
                </a:solidFill>
              </a:rPr>
              <a:t>track of tasks, </a:t>
            </a:r>
            <a:r>
              <a:rPr lang="en-US" sz="2400" dirty="0" smtClean="0">
                <a:solidFill>
                  <a:srgbClr val="FFC000"/>
                </a:solidFill>
              </a:rPr>
              <a:t>progress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Project </a:t>
            </a:r>
            <a:r>
              <a:rPr lang="en-US" sz="2400" b="1" dirty="0" smtClean="0">
                <a:solidFill>
                  <a:schemeClr val="bg1"/>
                </a:solidFill>
              </a:rPr>
              <a:t>Eye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 Management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Timesheet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DMS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Defect Management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Requirements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Requirement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User Admin (</a:t>
            </a:r>
            <a:r>
              <a:rPr lang="en-US" sz="2400" dirty="0" err="1" smtClean="0">
                <a:solidFill>
                  <a:srgbClr val="FFC000"/>
                </a:solidFill>
                <a:sym typeface="Wingdings" pitchFamily="2" charset="2"/>
              </a:rPr>
              <a:t>uPortal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Report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export report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Android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Android dashboard version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463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requirements for each use case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includes: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Preconditions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Requirement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Exceptions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field definitions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6008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Non-functional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87" y="2286000"/>
            <a:ext cx="247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latin typeface="+mj-lt"/>
              </a:rPr>
              <a:t>Usability</a:t>
            </a:r>
          </a:p>
          <a:p>
            <a:pPr algn="ctr"/>
            <a:r>
              <a:rPr lang="en-US" sz="2400" i="1" dirty="0" smtClean="0">
                <a:solidFill>
                  <a:srgbClr val="7030A0"/>
                </a:solidFill>
                <a:latin typeface="+mj-lt"/>
              </a:rPr>
              <a:t>Reliability</a:t>
            </a:r>
          </a:p>
          <a:p>
            <a:pPr algn="ctr"/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Supportability</a:t>
            </a:r>
          </a:p>
          <a:p>
            <a:pPr algn="ctr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stellar" pitchFamily="18" charset="0"/>
              </a:rPr>
              <a:t>….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stellar" pitchFamily="18" charset="0"/>
            </a:endParaRPr>
          </a:p>
        </p:txBody>
      </p:sp>
      <p:pic>
        <p:nvPicPr>
          <p:cNvPr id="3074" name="Picture 2" descr="C:\Users\DuyNgo\Desktop\ga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938535"/>
            <a:ext cx="621180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Offer broad </a:t>
            </a:r>
            <a:r>
              <a:rPr lang="en-US" dirty="0"/>
              <a:t>range of resources and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Allows </a:t>
            </a:r>
            <a:r>
              <a:rPr lang="en-US" dirty="0"/>
              <a:t>aggregation of several back-end systems, </a:t>
            </a:r>
            <a:r>
              <a:rPr lang="en-US" dirty="0" smtClean="0"/>
              <a:t>processes.</a:t>
            </a:r>
          </a:p>
          <a:p>
            <a:r>
              <a:rPr lang="en-US" dirty="0"/>
              <a:t>provide additional services such as single sign-on security, customization (i.e. personalization)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aggregator </a:t>
            </a:r>
            <a:r>
              <a:rPr lang="en-US" dirty="0"/>
              <a:t>of a number of disparate </a:t>
            </a:r>
            <a:r>
              <a:rPr lang="en-US" dirty="0" smtClean="0"/>
              <a:t>applications in </a:t>
            </a:r>
            <a:r>
              <a:rPr lang="en-US" dirty="0"/>
              <a:t>a highly </a:t>
            </a:r>
            <a:r>
              <a:rPr lang="en-US" dirty="0" smtClean="0"/>
              <a:t>personalized </a:t>
            </a:r>
            <a:r>
              <a:rPr lang="en-US" dirty="0"/>
              <a:t>manner.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C:\Users\DuyNgo\Desktop\ScreenHunter_08 Aug. 22 22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" y="1473200"/>
            <a:ext cx="911880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12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 descr="C:\Users\DuyNgo\Desktop\ScreenHunter_08 Aug. 20 00.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838200"/>
            <a:ext cx="8483332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yNgo\Desktop\ScreenHunter_08 Aug. 20 00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86200"/>
            <a:ext cx="6591300" cy="28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uyNgo\Desktop\ScreenHunter_08 Aug. 20 00.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01781"/>
            <a:ext cx="5448300" cy="14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5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8 Aug. 20 00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0" y="685800"/>
            <a:ext cx="6858100" cy="41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" y="914400"/>
            <a:ext cx="2339810" cy="27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ScreenHunter_08 Aug. 20 00.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011789"/>
            <a:ext cx="4940300" cy="27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DuyNgo\Desktop\ScreenHunter_02 Aug. 11 09.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03317"/>
            <a:ext cx="4419600" cy="1473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Cost Management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Planner – Project Status Report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Timesheet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Features : support PM in management the budget and expense of the project. Help them make a suitable plan to stay in budget until the end of the project.</a:t>
            </a:r>
          </a:p>
          <a:p>
            <a:r>
              <a:rPr lang="en-US" dirty="0" smtClean="0"/>
              <a:t>The Cost Management include :</a:t>
            </a:r>
          </a:p>
          <a:p>
            <a:pPr marL="0" indent="0">
              <a:buNone/>
            </a:pPr>
            <a:r>
              <a:rPr lang="en-US" dirty="0" smtClean="0"/>
              <a:t>    - Budget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Invoice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Planner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One Time Expense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Daily Expense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  + Exceptional Expense, Exceptional Deduct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Cost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allow PM to manage the budget of project. Keep the record of budget.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Budget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Invoice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 smtClean="0"/>
              <a:t>   - PM can see how much money are actually paid. Keep the record of invoice.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Export the invoice report to excel.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happen once in the project. (money use to buy equipment, pay bill, …</a:t>
            </a:r>
            <a:r>
              <a:rPr lang="en-US" dirty="0" err="1" smtClean="0"/>
              <a:t>v.v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One Time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</p:txBody>
      </p:sp>
      <p:pic>
        <p:nvPicPr>
          <p:cNvPr id="1026" name="Picture 2" descr="C:\Users\DuyNgo\Desktop\Capstone\SVNTrunk\Document\Report\Presentation\Merged_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49804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4 Aug. 18 10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0286"/>
            <a:ext cx="3079382" cy="26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google-code-lab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04277"/>
            <a:ext cx="1952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uyNgo\Desktop\ScreenHunter_04 Aug. 18 10.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91" y="3472712"/>
            <a:ext cx="6612437" cy="30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uyNgo\Desktop\ScreenHunter_04 Aug. 18 10.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762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uyNgo\Desktop\apache_tomcat_ba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38350"/>
            <a:ext cx="1850478" cy="18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Code - Review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4098" name="Picture 2" descr="C:\Users\DuyNgo\Desktop\ScreenHunter_08 Aug. 20 00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899439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57472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 – Response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screenshot\ScreenHunter_05 Aug. 19 23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62754"/>
            <a:ext cx="6205537" cy="23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uyNgo\Desktop\screenshot\ScreenHunter_04 Aug. 19 23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8" y="1524000"/>
            <a:ext cx="6228244" cy="20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screenshot\ScreenHunter_07 Aug. 19 23.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78" y="1660247"/>
            <a:ext cx="6266091" cy="1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screenshot\ScreenHunter_06 Aug. 19 23.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79" y="1308276"/>
            <a:ext cx="5867400" cy="23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yNgo\Desktop\ScreenHunter_07 Aug. 19 23.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90963"/>
            <a:ext cx="1781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uyNgo\Desktop\ScreenHunter_08 Aug. 20 00.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8" y="3895010"/>
            <a:ext cx="6152116" cy="29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uyNgo\Desktop\ScreenHunter_07 Aug. 20 00.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0149"/>
            <a:ext cx="6248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uyNgo\Desktop\ScreenHunter_07 Aug. 19 23.5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8" y="4187824"/>
            <a:ext cx="3009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007173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331857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00" y="1039743"/>
            <a:ext cx="8813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hlinkClick r:id="rId2"/>
              </a:rPr>
              <a:t>CIO.com </a:t>
            </a:r>
            <a:r>
              <a:rPr lang="en-US" sz="2000" u="sng" dirty="0">
                <a:hlinkClick r:id="rId2"/>
              </a:rPr>
              <a:t>cites a Dynamic Markets survey</a:t>
            </a:r>
            <a:r>
              <a:rPr lang="en-US" sz="2000" dirty="0"/>
              <a:t> of 800 IT managers, reporting that 62 percent of IT projects fail to meet their schedules. Other data: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49 percent suffered budget overruns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47 percent had higher-than-expected maintenance costs, and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41 percent failed to deliver the expected business value and ROI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Why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smtClean="0"/>
              <a:t>Inability </a:t>
            </a:r>
            <a:r>
              <a:rPr lang="en-US" sz="2000" dirty="0"/>
              <a:t>to meet project requirements</a:t>
            </a:r>
          </a:p>
          <a:p>
            <a:r>
              <a:rPr lang="en-US" sz="2000" dirty="0" smtClean="0"/>
              <a:t>Missed deadlines</a:t>
            </a:r>
          </a:p>
          <a:p>
            <a:r>
              <a:rPr lang="en-US" sz="2000" dirty="0"/>
              <a:t>Poor </a:t>
            </a:r>
            <a:r>
              <a:rPr lang="en-US" sz="2000" dirty="0" smtClean="0"/>
              <a:t>planning</a:t>
            </a:r>
          </a:p>
          <a:p>
            <a:r>
              <a:rPr lang="en-US" sz="2000" dirty="0"/>
              <a:t>Content </a:t>
            </a:r>
            <a:r>
              <a:rPr lang="en-US" sz="2000" dirty="0" smtClean="0"/>
              <a:t>Deficiencies</a:t>
            </a:r>
          </a:p>
          <a:p>
            <a:r>
              <a:rPr lang="en-US" sz="2000" dirty="0" smtClean="0"/>
              <a:t>Exceeded </a:t>
            </a:r>
            <a:r>
              <a:rPr lang="en-US" sz="2000" dirty="0" smtClean="0"/>
              <a:t>budget	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How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should we improve ?</a:t>
            </a:r>
          </a:p>
          <a:p>
            <a:pPr lvl="7"/>
            <a:r>
              <a:rPr lang="en-US" sz="2000" dirty="0"/>
              <a:t>Defining scope clearly, reduce change requests</a:t>
            </a:r>
            <a:r>
              <a:rPr lang="en-US" sz="2000" dirty="0" smtClean="0"/>
              <a:t>.</a:t>
            </a:r>
          </a:p>
          <a:p>
            <a:pPr lvl="7"/>
            <a:r>
              <a:rPr lang="en-US" sz="2000" dirty="0" smtClean="0"/>
              <a:t>Meeting tasks deadline, deliverables by planning. </a:t>
            </a:r>
          </a:p>
          <a:p>
            <a:pPr lvl="7"/>
            <a:r>
              <a:rPr lang="en-US" sz="2000" dirty="0" smtClean="0"/>
              <a:t>Maintaining </a:t>
            </a:r>
            <a:r>
              <a:rPr lang="en-US" sz="2000" dirty="0"/>
              <a:t>the required quality </a:t>
            </a:r>
            <a:r>
              <a:rPr lang="en-US" sz="2000" dirty="0" smtClean="0"/>
              <a:t>levels.</a:t>
            </a:r>
          </a:p>
          <a:p>
            <a:pPr lvl="7"/>
            <a:r>
              <a:rPr lang="en-US" sz="2000" dirty="0" smtClean="0"/>
              <a:t>Meeting </a:t>
            </a:r>
            <a:r>
              <a:rPr lang="en-US" sz="2000" dirty="0"/>
              <a:t>the </a:t>
            </a:r>
            <a:r>
              <a:rPr lang="en-US" sz="2000" dirty="0" smtClean="0"/>
              <a:t>budget.</a:t>
            </a:r>
          </a:p>
          <a:p>
            <a:pPr lvl="7"/>
            <a:r>
              <a:rPr lang="en-US" sz="2000" dirty="0"/>
              <a:t>Team Management</a:t>
            </a:r>
            <a:r>
              <a:rPr lang="en-US" sz="2000" dirty="0" smtClean="0"/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7"/>
            <a:r>
              <a:rPr lang="en-US" sz="2000" dirty="0" smtClean="0"/>
              <a:t>Plan </a:t>
            </a:r>
            <a:r>
              <a:rPr lang="en-US" sz="2000" dirty="0"/>
              <a:t>for </a:t>
            </a:r>
            <a:r>
              <a:rPr lang="en-US" sz="2000" dirty="0" smtClean="0"/>
              <a:t>uncertainty, </a:t>
            </a:r>
            <a:r>
              <a:rPr lang="en-US" sz="2000" dirty="0"/>
              <a:t>prepare for the </a:t>
            </a:r>
            <a:r>
              <a:rPr lang="en-US" sz="2000" dirty="0" smtClean="0"/>
              <a:t>unexpected.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197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Legacy 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System..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Complicated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  <a:p>
            <a:endParaRPr lang="en-US" b="1" dirty="0">
              <a:latin typeface="Segoe Scrip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286000" y="1859554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434340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020" y="197903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002" y="43434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41" y="1042769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23" y="4009030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422</TotalTime>
  <Words>909</Words>
  <Application>Microsoft Office PowerPoint</Application>
  <PresentationFormat>On-screen Show (4:3)</PresentationFormat>
  <Paragraphs>405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Portal - Portlets</vt:lpstr>
      <vt:lpstr>Portal - Portlets</vt:lpstr>
      <vt:lpstr>Portal - Portlets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DuyNgo</cp:lastModifiedBy>
  <cp:revision>65</cp:revision>
  <dcterms:created xsi:type="dcterms:W3CDTF">2006-08-16T00:00:00Z</dcterms:created>
  <dcterms:modified xsi:type="dcterms:W3CDTF">2012-08-22T15:22:08Z</dcterms:modified>
</cp:coreProperties>
</file>