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6" r:id="rId4"/>
    <p:sldId id="303" r:id="rId5"/>
    <p:sldId id="302" r:id="rId6"/>
    <p:sldId id="313" r:id="rId7"/>
    <p:sldId id="311" r:id="rId8"/>
    <p:sldId id="310" r:id="rId9"/>
    <p:sldId id="300" r:id="rId10"/>
    <p:sldId id="301" r:id="rId11"/>
    <p:sldId id="299" r:id="rId12"/>
    <p:sldId id="298" r:id="rId13"/>
    <p:sldId id="312" r:id="rId14"/>
    <p:sldId id="308" r:id="rId15"/>
    <p:sldId id="307" r:id="rId16"/>
    <p:sldId id="309" r:id="rId17"/>
    <p:sldId id="274" r:id="rId18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88930" autoAdjust="0"/>
  </p:normalViewPr>
  <p:slideViewPr>
    <p:cSldViewPr snapToGrid="0" snapToObjects="1">
      <p:cViewPr varScale="1">
        <p:scale>
          <a:sx n="104" d="100"/>
          <a:sy n="104" d="100"/>
        </p:scale>
        <p:origin x="-18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7147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04128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July 24,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July 24,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July 24,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July 24,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 smtClean="0"/>
              <a:t>Implementation Object </a:t>
            </a:r>
            <a:r>
              <a:rPr lang="en-US" altLang="zh-CN" sz="2400" dirty="0"/>
              <a:t>Linking and </a:t>
            </a:r>
            <a:r>
              <a:rPr lang="en-US" altLang="zh-CN" sz="2400" dirty="0" smtClean="0"/>
              <a:t>Embedding for Process </a:t>
            </a:r>
            <a:r>
              <a:rPr lang="en-US" altLang="zh-CN" sz="2400" dirty="0"/>
              <a:t>Control </a:t>
            </a:r>
            <a:r>
              <a:rPr lang="en-US" altLang="zh-CN" sz="2400" dirty="0" smtClean="0"/>
              <a:t>Unified Architecture Specification With Smart Card Technology for secure application and service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CAD-SD Interface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470" y="1333500"/>
            <a:ext cx="59928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6691" y="4336912"/>
            <a:ext cx="586232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 r="6230"/>
          <a:stretch>
            <a:fillRect/>
          </a:stretch>
        </p:blipFill>
        <p:spPr bwMode="auto">
          <a:xfrm>
            <a:off x="180229" y="3860938"/>
            <a:ext cx="3304023" cy="165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5938" y="3613288"/>
            <a:ext cx="3371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Communication Flow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r="2335"/>
          <a:stretch>
            <a:fillRect/>
          </a:stretch>
        </p:blipFill>
        <p:spPr bwMode="auto">
          <a:xfrm>
            <a:off x="483163" y="814735"/>
            <a:ext cx="4993405" cy="554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7252" y="1481552"/>
            <a:ext cx="3796748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307" y="4374116"/>
            <a:ext cx="394572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hteck 3"/>
          <p:cNvSpPr/>
          <p:nvPr/>
        </p:nvSpPr>
        <p:spPr>
          <a:xfrm>
            <a:off x="1984624" y="834380"/>
            <a:ext cx="19904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4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SMS Trigger</a:t>
            </a:r>
            <a:endParaRPr lang="de-DE" sz="2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Pfeil nach rechts 4"/>
          <p:cNvSpPr/>
          <p:nvPr/>
        </p:nvSpPr>
        <p:spPr bwMode="auto">
          <a:xfrm>
            <a:off x="3975105" y="1059271"/>
            <a:ext cx="300804" cy="1191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8" name="Pfeil nach rechts 7"/>
          <p:cNvSpPr/>
          <p:nvPr/>
        </p:nvSpPr>
        <p:spPr bwMode="auto">
          <a:xfrm>
            <a:off x="1683820" y="1059068"/>
            <a:ext cx="300804" cy="1191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Test: Successfully Receive Trigger SMS</a:t>
            </a:r>
            <a:endParaRPr lang="zh-CN" altLang="en-US" dirty="0"/>
          </a:p>
        </p:txBody>
      </p:sp>
      <p:pic>
        <p:nvPicPr>
          <p:cNvPr id="6146" name="Picture 2" descr="C:\workspace\opc_ua\myCode\pic\envelo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51" y="1065213"/>
            <a:ext cx="6304819" cy="2958465"/>
          </a:xfrm>
          <a:prstGeom prst="rect">
            <a:avLst/>
          </a:prstGeom>
          <a:noFill/>
        </p:spPr>
      </p:pic>
      <p:pic>
        <p:nvPicPr>
          <p:cNvPr id="6147" name="Picture 3" descr="C:\workspace\opc_ua\myCode\pic\envelo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0790" y="3551343"/>
            <a:ext cx="4918559" cy="31207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Test: Successfully Receive Trigger SMS</a:t>
            </a:r>
            <a:endParaRPr lang="zh-CN" altLang="en-US" dirty="0"/>
          </a:p>
        </p:txBody>
      </p:sp>
      <p:pic>
        <p:nvPicPr>
          <p:cNvPr id="2050" name="Picture 2" descr="C:\workspace\opc_ua\myCode\pic\pushS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88" y="1197182"/>
            <a:ext cx="5894250" cy="5327289"/>
          </a:xfrm>
          <a:prstGeom prst="rect">
            <a:avLst/>
          </a:prstGeom>
          <a:noFill/>
        </p:spPr>
      </p:pic>
      <p:pic>
        <p:nvPicPr>
          <p:cNvPr id="2051" name="Picture 3" descr="C:\workspace\opc_ua\myCode\pic\scdlOver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939" y="1197182"/>
            <a:ext cx="3548062" cy="552588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 bwMode="auto">
          <a:xfrm>
            <a:off x="173736" y="1554480"/>
            <a:ext cx="3877056" cy="1499616"/>
          </a:xfrm>
          <a:prstGeom prst="rect">
            <a:avLst/>
          </a:prstGeom>
          <a:noFill/>
          <a:ln w="50800" cap="flat" cmpd="sng" algn="ctr">
            <a:solidFill>
              <a:srgbClr val="FFFF00">
                <a:alpha val="4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943600" y="2240280"/>
            <a:ext cx="2093976" cy="402336"/>
          </a:xfrm>
          <a:prstGeom prst="rect">
            <a:avLst/>
          </a:prstGeom>
          <a:noFill/>
          <a:ln w="50800" cap="flat" cmpd="sng" algn="ctr">
            <a:solidFill>
              <a:srgbClr val="FFFF00">
                <a:alpha val="4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10312" y="4608576"/>
            <a:ext cx="2834640" cy="566928"/>
          </a:xfrm>
          <a:prstGeom prst="rect">
            <a:avLst/>
          </a:prstGeom>
          <a:noFill/>
          <a:ln w="50800" cap="flat" cmpd="sng" algn="ctr">
            <a:solidFill>
              <a:srgbClr val="FFFF00">
                <a:alpha val="4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Test: Client Hallo and Server Hallo</a:t>
            </a:r>
            <a:endParaRPr lang="zh-CN" altLang="en-US" dirty="0"/>
          </a:p>
        </p:txBody>
      </p:sp>
      <p:pic>
        <p:nvPicPr>
          <p:cNvPr id="7170" name="Picture 2" descr="C:\workspace\opc_ua\myCode\pic\clientHall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384" y="995640"/>
            <a:ext cx="8124826" cy="2981325"/>
          </a:xfrm>
          <a:prstGeom prst="rect">
            <a:avLst/>
          </a:prstGeom>
          <a:noFill/>
        </p:spPr>
      </p:pic>
      <p:pic>
        <p:nvPicPr>
          <p:cNvPr id="7171" name="Picture 3" descr="C:\workspace\opc_ua\myCode\pic\ServerHall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2325" y="3976965"/>
            <a:ext cx="5781675" cy="2670174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 bwMode="auto">
          <a:xfrm>
            <a:off x="3563492" y="4590288"/>
            <a:ext cx="5498211" cy="996696"/>
          </a:xfrm>
          <a:prstGeom prst="rect">
            <a:avLst/>
          </a:prstGeom>
          <a:noFill/>
          <a:ln w="50800" cap="flat" cmpd="sng" algn="ctr">
            <a:solidFill>
              <a:srgbClr val="FFFF00">
                <a:alpha val="4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dirty="0" smtClean="0"/>
              <a:t>Test: Successfully Generate MK and Close Channel</a:t>
            </a:r>
            <a:endParaRPr lang="zh-CN" altLang="en-US" sz="1600" dirty="0"/>
          </a:p>
        </p:txBody>
      </p:sp>
      <p:pic>
        <p:nvPicPr>
          <p:cNvPr id="8194" name="Picture 2" descr="C:\workspace\opc_ua\myCode\pic\closeChannelRes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3384336"/>
            <a:ext cx="4313789" cy="3151484"/>
          </a:xfrm>
          <a:prstGeom prst="rect">
            <a:avLst/>
          </a:prstGeom>
          <a:noFill/>
        </p:spPr>
      </p:pic>
      <p:pic>
        <p:nvPicPr>
          <p:cNvPr id="8195" name="Picture 3" descr="C:\workspace\opc_ua\myCode\pic\generationOfM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3" y="1065213"/>
            <a:ext cx="8201025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213"/>
            <a:ext cx="8447314" cy="5056187"/>
          </a:xfrm>
        </p:spPr>
        <p:txBody>
          <a:bodyPr/>
          <a:lstStyle/>
          <a:p>
            <a:r>
              <a:rPr lang="en-GB" dirty="0" smtClean="0"/>
              <a:t>Overall System Design Security Concerns:</a:t>
            </a:r>
          </a:p>
          <a:p>
            <a:pPr lvl="1"/>
            <a:r>
              <a:rPr lang="en-GB" dirty="0" smtClean="0"/>
              <a:t>Authorization, Confidentiality, integrity and etc.</a:t>
            </a:r>
          </a:p>
          <a:p>
            <a:pPr lvl="1"/>
            <a:r>
              <a:rPr lang="en-GB" dirty="0" smtClean="0"/>
              <a:t>Traceability</a:t>
            </a:r>
          </a:p>
          <a:p>
            <a:pPr lvl="1"/>
            <a:r>
              <a:rPr lang="en-GB" dirty="0" smtClean="0"/>
              <a:t>Appropriate Timeouts</a:t>
            </a:r>
          </a:p>
          <a:p>
            <a:pPr lvl="1"/>
            <a:r>
              <a:rPr lang="en-GB" dirty="0" smtClean="0"/>
              <a:t>Rate Limiting and Flow Control</a:t>
            </a:r>
          </a:p>
          <a:p>
            <a:pPr lvl="1"/>
            <a:r>
              <a:rPr lang="en-GB" dirty="0" smtClean="0"/>
              <a:t>Random Number Generation</a:t>
            </a:r>
          </a:p>
          <a:p>
            <a:r>
              <a:rPr lang="en-GB" dirty="0" smtClean="0"/>
              <a:t>CAD-Applet Security:</a:t>
            </a:r>
            <a:endParaRPr lang="en-US" dirty="0" smtClean="0"/>
          </a:p>
          <a:p>
            <a:pPr lvl="1"/>
            <a:r>
              <a:rPr lang="en-GB" dirty="0" smtClean="0"/>
              <a:t>Authentication: SE Access Control from </a:t>
            </a:r>
            <a:r>
              <a:rPr lang="en-GB" dirty="0" err="1" smtClean="0"/>
              <a:t>GlobalPlatform</a:t>
            </a:r>
            <a:endParaRPr lang="en-GB" dirty="0" smtClean="0"/>
          </a:p>
          <a:p>
            <a:pPr lvl="1"/>
            <a:r>
              <a:rPr lang="en-GB" dirty="0" smtClean="0"/>
              <a:t>Secure Messaging: </a:t>
            </a:r>
            <a:r>
              <a:rPr lang="en-GB" dirty="0" err="1" smtClean="0"/>
              <a:t>OpenMobile</a:t>
            </a:r>
            <a:r>
              <a:rPr lang="en-GB" dirty="0" smtClean="0"/>
              <a:t> API</a:t>
            </a:r>
          </a:p>
          <a:p>
            <a:r>
              <a:rPr lang="en-GB" dirty="0" err="1" smtClean="0"/>
              <a:t>Appelt-Appelt</a:t>
            </a:r>
            <a:r>
              <a:rPr lang="en-GB" dirty="0" smtClean="0"/>
              <a:t> Security:</a:t>
            </a:r>
          </a:p>
          <a:p>
            <a:pPr lvl="1"/>
            <a:r>
              <a:rPr lang="en-GB" dirty="0" smtClean="0"/>
              <a:t>RAM/RFM standard from </a:t>
            </a:r>
            <a:r>
              <a:rPr lang="en-GB" dirty="0" err="1" smtClean="0"/>
              <a:t>GlobalPlatform</a:t>
            </a:r>
            <a:endParaRPr lang="en-GB" dirty="0" smtClean="0"/>
          </a:p>
          <a:p>
            <a:pPr lvl="1"/>
            <a:r>
              <a:rPr lang="en-GB" dirty="0" smtClean="0"/>
              <a:t>TLS1.2 based communication session</a:t>
            </a:r>
          </a:p>
          <a:p>
            <a:pPr lvl="1"/>
            <a:r>
              <a:rPr lang="en-GB" dirty="0" smtClean="0"/>
              <a:t>PKI</a:t>
            </a:r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July 24, 2014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July 24,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System Design</a:t>
            </a:r>
          </a:p>
          <a:p>
            <a:r>
              <a:rPr lang="en-US" altLang="zh-CN" dirty="0" smtClean="0"/>
              <a:t>Implementation and Test</a:t>
            </a:r>
          </a:p>
          <a:p>
            <a:r>
              <a:rPr lang="en-US" altLang="zh-CN" dirty="0" smtClean="0"/>
              <a:t>Security Concerns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July 24,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Overview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7" y="1001486"/>
            <a:ext cx="8378702" cy="551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Android UI Class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" y="1366965"/>
            <a:ext cx="7636600" cy="524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Android UI</a:t>
            </a:r>
            <a:endParaRPr lang="zh-CN" altLang="en-US" dirty="0"/>
          </a:p>
        </p:txBody>
      </p:sp>
      <p:pic>
        <p:nvPicPr>
          <p:cNvPr id="5122" name="Picture 2" descr="C:\workspace\opc_ua\myCode\pic\UI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46" y="1214298"/>
            <a:ext cx="3524250" cy="5029200"/>
          </a:xfrm>
          <a:prstGeom prst="rect">
            <a:avLst/>
          </a:prstGeom>
          <a:noFill/>
        </p:spPr>
      </p:pic>
      <p:pic>
        <p:nvPicPr>
          <p:cNvPr id="5123" name="Picture 3" descr="C:\workspace\opc_ua\myCode\pic\U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582" y="1214298"/>
            <a:ext cx="3638550" cy="511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Android UI</a:t>
            </a:r>
            <a:endParaRPr lang="zh-CN" altLang="en-US" dirty="0"/>
          </a:p>
        </p:txBody>
      </p:sp>
      <p:pic>
        <p:nvPicPr>
          <p:cNvPr id="5122" name="Picture 2" descr="C:\workspace\opc_ua\myCode\pic\UI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46" y="1214298"/>
            <a:ext cx="3524250" cy="50292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76549" y="1634922"/>
            <a:ext cx="4789714" cy="5056187"/>
          </a:xfrm>
        </p:spPr>
        <p:txBody>
          <a:bodyPr/>
          <a:lstStyle/>
          <a:p>
            <a:r>
              <a:rPr lang="en-GB" dirty="0" smtClean="0"/>
              <a:t>Login</a:t>
            </a:r>
          </a:p>
          <a:p>
            <a:pPr lvl="1"/>
            <a:r>
              <a:rPr lang="en-GB" dirty="0" smtClean="0"/>
              <a:t>Retry count = 3</a:t>
            </a:r>
          </a:p>
          <a:p>
            <a:pPr lvl="1"/>
            <a:r>
              <a:rPr lang="en-GB" dirty="0" smtClean="0"/>
              <a:t>Username/</a:t>
            </a:r>
            <a:r>
              <a:rPr lang="en-GB" dirty="0" err="1" smtClean="0"/>
              <a:t>pwd</a:t>
            </a:r>
            <a:r>
              <a:rPr lang="en-GB" dirty="0" smtClean="0"/>
              <a:t> stored on smart card</a:t>
            </a:r>
          </a:p>
          <a:p>
            <a:r>
              <a:rPr lang="en-GB" dirty="0" smtClean="0"/>
              <a:t>New </a:t>
            </a:r>
            <a:r>
              <a:rPr lang="en-GB" dirty="0" err="1" smtClean="0"/>
              <a:t>Pwd</a:t>
            </a:r>
            <a:endParaRPr lang="en-GB" dirty="0" smtClean="0"/>
          </a:p>
          <a:p>
            <a:r>
              <a:rPr lang="en-GB" dirty="0" smtClean="0"/>
              <a:t>Retry counter &gt;3</a:t>
            </a:r>
          </a:p>
          <a:p>
            <a:pPr lvl="1"/>
            <a:r>
              <a:rPr lang="en-GB" dirty="0" smtClean="0"/>
              <a:t>Lock card</a:t>
            </a:r>
          </a:p>
          <a:p>
            <a:pPr lvl="1"/>
            <a:r>
              <a:rPr lang="en-GB" dirty="0" smtClean="0"/>
              <a:t>Email notification</a:t>
            </a:r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90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Android UI</a:t>
            </a:r>
            <a:endParaRPr lang="zh-CN" altLang="en-US" dirty="0"/>
          </a:p>
        </p:txBody>
      </p:sp>
      <p:pic>
        <p:nvPicPr>
          <p:cNvPr id="5123" name="Picture 3" descr="C:\workspace\opc_ua\myCode\pic\U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999" y="1214298"/>
            <a:ext cx="3638550" cy="5114925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76549" y="1214298"/>
            <a:ext cx="4789714" cy="5056187"/>
          </a:xfrm>
        </p:spPr>
        <p:txBody>
          <a:bodyPr/>
          <a:lstStyle/>
          <a:p>
            <a:r>
              <a:rPr lang="en-GB" dirty="0" err="1" smtClean="0"/>
              <a:t>DoorLock</a:t>
            </a:r>
            <a:endParaRPr lang="en-GB" dirty="0" smtClean="0"/>
          </a:p>
          <a:p>
            <a:pPr lvl="1"/>
            <a:r>
              <a:rPr lang="en-GB" dirty="0" smtClean="0"/>
              <a:t>Open</a:t>
            </a:r>
          </a:p>
          <a:p>
            <a:pPr lvl="1"/>
            <a:r>
              <a:rPr lang="en-GB" dirty="0" err="1" smtClean="0"/>
              <a:t>GetRecord</a:t>
            </a:r>
            <a:endParaRPr lang="en-GB" dirty="0" smtClean="0"/>
          </a:p>
          <a:p>
            <a:pPr lvl="1"/>
            <a:r>
              <a:rPr lang="en-GB" dirty="0" err="1" smtClean="0"/>
              <a:t>GrantAccess</a:t>
            </a:r>
            <a:r>
              <a:rPr lang="en-GB" dirty="0" smtClean="0"/>
              <a:t> </a:t>
            </a:r>
          </a:p>
          <a:p>
            <a:r>
              <a:rPr lang="en-GB" dirty="0" smtClean="0"/>
              <a:t>Sensor:</a:t>
            </a:r>
            <a:endParaRPr lang="en-US" dirty="0" smtClean="0"/>
          </a:p>
          <a:p>
            <a:pPr lvl="1"/>
            <a:r>
              <a:rPr lang="en-GB" dirty="0" err="1" smtClean="0"/>
              <a:t>GetValue</a:t>
            </a:r>
            <a:endParaRPr lang="en-GB" dirty="0" smtClean="0"/>
          </a:p>
          <a:p>
            <a:pPr lvl="1"/>
            <a:r>
              <a:rPr lang="en-GB" dirty="0" err="1" smtClean="0"/>
              <a:t>SetSubscrition</a:t>
            </a:r>
            <a:endParaRPr lang="en-GB" dirty="0" smtClean="0"/>
          </a:p>
          <a:p>
            <a:pPr lvl="1"/>
            <a:r>
              <a:rPr lang="en-GB" dirty="0" err="1" smtClean="0"/>
              <a:t>GetRecord</a:t>
            </a:r>
            <a:endParaRPr lang="en-GB" dirty="0" smtClean="0"/>
          </a:p>
          <a:p>
            <a:r>
              <a:rPr lang="en-GB" dirty="0" err="1" smtClean="0"/>
              <a:t>CafeMaker</a:t>
            </a:r>
            <a:endParaRPr lang="en-GB" dirty="0" smtClean="0"/>
          </a:p>
          <a:p>
            <a:pPr lvl="1"/>
            <a:r>
              <a:rPr lang="en-GB" dirty="0" err="1" smtClean="0"/>
              <a:t>AddWater</a:t>
            </a:r>
            <a:endParaRPr lang="en-GB" dirty="0" smtClean="0"/>
          </a:p>
          <a:p>
            <a:pPr lvl="1"/>
            <a:r>
              <a:rPr lang="en-GB" dirty="0" err="1" smtClean="0"/>
              <a:t>AddCafe</a:t>
            </a:r>
            <a:endParaRPr lang="en-GB" dirty="0" smtClean="0"/>
          </a:p>
          <a:p>
            <a:pPr lvl="1"/>
            <a:r>
              <a:rPr lang="en-GB" dirty="0" err="1" smtClean="0"/>
              <a:t>MakeCafe</a:t>
            </a:r>
            <a:endParaRPr lang="en-GB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Test: </a:t>
            </a:r>
            <a:r>
              <a:rPr lang="en-GB" dirty="0" err="1" smtClean="0"/>
              <a:t>VerfiyPIN</a:t>
            </a:r>
            <a:r>
              <a:rPr lang="en-GB" dirty="0" smtClean="0"/>
              <a:t> and Select </a:t>
            </a:r>
            <a:r>
              <a:rPr lang="en-GB" dirty="0" err="1" smtClean="0"/>
              <a:t>Appelt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July 24, 2014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979" y="1341438"/>
            <a:ext cx="673845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 bwMode="auto">
          <a:xfrm>
            <a:off x="1316736" y="1536192"/>
            <a:ext cx="2212848" cy="402336"/>
          </a:xfrm>
          <a:prstGeom prst="rect">
            <a:avLst/>
          </a:prstGeom>
          <a:noFill/>
          <a:ln w="50800" cap="flat" cmpd="sng" algn="ctr">
            <a:solidFill>
              <a:srgbClr val="FFFF00">
                <a:alpha val="4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249680" y="3142488"/>
            <a:ext cx="2212848" cy="402336"/>
          </a:xfrm>
          <a:prstGeom prst="rect">
            <a:avLst/>
          </a:prstGeom>
          <a:noFill/>
          <a:ln w="50800" cap="flat" cmpd="sng" algn="ctr">
            <a:solidFill>
              <a:srgbClr val="FFFF00">
                <a:alpha val="4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Design: Applet Class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577" y="2355791"/>
            <a:ext cx="7118552" cy="427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4787" y="1340128"/>
            <a:ext cx="7541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CommunicationStack</a:t>
            </a:r>
            <a:r>
              <a:rPr lang="en-GB" dirty="0" smtClean="0"/>
              <a:t>: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AdminTrigger</a:t>
            </a:r>
            <a:endParaRPr lang="en-US" dirty="0" smtClean="0"/>
          </a:p>
          <a:p>
            <a:r>
              <a:rPr lang="en-GB" dirty="0" smtClean="0"/>
              <a:t>	</a:t>
            </a:r>
            <a:r>
              <a:rPr lang="en-GB" dirty="0" err="1" smtClean="0"/>
              <a:t>ApduTransfer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0</TotalTime>
  <Words>245</Words>
  <Application>Microsoft Office PowerPoint</Application>
  <PresentationFormat>Bildschirmpräsentation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Folienvorlage-FG-Softwaretechik_-_Englisch</vt:lpstr>
      <vt:lpstr>Implementation Object Linking and Embedding for Process Control Unified Architecture Specification With Smart Card Technology for secure application and service</vt:lpstr>
      <vt:lpstr>Agenda</vt:lpstr>
      <vt:lpstr>System Design: Overview</vt:lpstr>
      <vt:lpstr>System Design: Android UI Class</vt:lpstr>
      <vt:lpstr>System Design: Android UI</vt:lpstr>
      <vt:lpstr>System Design: Android UI</vt:lpstr>
      <vt:lpstr>System Design: Android UI</vt:lpstr>
      <vt:lpstr>Test: VerfiyPIN and Select Appelt</vt:lpstr>
      <vt:lpstr>System Design: Applet Class</vt:lpstr>
      <vt:lpstr>System Design: CAD-SD Interface</vt:lpstr>
      <vt:lpstr>System Design: Communication Flow</vt:lpstr>
      <vt:lpstr>Test: Successfully Receive Trigger SMS</vt:lpstr>
      <vt:lpstr>Test: Successfully Receive Trigger SMS</vt:lpstr>
      <vt:lpstr>Test: Client Hallo and Server Hallo</vt:lpstr>
      <vt:lpstr>Test: Successfully Generate MK and Close Channel</vt:lpstr>
      <vt:lpstr>Security Concerns</vt:lpstr>
      <vt:lpstr>Thank you!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173</cp:revision>
  <dcterms:created xsi:type="dcterms:W3CDTF">2014-03-17T09:05:37Z</dcterms:created>
  <dcterms:modified xsi:type="dcterms:W3CDTF">2014-07-24T19:50:54Z</dcterms:modified>
</cp:coreProperties>
</file>