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96" r:id="rId4"/>
    <p:sldId id="258" r:id="rId5"/>
    <p:sldId id="300" r:id="rId6"/>
    <p:sldId id="301" r:id="rId7"/>
    <p:sldId id="299" r:id="rId8"/>
    <p:sldId id="298" r:id="rId9"/>
    <p:sldId id="302" r:id="rId10"/>
    <p:sldId id="303" r:id="rId11"/>
    <p:sldId id="304" r:id="rId12"/>
    <p:sldId id="294" r:id="rId13"/>
    <p:sldId id="305" r:id="rId14"/>
    <p:sldId id="306" r:id="rId15"/>
    <p:sldId id="281" r:id="rId16"/>
    <p:sldId id="274" r:id="rId17"/>
    <p:sldId id="282" r:id="rId18"/>
    <p:sldId id="292" r:id="rId19"/>
    <p:sldId id="293" r:id="rId20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106" d="100"/>
          <a:sy n="106" d="100"/>
        </p:scale>
        <p:origin x="-10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="" xmlns:p14="http://schemas.microsoft.com/office/powerpoint/2010/main" val="315417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="" xmlns:p14="http://schemas.microsoft.com/office/powerpoint/2010/main" val="1086099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June 16,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June 16,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June 16,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June 16,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Client 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159"/>
            <a:ext cx="6911237" cy="533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075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Client 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47" y="1065211"/>
            <a:ext cx="5730655" cy="537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642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Develop </a:t>
            </a:r>
            <a:r>
              <a:rPr lang="en-US" altLang="zh-CN" dirty="0" smtClean="0"/>
              <a:t>OPC UA standard satisfying communication stack on UICC smart card as Java Card Applet</a:t>
            </a:r>
          </a:p>
          <a:p>
            <a:pPr lvl="1"/>
            <a:r>
              <a:rPr lang="en-US" altLang="zh-CN" dirty="0" smtClean="0"/>
              <a:t>Extends APIs from </a:t>
            </a:r>
            <a:r>
              <a:rPr lang="en-US" altLang="zh-CN" dirty="0" err="1" smtClean="0"/>
              <a:t>GlobalPlatform</a:t>
            </a:r>
            <a:r>
              <a:rPr lang="en-US" altLang="zh-CN" dirty="0" smtClean="0"/>
              <a:t> Remote Application Management </a:t>
            </a:r>
          </a:p>
          <a:p>
            <a:pPr lvl="1"/>
            <a:r>
              <a:rPr lang="en-US" altLang="zh-CN" dirty="0" smtClean="0"/>
              <a:t>Realize </a:t>
            </a:r>
            <a:r>
              <a:rPr lang="en-US" altLang="zh-CN" dirty="0" smtClean="0"/>
              <a:t>secure communication between client/server application code</a:t>
            </a:r>
          </a:p>
          <a:p>
            <a:pPr lvl="1"/>
            <a:r>
              <a:rPr lang="en-US" altLang="zh-CN" dirty="0" smtClean="0"/>
              <a:t>User/application authentication</a:t>
            </a:r>
          </a:p>
          <a:p>
            <a:pPr lvl="1"/>
            <a:r>
              <a:rPr lang="en-US" altLang="zh-CN" dirty="0" smtClean="0"/>
              <a:t>Message integrity and confidentiality check</a:t>
            </a:r>
          </a:p>
          <a:p>
            <a:pPr lvl="1"/>
            <a:r>
              <a:rPr lang="en-US" altLang="zh-CN" dirty="0" smtClean="0"/>
              <a:t>Rebuild broken channel mechanism </a:t>
            </a:r>
          </a:p>
          <a:p>
            <a:r>
              <a:rPr lang="en-US" altLang="zh-CN" dirty="0" smtClean="0"/>
              <a:t>Design </a:t>
            </a:r>
            <a:r>
              <a:rPr lang="en-US" altLang="zh-CN" dirty="0" smtClean="0"/>
              <a:t>android app as OPC UA client at the cell phone user side to provide a  user friendly interface</a:t>
            </a:r>
          </a:p>
          <a:p>
            <a:r>
              <a:rPr lang="en-US" altLang="zh-CN" dirty="0" smtClean="0"/>
              <a:t>With </a:t>
            </a:r>
            <a:r>
              <a:rPr lang="en-US" altLang="zh-CN" dirty="0" smtClean="0"/>
              <a:t>the help of demo code provided by OPC Foundation to simulate OPC UA client/server application code.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imulate </a:t>
            </a:r>
            <a:r>
              <a:rPr lang="en-US" altLang="zh-CN" dirty="0" smtClean="0"/>
              <a:t>OTA  server using UTE from </a:t>
            </a:r>
            <a:r>
              <a:rPr lang="en-US" altLang="zh-CN" dirty="0" err="1" smtClean="0"/>
              <a:t>Morpho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en-US" altLang="zh-CN" dirty="0" smtClean="0"/>
              <a:t>ecurity </a:t>
            </a:r>
            <a:r>
              <a:rPr lang="en-US" altLang="zh-CN" dirty="0" smtClean="0"/>
              <a:t>and performance analysis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rove reliability and feasibility of my proposal </a:t>
            </a:r>
          </a:p>
          <a:p>
            <a:pPr lvl="1"/>
            <a:r>
              <a:rPr lang="en-US" altLang="zh-CN" dirty="0" smtClean="0"/>
              <a:t>with the help of attack-tree-graph step by step analyze traditional and potential attack against designed system</a:t>
            </a:r>
          </a:p>
          <a:p>
            <a:pPr lvl="1"/>
            <a:r>
              <a:rPr lang="en-US" altLang="zh-CN" dirty="0" smtClean="0"/>
              <a:t>claim corresponding  countermeasures</a:t>
            </a:r>
          </a:p>
          <a:p>
            <a:pPr lvl="1"/>
            <a:r>
              <a:rPr lang="en-US" altLang="zh-CN" dirty="0" smtClean="0"/>
              <a:t>analyze performance of system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elay</a:t>
            </a:r>
          </a:p>
          <a:p>
            <a:pPr lvl="2"/>
            <a:r>
              <a:rPr lang="en-US" altLang="zh-CN" dirty="0" smtClean="0"/>
              <a:t>server process message ability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16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Universal Test Environment</a:t>
            </a:r>
          </a:p>
          <a:p>
            <a:pPr lvl="1"/>
            <a:r>
              <a:rPr lang="en-US" altLang="zh-CN" dirty="0" smtClean="0"/>
              <a:t>Test case/ scenario </a:t>
            </a:r>
          </a:p>
          <a:p>
            <a:r>
              <a:rPr lang="en-US" altLang="zh-CN" dirty="0" err="1" smtClean="0"/>
              <a:t>Jacade</a:t>
            </a:r>
            <a:r>
              <a:rPr lang="en-US" altLang="zh-CN" dirty="0" smtClean="0"/>
              <a:t> =  Java Card Applet development </a:t>
            </a:r>
            <a:r>
              <a:rPr lang="en-US" altLang="zh-CN" dirty="0" err="1" smtClean="0"/>
              <a:t>enviornment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Applet creation and debugging tools</a:t>
            </a:r>
          </a:p>
          <a:p>
            <a:pPr lvl="1"/>
            <a:r>
              <a:rPr lang="en-US" altLang="zh-CN" dirty="0" smtClean="0"/>
              <a:t>Large collections of functions and software models</a:t>
            </a:r>
          </a:p>
          <a:p>
            <a:r>
              <a:rPr lang="en-US" altLang="zh-CN" dirty="0" err="1" smtClean="0"/>
              <a:t>Jvc</a:t>
            </a:r>
            <a:r>
              <a:rPr lang="en-US" altLang="zh-CN" dirty="0" smtClean="0"/>
              <a:t> = Java virtual card</a:t>
            </a:r>
          </a:p>
          <a:p>
            <a:r>
              <a:rPr lang="en-US" altLang="zh-CN" dirty="0" err="1" smtClean="0"/>
              <a:t>ICardreader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Monitor APDU communication 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between card and terminal</a:t>
            </a:r>
          </a:p>
          <a:p>
            <a:r>
              <a:rPr lang="en-US" altLang="zh-CN" dirty="0" smtClean="0"/>
              <a:t>MCR card reader</a:t>
            </a:r>
            <a:endParaRPr lang="en-US" altLang="zh-CN" dirty="0"/>
          </a:p>
          <a:p>
            <a:pPr lvl="1"/>
            <a:r>
              <a:rPr lang="en-US" altLang="zh-CN" dirty="0" smtClean="0"/>
              <a:t>Connected chip card with PC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44" y="4265885"/>
            <a:ext cx="3183370" cy="237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31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GSMA: The Mobile Economy 2013</a:t>
            </a:r>
          </a:p>
          <a:p>
            <a:r>
              <a:rPr lang="en-US" altLang="zh-CN" dirty="0" smtClean="0"/>
              <a:t>[2]Sanjay </a:t>
            </a:r>
            <a:r>
              <a:rPr lang="en-US" altLang="zh-CN" dirty="0" err="1" smtClean="0"/>
              <a:t>J.Pooen</a:t>
            </a:r>
            <a:r>
              <a:rPr lang="en-US" altLang="zh-CN" dirty="0" smtClean="0"/>
              <a:t>: How Mobility is Changing the World</a:t>
            </a:r>
          </a:p>
          <a:p>
            <a:r>
              <a:rPr lang="en-US" altLang="zh-CN" dirty="0" smtClean="0"/>
              <a:t>[3]OPC UA specification 1-11</a:t>
            </a:r>
          </a:p>
          <a:p>
            <a:r>
              <a:rPr lang="en-US" altLang="zh-CN" dirty="0" smtClean="0"/>
              <a:t>[4]</a:t>
            </a:r>
            <a:r>
              <a:rPr lang="en-US" altLang="zh-CN" dirty="0" err="1" smtClean="0"/>
              <a:t>Jahanzaib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Imtiaz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Juegen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Jasperneite</a:t>
            </a:r>
            <a:r>
              <a:rPr lang="en-US" altLang="zh-CN" dirty="0" smtClean="0"/>
              <a:t>, Scalability of OPC-UA Down to the Chip Level Enables "Internet of Things“</a:t>
            </a:r>
          </a:p>
          <a:p>
            <a:r>
              <a:rPr lang="en-US" altLang="zh-CN" dirty="0" smtClean="0"/>
              <a:t>[5]Stefan-Helmut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[6]Wolfgang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[7]Wolfgang 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5094"/>
            <a:ext cx="84470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3520"/>
          <a:stretch>
            <a:fillRect/>
          </a:stretch>
        </p:blipFill>
        <p:spPr bwMode="auto">
          <a:xfrm>
            <a:off x="457200" y="1385094"/>
            <a:ext cx="308152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49624" y="1341438"/>
            <a:ext cx="505489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Application</a:t>
            </a: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Phone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Supported client functions: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Authorization and etc…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Communication stack: developed on smart card, used to realize communication with OPC UA server.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Important user credential information like: encryption keys and certificates are saved on card.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Client API: Translate App instructions into Application Protocol Date Unit (APDU) formats.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641"/>
          <a:stretch>
            <a:fillRect/>
          </a:stretch>
        </p:blipFill>
        <p:spPr bwMode="auto">
          <a:xfrm>
            <a:off x="4645152" y="1065213"/>
            <a:ext cx="4259135" cy="385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0312" y="1197864"/>
            <a:ext cx="443484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Object: Field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devices, abstract date.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Node: Real Objects are represented by Nodes.</a:t>
            </a:r>
            <a:endParaRPr kumimoji="0" lang="en-US" altLang="zh-CN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Address Space: Information that can be viewed by OPC UA clients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Subscription: Client can subscript particular information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Monitored Item: manage subscripted Nodes.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Server API: Translate Server application instructions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Communication Stack: realize commutation with OPC UA client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tabLst/>
              <a:defRPr/>
            </a:pPr>
            <a:endParaRPr lang="en-US" altLang="zh-CN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Reminder</a:t>
            </a:r>
          </a:p>
          <a:p>
            <a:r>
              <a:rPr lang="en-US" altLang="zh-CN" dirty="0" smtClean="0"/>
              <a:t>Application Scenario</a:t>
            </a:r>
          </a:p>
          <a:p>
            <a:r>
              <a:rPr lang="en-US" altLang="zh-CN" dirty="0" smtClean="0"/>
              <a:t>Objectives</a:t>
            </a:r>
          </a:p>
          <a:p>
            <a:r>
              <a:rPr lang="en-US" altLang="zh-CN" dirty="0" smtClean="0"/>
              <a:t>Implementation Details</a:t>
            </a:r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Reminder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4560382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3.402 billion mobile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 in 2013 = half population on the earth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>
                <a:solidFill>
                  <a:schemeClr val="tx1"/>
                </a:solidFill>
              </a:rPr>
              <a:t>Firms in many industry sectors now employing M2M applications to boost productivity and open new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markets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With mobility people, processes and assets are always connected.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How to exploit the potentialities of mobile technology to benefit customers</a:t>
            </a:r>
            <a:endParaRPr lang="en-US" altLang="zh-CN" sz="1800" b="0" i="0" kern="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2" y="1264106"/>
            <a:ext cx="4032695" cy="32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489" y="1264106"/>
            <a:ext cx="4391025" cy="32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" y="1065213"/>
            <a:ext cx="8292531" cy="4366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06582" y="5694630"/>
            <a:ext cx="827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 Home = Sensors + Control </a:t>
            </a:r>
            <a:r>
              <a:rPr lang="en-US" dirty="0" smtClean="0"/>
              <a:t>Device </a:t>
            </a:r>
            <a:r>
              <a:rPr lang="en-US" dirty="0" smtClean="0"/>
              <a:t>+ </a:t>
            </a:r>
            <a:r>
              <a:rPr lang="en-US" dirty="0" smtClean="0"/>
              <a:t>Digital Lock + Cell 		Phone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3074" name="Picture 2" descr="C:\Users\kui\Desktop\mobile-workforce-scheduling-optimization-probl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007" y="3727419"/>
            <a:ext cx="4128381" cy="2916269"/>
          </a:xfrm>
          <a:prstGeom prst="rect">
            <a:avLst/>
          </a:prstGeom>
          <a:noFill/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13414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noProof="0" dirty="0" smtClean="0">
                <a:solidFill>
                  <a:schemeClr val="tx1"/>
                </a:solidFill>
                <a:latin typeface="+mn-lt"/>
              </a:rPr>
              <a:t>Solution: OPC UA standards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 guarantee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OPC UA secure model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Smart card security mechanisms</a:t>
            </a:r>
          </a:p>
          <a:p>
            <a:pPr lvl="1">
              <a:spcBef>
                <a:spcPct val="20000"/>
              </a:spcBef>
              <a:buClr>
                <a:srgbClr val="073482"/>
              </a:buClr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lang="en-US" altLang="zh-CN" sz="2400" b="0" i="0" kern="0" baseline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30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7132" y="3237318"/>
            <a:ext cx="4146868" cy="414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5095"/>
            <a:ext cx="4567174" cy="26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8574" y="4123456"/>
            <a:ext cx="3916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OPC UA: Communication standard for industrial automation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71072" y="3261539"/>
            <a:ext cx="337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Smart Card / UICC: Well-established security token in many domains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88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Server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Manage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real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field device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Process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command/configuration from client</a:t>
            </a:r>
            <a:endParaRPr lang="en-US" altLang="zh-CN" sz="1800" b="0" i="0" kern="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Publish notification based on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corresponding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subscription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Record historical data</a:t>
            </a:r>
          </a:p>
        </p:txBody>
      </p:sp>
    </p:spTree>
    <p:extLst>
      <p:ext uri="{BB962C8B-B14F-4D97-AF65-F5344CB8AC3E}">
        <p14:creationId xmlns="" xmlns:p14="http://schemas.microsoft.com/office/powerpoint/2010/main" val="28692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Client (Cell phone user)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Send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command/configuration data to server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GB" altLang="zh-CN" sz="1800" b="0" i="0" kern="0" dirty="0" smtClean="0">
                <a:solidFill>
                  <a:schemeClr val="tx1"/>
                </a:solidFill>
              </a:rPr>
              <a:t>Query server state</a:t>
            </a:r>
            <a:endParaRPr lang="en-US" altLang="zh-CN" sz="1800" b="0" i="0" kern="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Submit subscription and receive notification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Grant access rights to others</a:t>
            </a:r>
          </a:p>
        </p:txBody>
      </p:sp>
    </p:spTree>
    <p:extLst>
      <p:ext uri="{BB962C8B-B14F-4D97-AF65-F5344CB8AC3E}">
        <p14:creationId xmlns="" xmlns:p14="http://schemas.microsoft.com/office/powerpoint/2010/main" val="29581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1" y="1191961"/>
            <a:ext cx="6910906" cy="525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057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46</TotalTime>
  <Words>765</Words>
  <Application>Microsoft Office PowerPoint</Application>
  <PresentationFormat>On-screen Show (4:3)</PresentationFormat>
  <Paragraphs>153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Reminder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Scenario: Client Request</vt:lpstr>
      <vt:lpstr>Application Scenario: Client Request</vt:lpstr>
      <vt:lpstr>Objectives</vt:lpstr>
      <vt:lpstr>Objectives</vt:lpstr>
      <vt:lpstr>Implementation Details</vt:lpstr>
      <vt:lpstr>Rerferences</vt:lpstr>
      <vt:lpstr>Thank you! Question?</vt:lpstr>
      <vt:lpstr>OPC UA Client Server Architecture </vt:lpstr>
      <vt:lpstr>OPC UA Client Server Architecture </vt:lpstr>
      <vt:lpstr>OPC UA Client Server Architecture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WANG Yuankui (MORPHO)</cp:lastModifiedBy>
  <cp:revision>160</cp:revision>
  <dcterms:created xsi:type="dcterms:W3CDTF">2014-03-17T09:05:37Z</dcterms:created>
  <dcterms:modified xsi:type="dcterms:W3CDTF">2014-06-16T08:21:36Z</dcterms:modified>
</cp:coreProperties>
</file>