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75" r:id="rId1"/>
  </p:sldMasterIdLst>
  <p:notesMasterIdLst>
    <p:notesMasterId r:id="rId56"/>
  </p:notesMasterIdLst>
  <p:handoutMasterIdLst>
    <p:handoutMasterId r:id="rId57"/>
  </p:handoutMasterIdLst>
  <p:sldIdLst>
    <p:sldId id="619" r:id="rId2"/>
    <p:sldId id="621" r:id="rId3"/>
    <p:sldId id="650" r:id="rId4"/>
    <p:sldId id="651" r:id="rId5"/>
    <p:sldId id="702" r:id="rId6"/>
    <p:sldId id="680" r:id="rId7"/>
    <p:sldId id="658" r:id="rId8"/>
    <p:sldId id="662" r:id="rId9"/>
    <p:sldId id="663" r:id="rId10"/>
    <p:sldId id="659" r:id="rId11"/>
    <p:sldId id="471" r:id="rId12"/>
    <p:sldId id="654" r:id="rId13"/>
    <p:sldId id="655" r:id="rId14"/>
    <p:sldId id="684" r:id="rId15"/>
    <p:sldId id="624" r:id="rId16"/>
    <p:sldId id="627" r:id="rId17"/>
    <p:sldId id="628" r:id="rId18"/>
    <p:sldId id="629" r:id="rId19"/>
    <p:sldId id="674" r:id="rId20"/>
    <p:sldId id="656" r:id="rId21"/>
    <p:sldId id="668" r:id="rId22"/>
    <p:sldId id="669" r:id="rId23"/>
    <p:sldId id="705" r:id="rId24"/>
    <p:sldId id="670" r:id="rId25"/>
    <p:sldId id="671" r:id="rId26"/>
    <p:sldId id="672" r:id="rId27"/>
    <p:sldId id="707" r:id="rId28"/>
    <p:sldId id="706" r:id="rId29"/>
    <p:sldId id="673" r:id="rId30"/>
    <p:sldId id="657" r:id="rId31"/>
    <p:sldId id="704" r:id="rId32"/>
    <p:sldId id="687" r:id="rId33"/>
    <p:sldId id="688" r:id="rId34"/>
    <p:sldId id="685" r:id="rId35"/>
    <p:sldId id="630" r:id="rId36"/>
    <p:sldId id="664" r:id="rId37"/>
    <p:sldId id="686" r:id="rId38"/>
    <p:sldId id="676" r:id="rId39"/>
    <p:sldId id="677" r:id="rId40"/>
    <p:sldId id="678" r:id="rId41"/>
    <p:sldId id="679" r:id="rId42"/>
    <p:sldId id="637" r:id="rId43"/>
    <p:sldId id="675" r:id="rId44"/>
    <p:sldId id="693" r:id="rId45"/>
    <p:sldId id="696" r:id="rId46"/>
    <p:sldId id="689" r:id="rId47"/>
    <p:sldId id="690" r:id="rId48"/>
    <p:sldId id="691" r:id="rId49"/>
    <p:sldId id="708" r:id="rId50"/>
    <p:sldId id="698" r:id="rId51"/>
    <p:sldId id="703" r:id="rId52"/>
    <p:sldId id="700" r:id="rId53"/>
    <p:sldId id="701" r:id="rId54"/>
    <p:sldId id="649" r:id="rId55"/>
  </p:sldIdLst>
  <p:sldSz cx="9906000" cy="6858000" type="A4"/>
  <p:notesSz cx="68580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rgbClr val="084887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rgbClr val="084887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rgbClr val="084887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rgbClr val="084887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rgbClr val="084887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rgbClr val="084887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rgbClr val="084887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rgbClr val="084887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rgbClr val="084887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9303"/>
    <a:srgbClr val="F1B11E"/>
    <a:srgbClr val="D4ECBA"/>
    <a:srgbClr val="46A12A"/>
    <a:srgbClr val="99CC00"/>
    <a:srgbClr val="FF1D1D"/>
    <a:srgbClr val="E64936"/>
    <a:srgbClr val="932D54"/>
    <a:srgbClr val="074A87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455" autoAdjust="0"/>
  </p:normalViewPr>
  <p:slideViewPr>
    <p:cSldViewPr>
      <p:cViewPr>
        <p:scale>
          <a:sx n="60" d="100"/>
          <a:sy n="60" d="100"/>
        </p:scale>
        <p:origin x="-954" y="-192"/>
      </p:cViewPr>
      <p:guideLst>
        <p:guide orient="horz" pos="4468"/>
        <p:guide orient="horz" pos="-72"/>
        <p:guide orient="horz" pos="120"/>
        <p:guide orient="horz" pos="4247"/>
        <p:guide orient="horz" pos="504"/>
        <p:guide pos="6240"/>
        <p:guide pos="85"/>
        <p:guide pos="-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18" y="-84"/>
      </p:cViewPr>
      <p:guideLst>
        <p:guide orient="horz" pos="312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37" tIns="43270" rIns="86537" bIns="43270" numCol="1" anchor="t" anchorCtr="0" compatLnSpc="1">
            <a:prstTxWarp prst="textNoShape">
              <a:avLst/>
            </a:prstTxWarp>
          </a:bodyPr>
          <a:lstStyle>
            <a:lvl1pPr defTabSz="865188" eaLnBrk="0" hangingPunct="0">
              <a:defRPr sz="1100" b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37" tIns="43270" rIns="86537" bIns="43270" numCol="1" anchor="t" anchorCtr="0" compatLnSpc="1">
            <a:prstTxWarp prst="textNoShape">
              <a:avLst/>
            </a:prstTxWarp>
          </a:bodyPr>
          <a:lstStyle>
            <a:lvl1pPr algn="r" defTabSz="865188" eaLnBrk="0" hangingPunct="0">
              <a:defRPr sz="1100" b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5463"/>
            <a:ext cx="296068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37" tIns="43270" rIns="86537" bIns="43270" numCol="1" anchor="b" anchorCtr="0" compatLnSpc="1">
            <a:prstTxWarp prst="textNoShape">
              <a:avLst/>
            </a:prstTxWarp>
          </a:bodyPr>
          <a:lstStyle>
            <a:lvl1pPr defTabSz="865188" eaLnBrk="0" hangingPunct="0">
              <a:defRPr sz="1100" b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15463"/>
            <a:ext cx="29606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37" tIns="43270" rIns="86537" bIns="43270" numCol="1" anchor="b" anchorCtr="0" compatLnSpc="1">
            <a:prstTxWarp prst="textNoShape">
              <a:avLst/>
            </a:prstTxWarp>
          </a:bodyPr>
          <a:lstStyle>
            <a:lvl1pPr algn="r" defTabSz="865188" eaLnBrk="0" hangingPunct="0">
              <a:defRPr sz="1100" b="1"/>
            </a:lvl1pPr>
          </a:lstStyle>
          <a:p>
            <a:pPr>
              <a:defRPr/>
            </a:pPr>
            <a:fld id="{661D8272-9766-4313-A668-8A6FC685CE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29" tIns="44264" rIns="88529" bIns="44264" numCol="1" anchor="t" anchorCtr="0" compatLnSpc="1">
            <a:prstTxWarp prst="textNoShape">
              <a:avLst/>
            </a:prstTxWarp>
          </a:bodyPr>
          <a:lstStyle>
            <a:lvl1pPr defTabSz="88582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29" tIns="44264" rIns="88529" bIns="44264" numCol="1" anchor="t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7713" y="742950"/>
            <a:ext cx="5367337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06938"/>
            <a:ext cx="5026025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29" tIns="44264" rIns="88529" bIns="442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29" tIns="44264" rIns="88529" bIns="44264" numCol="1" anchor="b" anchorCtr="0" compatLnSpc="1">
            <a:prstTxWarp prst="textNoShape">
              <a:avLst/>
            </a:prstTxWarp>
          </a:bodyPr>
          <a:lstStyle>
            <a:lvl1pPr defTabSz="88582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529" tIns="44264" rIns="88529" bIns="44264" numCol="1" anchor="b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8FCB245-C2A1-4A3E-9672-A72FF6EB70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25" y="742950"/>
            <a:ext cx="5365750" cy="3714750"/>
          </a:xfrm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05350"/>
            <a:ext cx="5486400" cy="4457700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9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13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1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30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33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36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4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CB245-C2A1-4A3E-9672-A72FF6EB7074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25" y="742950"/>
            <a:ext cx="5365750" cy="3714750"/>
          </a:xfrm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05350"/>
            <a:ext cx="5486400" cy="4457700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5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6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7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3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1133572" name="Espace réservé du numéro de diapositive 3"/>
          <p:cNvSpPr txBox="1">
            <a:spLocks noGrp="1"/>
          </p:cNvSpPr>
          <p:nvPr/>
        </p:nvSpPr>
        <p:spPr bwMode="auto">
          <a:xfrm>
            <a:off x="3886200" y="9412288"/>
            <a:ext cx="2971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529" tIns="44264" rIns="88529" bIns="44264" anchor="b"/>
          <a:lstStyle/>
          <a:p>
            <a:pPr algn="r" defTabSz="885825" eaLnBrk="0" hangingPunct="0"/>
            <a:fld id="{CE1B4212-567A-4E52-AD54-F09C70268072}" type="slidenum">
              <a:rPr lang="fr-FR" sz="1200">
                <a:solidFill>
                  <a:schemeClr val="tx1"/>
                </a:solidFill>
                <a:latin typeface="Times New Roman" pitchFamily="18" charset="0"/>
              </a:rPr>
              <a:pPr algn="r" defTabSz="885825" eaLnBrk="0" hangingPunct="0"/>
              <a:t>8</a:t>
            </a:fld>
            <a:endParaRPr 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288" y="1268413"/>
            <a:ext cx="8420100" cy="1470025"/>
          </a:xfrm>
          <a:noFill/>
        </p:spPr>
        <p:txBody>
          <a:bodyPr/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6288" y="4221163"/>
            <a:ext cx="6934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" i="1">
                <a:solidFill>
                  <a:srgbClr val="9B9B9B"/>
                </a:solidFill>
                <a:cs typeface="Arial" charset="0"/>
              </a:rPr>
              <a:t>This document and the information therein are the property of Morpho, They must not be copied or communicated to a third party without the prior written authorization of Morpho.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3479 w 3479"/>
              <a:gd name="T1" fmla="*/ 23 h 23"/>
              <a:gd name="T2" fmla="*/ 2694 w 3479"/>
              <a:gd name="T3" fmla="*/ 23 h 23"/>
              <a:gd name="T4" fmla="*/ 2540 w 3479"/>
              <a:gd name="T5" fmla="*/ 0 h 23"/>
              <a:gd name="T6" fmla="*/ 2387 w 3479"/>
              <a:gd name="T7" fmla="*/ 23 h 23"/>
              <a:gd name="T8" fmla="*/ 0 w 3479"/>
              <a:gd name="T9" fmla="*/ 23 h 23"/>
              <a:gd name="connsiteX0" fmla="*/ 10000 w 10000"/>
              <a:gd name="connsiteY0" fmla="*/ 10000 h 10000"/>
              <a:gd name="connsiteX1" fmla="*/ 7744 w 10000"/>
              <a:gd name="connsiteY1" fmla="*/ 10000 h 10000"/>
              <a:gd name="connsiteX2" fmla="*/ 7301 w 10000"/>
              <a:gd name="connsiteY2" fmla="*/ 0 h 10000"/>
              <a:gd name="connsiteX3" fmla="*/ 6861 w 10000"/>
              <a:gd name="connsiteY3" fmla="*/ 10000 h 10000"/>
              <a:gd name="connsiteX4" fmla="*/ 0 w 10000"/>
              <a:gd name="connsiteY4" fmla="*/ 10000 h 10000"/>
              <a:gd name="connsiteX0" fmla="*/ 9410 w 9410"/>
              <a:gd name="connsiteY0" fmla="*/ 10000 h 10000"/>
              <a:gd name="connsiteX1" fmla="*/ 7744 w 9410"/>
              <a:gd name="connsiteY1" fmla="*/ 10000 h 10000"/>
              <a:gd name="connsiteX2" fmla="*/ 7301 w 9410"/>
              <a:gd name="connsiteY2" fmla="*/ 0 h 10000"/>
              <a:gd name="connsiteX3" fmla="*/ 6861 w 9410"/>
              <a:gd name="connsiteY3" fmla="*/ 10000 h 10000"/>
              <a:gd name="connsiteX4" fmla="*/ 0 w 9410"/>
              <a:gd name="connsiteY4" fmla="*/ 10000 h 10000"/>
              <a:gd name="connsiteX0" fmla="*/ 10635 w 10635"/>
              <a:gd name="connsiteY0" fmla="*/ 10000 h 10000"/>
              <a:gd name="connsiteX1" fmla="*/ 8865 w 10635"/>
              <a:gd name="connsiteY1" fmla="*/ 10000 h 10000"/>
              <a:gd name="connsiteX2" fmla="*/ 8394 w 10635"/>
              <a:gd name="connsiteY2" fmla="*/ 0 h 10000"/>
              <a:gd name="connsiteX3" fmla="*/ 7926 w 10635"/>
              <a:gd name="connsiteY3" fmla="*/ 10000 h 10000"/>
              <a:gd name="connsiteX4" fmla="*/ 0 w 10635"/>
              <a:gd name="connsiteY4" fmla="*/ 10000 h 10000"/>
              <a:gd name="connsiteX0" fmla="*/ 10701 w 10701"/>
              <a:gd name="connsiteY0" fmla="*/ 10000 h 10000"/>
              <a:gd name="connsiteX1" fmla="*/ 8865 w 10701"/>
              <a:gd name="connsiteY1" fmla="*/ 10000 h 10000"/>
              <a:gd name="connsiteX2" fmla="*/ 8394 w 10701"/>
              <a:gd name="connsiteY2" fmla="*/ 0 h 10000"/>
              <a:gd name="connsiteX3" fmla="*/ 7926 w 10701"/>
              <a:gd name="connsiteY3" fmla="*/ 10000 h 10000"/>
              <a:gd name="connsiteX4" fmla="*/ 0 w 10701"/>
              <a:gd name="connsiteY4" fmla="*/ 10000 h 10000"/>
              <a:gd name="connsiteX0" fmla="*/ 10629 w 10629"/>
              <a:gd name="connsiteY0" fmla="*/ 10000 h 10000"/>
              <a:gd name="connsiteX1" fmla="*/ 8793 w 10629"/>
              <a:gd name="connsiteY1" fmla="*/ 10000 h 10000"/>
              <a:gd name="connsiteX2" fmla="*/ 8322 w 10629"/>
              <a:gd name="connsiteY2" fmla="*/ 0 h 10000"/>
              <a:gd name="connsiteX3" fmla="*/ 7854 w 10629"/>
              <a:gd name="connsiteY3" fmla="*/ 10000 h 10000"/>
              <a:gd name="connsiteX4" fmla="*/ 0 w 10629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1123334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6350" y="6394450"/>
            <a:ext cx="1404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2663" y="0"/>
            <a:ext cx="2379662" cy="609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675" y="0"/>
            <a:ext cx="6986588" cy="609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675" y="1125538"/>
            <a:ext cx="468312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125538"/>
            <a:ext cx="4683125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908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fr-FR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223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0"/>
            <a:ext cx="9518650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</a:p>
        </p:txBody>
      </p:sp>
      <p:sp>
        <p:nvSpPr>
          <p:cNvPr id="1122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125538"/>
            <a:ext cx="95186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fr-FR" sz="1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193675" y="6396038"/>
            <a:ext cx="547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5D09A0B8-F378-4C4E-AF2A-1982F2CAA50D}" type="slidenum">
              <a:rPr lang="fr-FR" sz="800">
                <a:solidFill>
                  <a:schemeClr val="tx1"/>
                </a:solidFill>
                <a:cs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fr-FR" sz="800" dirty="0">
                <a:solidFill>
                  <a:schemeClr val="tx1"/>
                </a:solidFill>
                <a:cs typeface="Arial" charset="0"/>
              </a:rPr>
              <a:t> /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" i="1">
                <a:solidFill>
                  <a:srgbClr val="9B9B9B"/>
                </a:solidFill>
                <a:cs typeface="Arial" charset="0"/>
              </a:rPr>
              <a:t>This document and the information therein are the property of Morpho, They must not be copied or communicated to a third party without the prior written authorization of Morpho.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723900" y="6396038"/>
            <a:ext cx="6267450" cy="2159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/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50000"/>
              </a:spcBef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1122313" name="Picture 1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6350" y="6394450"/>
            <a:ext cx="1404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1463" indent="-271463" algn="l" rtl="0" fontAlgn="base">
        <a:spcBef>
          <a:spcPct val="8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è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15963" indent="-26511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2pPr>
      <a:lvl3pPr marL="1160463" indent="-260350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ú"/>
        <a:defRPr sz="1600">
          <a:solidFill>
            <a:schemeClr val="tx1"/>
          </a:solidFill>
          <a:latin typeface="+mn-lt"/>
          <a:cs typeface="+mn-cs"/>
        </a:defRPr>
      </a:lvl3pPr>
      <a:lvl4pPr marL="1519238" indent="-17938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4pPr>
      <a:lvl5pPr marL="18780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5pPr>
      <a:lvl6pPr marL="23352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6pPr>
      <a:lvl7pPr marL="27924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32496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3706813" indent="-173038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Arial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675" y="404813"/>
            <a:ext cx="9507538" cy="2160587"/>
          </a:xfrm>
          <a:noFill/>
        </p:spPr>
        <p:txBody>
          <a:bodyPr anchor="t"/>
          <a:lstStyle/>
          <a:p>
            <a:r>
              <a:rPr lang="de-DE" sz="8000" dirty="0" smtClean="0"/>
              <a:t>L</a:t>
            </a:r>
            <a:r>
              <a:rPr lang="de-DE" sz="2000" dirty="0" smtClean="0"/>
              <a:t> ONG</a:t>
            </a:r>
            <a:r>
              <a:rPr lang="de-DE" sz="5400" dirty="0" smtClean="0"/>
              <a:t> </a:t>
            </a:r>
            <a:r>
              <a:rPr lang="de-DE" sz="8000" dirty="0" smtClean="0"/>
              <a:t>T</a:t>
            </a:r>
            <a:r>
              <a:rPr lang="de-DE" sz="2000" dirty="0" smtClean="0"/>
              <a:t>ERM </a:t>
            </a:r>
            <a:r>
              <a:rPr lang="de-DE" sz="5400" dirty="0" smtClean="0"/>
              <a:t> </a:t>
            </a:r>
            <a:r>
              <a:rPr lang="de-DE" sz="8000" dirty="0" smtClean="0"/>
              <a:t>E</a:t>
            </a:r>
            <a:r>
              <a:rPr lang="de-DE" sz="2000" dirty="0" smtClean="0"/>
              <a:t> VOLUTION</a:t>
            </a: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4800" b="0" dirty="0" smtClean="0"/>
              <a:t>UICC: RxM over HTTP</a:t>
            </a: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1800" b="0" dirty="0" smtClean="0"/>
              <a:t>GTS (Global Technical Support)</a:t>
            </a:r>
            <a:br>
              <a:rPr lang="de-DE" sz="1800" b="0" dirty="0" smtClean="0"/>
            </a:br>
            <a:r>
              <a:rPr lang="de-DE" sz="1800" b="0" dirty="0" smtClean="0"/>
              <a:t>detlef.balks@morpho.com	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b="1" dirty="0" err="1" smtClean="0">
                <a:solidFill>
                  <a:schemeClr val="tx2"/>
                </a:solidFill>
                <a:cs typeface="Arial" charset="0"/>
              </a:rPr>
              <a:t>RxM</a:t>
            </a:r>
            <a:r>
              <a:rPr lang="en-US" sz="2600" b="1" dirty="0" smtClean="0">
                <a:solidFill>
                  <a:schemeClr val="tx2"/>
                </a:solidFill>
                <a:cs typeface="Arial" charset="0"/>
              </a:rPr>
              <a:t> over HTTP: Protocols &amp; Standards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en-US" sz="1800" kern="0" dirty="0" smtClean="0">
                <a:solidFill>
                  <a:schemeClr val="bg2"/>
                </a:solidFill>
                <a:latin typeface="+mn-lt"/>
              </a:rPr>
              <a:t>Hypertext Transfer Protocol Secure (HTTPS)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Communications protocol for secure communication over a computer network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</a:rPr>
              <a:t>Technically not a protocol in itself but the result of layering HTTP on top of TLS protocol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Security of HTTPS is therefore the one of the underlying TLS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Protocols &amp; Standards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OMA Smartcard Web Server V1.2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Smart Card Web Server (SCWS) is a HTTP server implemented in the Smart Card embedded in the mobile device (e.g. SIM, (U)SIM, UICC)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Offers Smart Card based services by using HTTP protocol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Smart Card provides a web server for the user to browse using the device WEB browser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Web server is accessible via gateway that translates TCP/IP protocol to another local protocol between the device and the Smart Card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HTTP requests/responses are sent directly to the SCWS over the local Smart Card-device protocol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69634" name="Picture 2" descr="OMA Web S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6844" y="1052736"/>
            <a:ext cx="1830599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Protocols &amp; Standards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OMA Smartcard Web Server V1.2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SCWS Remote Administration protocol used by Remote Administration Server to update content of  SCWS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SCWS Remote Administration protocol is based on HTTP protocol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HTTP client being implemented by the SCWS Administration Agent in the Smart Card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HTTP server being implemented by the Remote Administration Server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HTTP over TLS (HTTPS) is used to secure the exchange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69634" name="Picture 2" descr="OMA Web S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6844" y="1052736"/>
            <a:ext cx="1830599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Protocols &amp; Standards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err="1" smtClean="0"/>
              <a:t>GlobalPlatform</a:t>
            </a:r>
            <a:r>
              <a:rPr lang="en-US" sz="1800" b="0" dirty="0" smtClean="0"/>
              <a:t> Card</a:t>
            </a:r>
          </a:p>
          <a:p>
            <a:pPr>
              <a:buNone/>
            </a:pPr>
            <a:r>
              <a:rPr lang="en-US" sz="1800" b="0" dirty="0" smtClean="0"/>
              <a:t>Remote Application Management over HTTP</a:t>
            </a:r>
          </a:p>
          <a:p>
            <a:pPr>
              <a:buNone/>
            </a:pPr>
            <a:r>
              <a:rPr lang="en-US" sz="1800" b="0" dirty="0" smtClean="0"/>
              <a:t>Card Specification v2.2 – Amendment B </a:t>
            </a:r>
            <a:r>
              <a:rPr lang="en-US" sz="1400" b="0" dirty="0" smtClean="0"/>
              <a:t>(Version 1.1.1)</a:t>
            </a:r>
            <a:r>
              <a:rPr lang="en-US" sz="1800" b="0" dirty="0" smtClean="0"/>
              <a:t> 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OMA SCWS defines mechanism for securely uploading static SCWS content (HTML pages) from remote entity to card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GP handles Card Content Management and can be used independently of SCWS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Establish HTTPS connection between Application Provider (AP) and its Security Domain (APSD)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APSD (on card) acts as HTTPS client, and AP (remote server) acts as an HTTPS server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Connection is used to send remote APDU format string to the APSD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13" name="Picture 4" descr="gp_logo_30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4767" y="1124744"/>
            <a:ext cx="35087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b="1" dirty="0" err="1" smtClean="0">
                <a:solidFill>
                  <a:schemeClr val="tx2"/>
                </a:solidFill>
                <a:cs typeface="Arial" charset="0"/>
              </a:rPr>
              <a:t>RxM</a:t>
            </a:r>
            <a:r>
              <a:rPr lang="en-US" sz="2600" b="1" dirty="0" smtClean="0">
                <a:solidFill>
                  <a:schemeClr val="tx2"/>
                </a:solidFill>
                <a:cs typeface="Arial" charset="0"/>
              </a:rPr>
              <a:t> over HTTP: Elements &amp; Communication Flow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en-US" sz="1800" kern="0" dirty="0" err="1" smtClean="0">
                <a:solidFill>
                  <a:schemeClr val="bg2"/>
                </a:solidFill>
                <a:latin typeface="+mn-lt"/>
              </a:rPr>
              <a:t>RxM</a:t>
            </a:r>
            <a:r>
              <a:rPr lang="en-US" sz="1800" kern="0" dirty="0" smtClean="0">
                <a:solidFill>
                  <a:schemeClr val="bg2"/>
                </a:solidFill>
                <a:latin typeface="+mn-lt"/>
              </a:rPr>
              <a:t> – </a:t>
            </a:r>
            <a:r>
              <a:rPr lang="en-US" sz="1800" kern="0" dirty="0" smtClean="0">
                <a:solidFill>
                  <a:schemeClr val="bg2"/>
                </a:solidFill>
              </a:rPr>
              <a:t>Remote Application /</a:t>
            </a:r>
            <a:r>
              <a:rPr lang="en-US" sz="1800" kern="0" dirty="0" smtClean="0">
                <a:solidFill>
                  <a:schemeClr val="bg2"/>
                </a:solidFill>
                <a:latin typeface="+mn-lt"/>
              </a:rPr>
              <a:t> File Management over secured HTTP 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grpSp>
        <p:nvGrpSpPr>
          <p:cNvPr id="31" name="Group 30"/>
          <p:cNvGrpSpPr/>
          <p:nvPr/>
        </p:nvGrpSpPr>
        <p:grpSpPr>
          <a:xfrm>
            <a:off x="2361406" y="2276872"/>
            <a:ext cx="4895850" cy="276999"/>
            <a:chOff x="2217738" y="2503929"/>
            <a:chExt cx="4895850" cy="276999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2217738" y="2780928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729038" y="2503929"/>
              <a:ext cx="18002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Trigger (Push SMS)</a:t>
              </a:r>
              <a:endParaRPr lang="de-DE" sz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60364" y="2996952"/>
            <a:ext cx="4895850" cy="288032"/>
            <a:chOff x="2216696" y="3007985"/>
            <a:chExt cx="4895850" cy="288032"/>
          </a:xfrm>
        </p:grpSpPr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2216696" y="3284984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216696" y="3007985"/>
              <a:ext cx="482453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Open BIP Channel / TCP Connection</a:t>
              </a:r>
              <a:endParaRPr lang="de-DE" sz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9322" y="3717032"/>
            <a:ext cx="4895850" cy="276999"/>
            <a:chOff x="2217738" y="2647945"/>
            <a:chExt cx="4895850" cy="276999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2217738" y="2924944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3729038" y="2647945"/>
              <a:ext cx="18002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TLS Handshake</a:t>
              </a:r>
              <a:endParaRPr lang="de-DE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358280" y="4437112"/>
            <a:ext cx="4898628" cy="288032"/>
            <a:chOff x="2214612" y="4016097"/>
            <a:chExt cx="4898628" cy="288032"/>
          </a:xfrm>
        </p:grpSpPr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2214612" y="4293096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2216696" y="4016097"/>
              <a:ext cx="489654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HTTPS Request  / HTTPS Response</a:t>
              </a:r>
              <a:endParaRPr lang="de-DE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60364" y="5157192"/>
            <a:ext cx="4896544" cy="276999"/>
            <a:chOff x="2360364" y="5157192"/>
            <a:chExt cx="4896544" cy="276999"/>
          </a:xfrm>
        </p:grpSpPr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2360364" y="5157192"/>
              <a:ext cx="48965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Close BIP Channel / TCP Connection</a:t>
              </a:r>
              <a:endParaRPr lang="de-DE" sz="1200" dirty="0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2360364" y="5434191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62" name="Grafik 59" descr="Icon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5884" y="1916832"/>
            <a:ext cx="1080000" cy="1080000"/>
          </a:xfrm>
          <a:prstGeom prst="rect">
            <a:avLst/>
          </a:prstGeom>
        </p:spPr>
      </p:pic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776536" y="5733256"/>
            <a:ext cx="1800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7185248" y="5733256"/>
            <a:ext cx="1800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 smtClean="0"/>
              <a:t>HTTP Server</a:t>
            </a:r>
            <a:endParaRPr lang="de-DE" sz="1400" dirty="0"/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1640632" y="2852936"/>
            <a:ext cx="0" cy="280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8121352" y="2852936"/>
            <a:ext cx="0" cy="280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7376562" y="1844824"/>
            <a:ext cx="1511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 smtClean="0"/>
              <a:t>OTA Server</a:t>
            </a:r>
            <a:endParaRPr lang="de-DE" sz="1400" dirty="0"/>
          </a:p>
        </p:txBody>
      </p:sp>
      <p:pic>
        <p:nvPicPr>
          <p:cNvPr id="68" name="Grafik 44" descr="Icon9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242212" y="2060849"/>
            <a:ext cx="830467" cy="830467"/>
          </a:xfrm>
          <a:prstGeom prst="rect">
            <a:avLst/>
          </a:prstGeom>
        </p:spPr>
      </p:pic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880076" y="1844824"/>
            <a:ext cx="1511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 smtClean="0"/>
              <a:t>OTA SD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Security Domain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Acts as HTTP Client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Establishes connection with HTTP Server (Remote Administration Server)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Starts (or resumes) administration session used to receive APDU commands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Responsible for retry and reconnection management in case of communication breakdown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Implements the SCWS administration agent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Uses TLS protocol to secure communications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RFC 2246 [TLS 1.0], RFC 4346 [TLS 1.1], RFC 5246 [TLS 1.2], RFC 2818 [HTTPS]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TLS protocol = </a:t>
            </a:r>
            <a:r>
              <a:rPr lang="en-US" sz="1600" b="0" dirty="0" err="1" smtClean="0"/>
              <a:t>GlobalPlatform</a:t>
            </a:r>
            <a:r>
              <a:rPr lang="en-US" sz="1600" b="0" dirty="0" smtClean="0"/>
              <a:t> Secure Channel Protocol '81' (SCP81)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SCP81 Configuration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Security Domain may support one or multiple TLS versions 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Parameter "</a:t>
            </a:r>
            <a:r>
              <a:rPr lang="en-US" sz="1600" b="0" dirty="0" err="1" smtClean="0"/>
              <a:t>i</a:t>
            </a:r>
            <a:r>
              <a:rPr lang="en-US" sz="1600" b="0" dirty="0" smtClean="0"/>
              <a:t>" is formed as a bit map on one byte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3463637"/>
            <a:ext cx="5760640" cy="18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PSK TLS Cipher Suites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r>
              <a:rPr lang="en-US" sz="1600" b="0" dirty="0" smtClean="0"/>
              <a:t>For TLS 1.0 and TLS 1.1:</a:t>
            </a:r>
          </a:p>
          <a:p>
            <a:pPr>
              <a:buNone/>
            </a:pPr>
            <a:r>
              <a:rPr lang="en-US" sz="1600" b="0" dirty="0" smtClean="0"/>
              <a:t>• TLS_PSK_WITH_3DES_EDE_CBC_SHA	defined in RFC 4279</a:t>
            </a:r>
          </a:p>
          <a:p>
            <a:pPr>
              <a:buNone/>
            </a:pPr>
            <a:r>
              <a:rPr lang="en-US" sz="1600" b="0" dirty="0" smtClean="0"/>
              <a:t>• TLS_PSK_WITH_AES_128_CBC_SHA	defined in RFC 4279</a:t>
            </a:r>
          </a:p>
          <a:p>
            <a:pPr>
              <a:buNone/>
            </a:pPr>
            <a:r>
              <a:rPr lang="en-US" sz="1600" b="0" dirty="0" smtClean="0"/>
              <a:t>• TLS_PSK_WITH_NULL_SHA		defined in RFC 4785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For TLS 1.2:</a:t>
            </a:r>
          </a:p>
          <a:p>
            <a:pPr>
              <a:buNone/>
            </a:pPr>
            <a:r>
              <a:rPr lang="en-US" sz="1600" b="0" dirty="0" smtClean="0"/>
              <a:t>• TLS_PSK_WITH_AES_128_CBC_SHA256	defined in RFC 5487</a:t>
            </a:r>
          </a:p>
          <a:p>
            <a:pPr>
              <a:buNone/>
            </a:pPr>
            <a:r>
              <a:rPr lang="en-US" sz="1600" b="0" dirty="0" smtClean="0"/>
              <a:t>• TLS_PSK_WITH_NULL_SHA256		defined in RFC 5487</a:t>
            </a:r>
          </a:p>
          <a:p>
            <a:pPr>
              <a:buNone/>
            </a:pPr>
            <a:endParaRPr lang="en-US" sz="1200" b="0" dirty="0" smtClean="0"/>
          </a:p>
          <a:p>
            <a:pPr>
              <a:buNone/>
            </a:pPr>
            <a:r>
              <a:rPr lang="en-US" sz="1200" dirty="0" smtClean="0"/>
              <a:t>DES</a:t>
            </a:r>
            <a:r>
              <a:rPr lang="en-US" sz="1200" b="0" dirty="0" smtClean="0"/>
              <a:t>=Data Encryption Standard	</a:t>
            </a:r>
            <a:r>
              <a:rPr lang="en-US" sz="1200" dirty="0" smtClean="0"/>
              <a:t>AES</a:t>
            </a:r>
            <a:r>
              <a:rPr lang="en-US" sz="1200" b="0" dirty="0" smtClean="0"/>
              <a:t>=Advanced Encryption Standard	</a:t>
            </a:r>
            <a:r>
              <a:rPr lang="en-US" sz="1200" dirty="0" smtClean="0"/>
              <a:t>SHA</a:t>
            </a:r>
            <a:r>
              <a:rPr lang="en-US" sz="1200" b="0" dirty="0" smtClean="0"/>
              <a:t>=Secure Hash Algorithm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PSK TLS key set 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PSK TLS key (generating session key)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Freely defined KVN (Key Version Number) and KID (Key Identifier) </a:t>
            </a:r>
          </a:p>
          <a:p>
            <a:pPr>
              <a:buFont typeface="Wingdings" pitchFamily="2" charset="2"/>
              <a:buChar char="§"/>
            </a:pPr>
            <a:endParaRPr lang="en-US" sz="16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DEK key may be used to decrypt or encrypt sensitive data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KVN same as PSK TLS key, KID incremented by one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		Example:</a:t>
            </a:r>
          </a:p>
          <a:p>
            <a:pPr>
              <a:buNone/>
            </a:pPr>
            <a:r>
              <a:rPr lang="en-US" sz="1600" b="0" dirty="0" smtClean="0"/>
              <a:t>		PSK TLS session was opened using PSK TLS key with KVN ‘01' and KID ‘14‘</a:t>
            </a:r>
          </a:p>
          <a:p>
            <a:pPr>
              <a:buNone/>
            </a:pPr>
            <a:r>
              <a:rPr lang="en-US" sz="1600" b="0" dirty="0" smtClean="0"/>
              <a:t>		DEK key in this session is identified by a KVN ‘01' and KID ‘15'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PSK TLS Key Type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r>
              <a:rPr lang="en-US" sz="1600" b="0" dirty="0" smtClean="0"/>
              <a:t>	'80‘	DES – mode (ECB/CBC) implicitly known</a:t>
            </a:r>
          </a:p>
          <a:p>
            <a:pPr>
              <a:buNone/>
            </a:pPr>
            <a:r>
              <a:rPr lang="en-US" sz="1600" b="0" dirty="0" smtClean="0"/>
              <a:t>	'82‘	Triple DES in CBC mode</a:t>
            </a:r>
          </a:p>
          <a:p>
            <a:pPr>
              <a:buNone/>
            </a:pPr>
            <a:r>
              <a:rPr lang="en-US" sz="1600" b="0" dirty="0" smtClean="0"/>
              <a:t>	'83‘	DES in ECB mode</a:t>
            </a:r>
          </a:p>
          <a:p>
            <a:pPr>
              <a:buNone/>
            </a:pPr>
            <a:r>
              <a:rPr lang="en-US" sz="1600" b="0" dirty="0" smtClean="0"/>
              <a:t>	'84‘	DES in CBC mode</a:t>
            </a:r>
          </a:p>
          <a:p>
            <a:pPr>
              <a:buNone/>
            </a:pPr>
            <a:r>
              <a:rPr lang="en-US" sz="1600" b="0" dirty="0" smtClean="0"/>
              <a:t>	'85‘	Pre-Shared Key for Transport Layer Security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b="1" dirty="0" err="1" smtClean="0">
                <a:solidFill>
                  <a:schemeClr val="tx2"/>
                </a:solidFill>
                <a:cs typeface="Arial" charset="0"/>
              </a:rPr>
              <a:t>RxM</a:t>
            </a:r>
            <a:r>
              <a:rPr lang="en-US" sz="2600" b="1" dirty="0" smtClean="0">
                <a:solidFill>
                  <a:schemeClr val="tx2"/>
                </a:solidFill>
                <a:cs typeface="Arial" charset="0"/>
              </a:rPr>
              <a:t> over HTTP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de-DE" sz="1800" kern="0" dirty="0" smtClean="0">
                <a:solidFill>
                  <a:schemeClr val="bg2"/>
                </a:solidFill>
                <a:latin typeface="+mn-lt"/>
              </a:rPr>
              <a:t>Content</a:t>
            </a:r>
          </a:p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Protocols and Standards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Elements and Communication Flow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Product Configuration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endParaRPr lang="de-DE" sz="16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Administration Session Start - Trigger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SD is triggered and communication channel with Remote Server is set up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Triggering of SD may result from:</a:t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- an external event (e.g. message sent by a remote entity)</a:t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- an internal event (e.g. timer)</a:t>
            </a:r>
            <a:br>
              <a:rPr lang="en-US" sz="1600" b="0" dirty="0" smtClean="0"/>
            </a:br>
            <a:r>
              <a:rPr lang="en-US" sz="1600" b="0" dirty="0" smtClean="0"/>
              <a:t/>
            </a:r>
            <a:br>
              <a:rPr lang="en-US" sz="1600" b="0" dirty="0" smtClean="0"/>
            </a:br>
            <a:r>
              <a:rPr lang="en-US" sz="1600" b="0" dirty="0" smtClean="0"/>
              <a:t>- an application using a dedicated API method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Administration Session Triggering Parameters</a:t>
            </a:r>
          </a:p>
          <a:p>
            <a:pPr>
              <a:buNone/>
            </a:pPr>
            <a:endParaRPr lang="en-US" sz="16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When starting an administration session, the triggered Security Domain shall use parameters to set up connection, security and content of the first request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These parameters shall be retrieved from the message leading to this administration session ("administration session triggering parameters")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If parameters are missing in the triggering message, they shall be completed with parameters of the triggered Security Domain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If parameters are still missing, they shall be completed with parameters of the Issuer Security Domain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Administration Session Triggering Parameters</a:t>
            </a:r>
          </a:p>
          <a:p>
            <a:pPr>
              <a:buNone/>
            </a:pPr>
            <a:endParaRPr lang="en-US" sz="16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Administration session triggering parameters are TLV structured values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2708920"/>
            <a:ext cx="6065532" cy="328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Security Domain Administration Session Parameters</a:t>
            </a:r>
          </a:p>
          <a:p>
            <a:pPr>
              <a:buNone/>
            </a:pPr>
            <a:endParaRPr lang="en-US" sz="16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Administration parameters may be set during Security Domain installation, inside the application specific parameters, or during Security Domain personalization with the Store Data command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3140968"/>
            <a:ext cx="610725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Connection Parameters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All needed parameters to establish TCP connection between Administration Agent and the Remote Server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Typically used, if connection between Administration Agent and Remote Server is done over BIP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3747" y="3939902"/>
            <a:ext cx="6185598" cy="100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Security Parameters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Administration agent shall support a PSK Identity length of at least 32 bytes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1st byte is the key version number of the key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2nd byte is the key identifier of the key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0792" y="3861048"/>
            <a:ext cx="3744416" cy="177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Retry Policy Parameters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Retry counter: value of the retry counter used by the retry policy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Retry waiting delay: definition of the time to wait between two retries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Retry Report Failure: typically used to send a message using another communication channel in case of an abort of administration request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4768" y="4005064"/>
            <a:ext cx="37030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Administration Host Parameter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Defines "Host" header value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Used by Security Domain when sending POST request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3587" y="3588990"/>
            <a:ext cx="4389653" cy="12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Administration URI Parameter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Defines URI value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Used by Security Domain when sending POST request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0752" y="3605288"/>
            <a:ext cx="4392488" cy="119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Agent Id Parameter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Defines "X-Admin-From" header value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Used by Remote Server to identify the requester when receiving POST request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0752" y="3600741"/>
            <a:ext cx="4409246" cy="11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Protocols &amp; Standards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Standards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r>
              <a:rPr lang="en-US" sz="1800" b="0" dirty="0" smtClean="0"/>
              <a:t>	</a:t>
            </a: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745" y="1196752"/>
            <a:ext cx="5904656" cy="481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Administration Session Start – Secure Communication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SD establishes secure communications using its own PSK TLS key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SD knows all parameters needed to establish a connection and to handle its security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Parameters can be parameters of the triggering message or parameters of the SD itself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b="1" dirty="0" err="1" smtClean="0">
                <a:solidFill>
                  <a:schemeClr val="tx2"/>
                </a:solidFill>
                <a:cs typeface="Arial" charset="0"/>
              </a:rPr>
              <a:t>RxM</a:t>
            </a:r>
            <a:r>
              <a:rPr lang="en-US" sz="2600" b="1" dirty="0" smtClean="0">
                <a:solidFill>
                  <a:schemeClr val="tx2"/>
                </a:solidFill>
                <a:cs typeface="Arial" charset="0"/>
              </a:rPr>
              <a:t> over HTTP: Elements &amp; Communication Flow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/>
              <a:t>Administration Session Start – Secure Communication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grpSp>
        <p:nvGrpSpPr>
          <p:cNvPr id="2" name="Group 62"/>
          <p:cNvGrpSpPr/>
          <p:nvPr/>
        </p:nvGrpSpPr>
        <p:grpSpPr>
          <a:xfrm>
            <a:off x="2361754" y="5346581"/>
            <a:ext cx="4895850" cy="314667"/>
            <a:chOff x="2361754" y="3748564"/>
            <a:chExt cx="4895850" cy="314667"/>
          </a:xfrm>
        </p:grpSpPr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361754" y="4063231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873054" y="3748564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HTTP over TLS </a:t>
              </a:r>
              <a:endParaRPr lang="de-DE" sz="1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360713" y="3913312"/>
            <a:ext cx="4897586" cy="307777"/>
            <a:chOff x="2360713" y="3841304"/>
            <a:chExt cx="4897586" cy="307777"/>
          </a:xfrm>
        </p:grpSpPr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360713" y="3841304"/>
              <a:ext cx="48965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Initiate TLS Handshake</a:t>
              </a:r>
              <a:endParaRPr lang="de-DE" sz="1400" dirty="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362449" y="4149080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57379" y="2185119"/>
            <a:ext cx="1800225" cy="329237"/>
            <a:chOff x="5457379" y="2185119"/>
            <a:chExt cx="1800225" cy="329237"/>
          </a:xfrm>
        </p:grpSpPr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5457379" y="2514356"/>
              <a:ext cx="18002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5603429" y="2185119"/>
              <a:ext cx="1511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Trigger SMS</a:t>
              </a:r>
              <a:endParaRPr lang="de-DE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288704" y="2200885"/>
            <a:ext cx="1944216" cy="630942"/>
            <a:chOff x="2288704" y="2200885"/>
            <a:chExt cx="1944216" cy="630942"/>
          </a:xfrm>
        </p:grpSpPr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2361754" y="2514356"/>
              <a:ext cx="18002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2288704" y="2200885"/>
              <a:ext cx="1944216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ENVELOPE</a:t>
              </a:r>
            </a:p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(SMS-PP Download)</a:t>
              </a:r>
              <a:endParaRPr lang="de-DE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185248" y="1844824"/>
            <a:ext cx="1800225" cy="4196209"/>
            <a:chOff x="7185248" y="1844824"/>
            <a:chExt cx="1800225" cy="4196209"/>
          </a:xfrm>
        </p:grpSpPr>
        <p:pic>
          <p:nvPicPr>
            <p:cNvPr id="38" name="Grafik 59" descr="Icon7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5884" y="1916832"/>
              <a:ext cx="1080000" cy="1080000"/>
            </a:xfrm>
            <a:prstGeom prst="rect">
              <a:avLst/>
            </a:prstGeom>
          </p:spPr>
        </p:pic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7185248" y="5733256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HTTP Server</a:t>
              </a:r>
              <a:endParaRPr lang="de-DE" sz="1400" dirty="0"/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8121352" y="2852936"/>
              <a:ext cx="0" cy="2808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7376562" y="1844824"/>
              <a:ext cx="1511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OTA Server</a:t>
              </a:r>
              <a:endParaRPr lang="de-DE" sz="1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76536" y="1844824"/>
            <a:ext cx="1800225" cy="4196209"/>
            <a:chOff x="776536" y="1844824"/>
            <a:chExt cx="1800225" cy="4196209"/>
          </a:xfrm>
        </p:grpSpPr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776536" y="5733256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HTTP Client</a:t>
              </a:r>
              <a:endParaRPr lang="de-DE" sz="1400" dirty="0"/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1640632" y="2852936"/>
              <a:ext cx="0" cy="2808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2" name="Grafik 44" descr="Icon9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42212" y="2060849"/>
              <a:ext cx="830467" cy="830467"/>
            </a:xfrm>
            <a:prstGeom prst="rect">
              <a:avLst/>
            </a:prstGeom>
          </p:spPr>
        </p:pic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880076" y="1844824"/>
              <a:ext cx="1511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OTA SD</a:t>
              </a:r>
              <a:endParaRPr lang="de-DE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56337" y="2924944"/>
            <a:ext cx="1872927" cy="307777"/>
            <a:chOff x="5456337" y="2924944"/>
            <a:chExt cx="1872927" cy="307777"/>
          </a:xfrm>
        </p:grpSpPr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5457056" y="2924944"/>
              <a:ext cx="18722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Establish link</a:t>
              </a: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5456337" y="3232721"/>
              <a:ext cx="18002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360712" y="2924944"/>
            <a:ext cx="1800225" cy="307777"/>
            <a:chOff x="2360712" y="2924944"/>
            <a:chExt cx="1800225" cy="307777"/>
          </a:xfrm>
        </p:grpSpPr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2360712" y="2924944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Open Channel</a:t>
              </a:r>
              <a:endParaRPr lang="de-DE" sz="1400" dirty="0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2360712" y="3232721"/>
              <a:ext cx="18002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5" name="Group 61"/>
          <p:cNvGrpSpPr/>
          <p:nvPr/>
        </p:nvGrpSpPr>
        <p:grpSpPr>
          <a:xfrm>
            <a:off x="2360712" y="4345359"/>
            <a:ext cx="4895850" cy="307777"/>
            <a:chOff x="2362449" y="4777407"/>
            <a:chExt cx="4895850" cy="307777"/>
          </a:xfrm>
        </p:grpSpPr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2362449" y="5085184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73749" y="4777407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TLS Handshake</a:t>
              </a:r>
              <a:endParaRPr lang="de-DE" sz="1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60712" y="4869161"/>
            <a:ext cx="4895850" cy="314666"/>
            <a:chOff x="2360712" y="4797153"/>
            <a:chExt cx="4895850" cy="314666"/>
          </a:xfrm>
        </p:grpSpPr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360712" y="4797153"/>
              <a:ext cx="48245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Send first HTTP Request</a:t>
              </a:r>
              <a:endParaRPr lang="de-DE" sz="1400" dirty="0"/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>
              <a:off x="2360712" y="5111819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457031" y="3337247"/>
            <a:ext cx="1872233" cy="307777"/>
            <a:chOff x="5457031" y="3337247"/>
            <a:chExt cx="1872233" cy="307777"/>
          </a:xfrm>
        </p:grpSpPr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5457056" y="3337247"/>
              <a:ext cx="18722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TCP/IP Connection</a:t>
              </a:r>
              <a:endParaRPr lang="de-DE" sz="1400" dirty="0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5457031" y="3645024"/>
              <a:ext cx="18002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017764" y="1844824"/>
            <a:ext cx="1511300" cy="2016224"/>
            <a:chOff x="4017764" y="1844824"/>
            <a:chExt cx="1511300" cy="2016224"/>
          </a:xfrm>
        </p:grpSpPr>
        <p:sp>
          <p:nvSpPr>
            <p:cNvPr id="42" name="Text Box 14"/>
            <p:cNvSpPr txBox="1">
              <a:spLocks noChangeArrowheads="1"/>
            </p:cNvSpPr>
            <p:nvPr/>
          </p:nvSpPr>
          <p:spPr bwMode="auto">
            <a:xfrm>
              <a:off x="4017764" y="1844824"/>
              <a:ext cx="1511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ME</a:t>
              </a:r>
              <a:endParaRPr lang="de-DE" sz="1400" dirty="0"/>
            </a:p>
          </p:txBody>
        </p:sp>
        <p:pic>
          <p:nvPicPr>
            <p:cNvPr id="55" name="Grafik 248" descr="Icon37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928" y="2132856"/>
              <a:ext cx="936104" cy="936104"/>
            </a:xfrm>
            <a:prstGeom prst="rect">
              <a:avLst/>
            </a:prstGeom>
          </p:spPr>
        </p:pic>
        <p:cxnSp>
          <p:nvCxnSpPr>
            <p:cNvPr id="56" name="Straight Connector 55"/>
            <p:cNvCxnSpPr/>
            <p:nvPr/>
          </p:nvCxnSpPr>
          <p:spPr bwMode="auto">
            <a:xfrm>
              <a:off x="4808984" y="2996952"/>
              <a:ext cx="0" cy="8640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2360712" y="3321481"/>
            <a:ext cx="1800919" cy="323543"/>
            <a:chOff x="2360712" y="3321481"/>
            <a:chExt cx="1800919" cy="323543"/>
          </a:xfrm>
        </p:grpSpPr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2361406" y="3645024"/>
              <a:ext cx="18002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360712" y="3321481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BIP Channel</a:t>
              </a:r>
              <a:endParaRPr 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TLS Protocol Records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TLS protocol exchanges records 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Records encapsulate data to be exchanged in a specific format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Each record has a content type field that designates the type of data encapsulated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		Content Types:</a:t>
            </a:r>
          </a:p>
          <a:p>
            <a:pPr>
              <a:buNone/>
            </a:pPr>
            <a:r>
              <a:rPr lang="en-US" sz="1600" b="0" dirty="0" smtClean="0"/>
              <a:t>		20	</a:t>
            </a:r>
            <a:r>
              <a:rPr lang="en-US" sz="1600" b="0" dirty="0" err="1" smtClean="0"/>
              <a:t>ChangeCipherSpec</a:t>
            </a: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		21 	Alert</a:t>
            </a:r>
          </a:p>
          <a:p>
            <a:pPr>
              <a:buNone/>
            </a:pPr>
            <a:r>
              <a:rPr lang="en-US" sz="1600" b="0" dirty="0" smtClean="0"/>
              <a:t>		22 	Handshake</a:t>
            </a:r>
          </a:p>
          <a:p>
            <a:pPr>
              <a:buNone/>
            </a:pPr>
            <a:r>
              <a:rPr lang="en-US" sz="1600" b="0" dirty="0" smtClean="0"/>
              <a:t>		23	Application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TLS Handshake Protocol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Most messages exchanged during setup of TLS session based on record type ‘handshake’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		Message Types (relevant to PSK TLS </a:t>
            </a:r>
            <a:r>
              <a:rPr lang="en-US" sz="1600" b="0" dirty="0" smtClean="0"/>
              <a:t>handshake):</a:t>
            </a: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		1 	</a:t>
            </a:r>
            <a:r>
              <a:rPr lang="en-US" sz="1600" b="0" dirty="0" err="1" smtClean="0"/>
              <a:t>ClientHello</a:t>
            </a: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		2 	</a:t>
            </a:r>
            <a:r>
              <a:rPr lang="en-US" sz="1600" b="0" dirty="0" err="1" smtClean="0"/>
              <a:t>ServerHello</a:t>
            </a: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		14 	</a:t>
            </a:r>
            <a:r>
              <a:rPr lang="en-US" sz="1600" b="0" dirty="0" err="1" smtClean="0"/>
              <a:t>ServerHelloDone</a:t>
            </a: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		16 	</a:t>
            </a:r>
            <a:r>
              <a:rPr lang="en-US" sz="1600" b="0" dirty="0" err="1" smtClean="0"/>
              <a:t>ClientKeyExchange</a:t>
            </a:r>
            <a:endParaRPr lang="en-US" sz="1600" b="0" dirty="0" smtClean="0"/>
          </a:p>
          <a:p>
            <a:pPr>
              <a:buNone/>
            </a:pPr>
            <a:r>
              <a:rPr lang="en-US" sz="1600" b="0" dirty="0" smtClean="0"/>
              <a:t>		20 	Finished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b="1" dirty="0" err="1" smtClean="0">
                <a:solidFill>
                  <a:schemeClr val="tx2"/>
                </a:solidFill>
                <a:cs typeface="Arial" charset="0"/>
              </a:rPr>
              <a:t>RxM</a:t>
            </a:r>
            <a:r>
              <a:rPr lang="en-US" sz="2600" b="1" dirty="0" smtClean="0">
                <a:solidFill>
                  <a:schemeClr val="tx2"/>
                </a:solidFill>
                <a:cs typeface="Arial" charset="0"/>
              </a:rPr>
              <a:t> over HTTP: Elements &amp; Communication Flow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/>
              <a:t>PSK TLS Handshake Protocol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grpSp>
        <p:nvGrpSpPr>
          <p:cNvPr id="66" name="Group 65"/>
          <p:cNvGrpSpPr/>
          <p:nvPr/>
        </p:nvGrpSpPr>
        <p:grpSpPr>
          <a:xfrm>
            <a:off x="2433414" y="2287905"/>
            <a:ext cx="4895850" cy="276999"/>
            <a:chOff x="2433414" y="2060848"/>
            <a:chExt cx="4895850" cy="276999"/>
          </a:xfrm>
        </p:grpSpPr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2433414" y="2337847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3944714" y="2060848"/>
              <a:ext cx="18002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ClientHello message</a:t>
              </a:r>
              <a:endParaRPr lang="de-DE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32372" y="2719953"/>
            <a:ext cx="4895850" cy="276999"/>
            <a:chOff x="2432372" y="2564904"/>
            <a:chExt cx="4895850" cy="276999"/>
          </a:xfrm>
        </p:grpSpPr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2432372" y="2841903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3728516" y="2564904"/>
              <a:ext cx="223224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ServerHello message</a:t>
              </a:r>
              <a:endParaRPr lang="de-DE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31330" y="3152001"/>
            <a:ext cx="4895850" cy="276999"/>
            <a:chOff x="2431330" y="3068960"/>
            <a:chExt cx="4895850" cy="276999"/>
          </a:xfrm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2431330" y="3345959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512492" y="3068960"/>
              <a:ext cx="27363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ServerHelloDone message</a:t>
              </a:r>
              <a:endParaRPr lang="de-DE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430288" y="3584049"/>
            <a:ext cx="4895850" cy="276999"/>
            <a:chOff x="2430288" y="3573016"/>
            <a:chExt cx="4895850" cy="276999"/>
          </a:xfrm>
        </p:grpSpPr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2430288" y="3850015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656508" y="3573016"/>
              <a:ext cx="237626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ClientKeyExchange message</a:t>
              </a:r>
              <a:endParaRPr lang="de-DE" sz="12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32372" y="4016097"/>
            <a:ext cx="4895850" cy="276999"/>
            <a:chOff x="2432372" y="4077072"/>
            <a:chExt cx="4895850" cy="276999"/>
          </a:xfrm>
        </p:grpSpPr>
        <p:sp>
          <p:nvSpPr>
            <p:cNvPr id="47" name="Line 19"/>
            <p:cNvSpPr>
              <a:spLocks noChangeShapeType="1"/>
            </p:cNvSpPr>
            <p:nvPr/>
          </p:nvSpPr>
          <p:spPr bwMode="auto">
            <a:xfrm>
              <a:off x="2432372" y="4354071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3584500" y="4077072"/>
              <a:ext cx="25202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ChangeCipherSpec record</a:t>
              </a:r>
              <a:endParaRPr lang="de-DE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432372" y="4448145"/>
            <a:ext cx="4895850" cy="276999"/>
            <a:chOff x="2432372" y="4581128"/>
            <a:chExt cx="4895850" cy="276999"/>
          </a:xfrm>
        </p:grpSpPr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2432372" y="4858127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Text Box 22"/>
            <p:cNvSpPr txBox="1">
              <a:spLocks noChangeArrowheads="1"/>
            </p:cNvSpPr>
            <p:nvPr/>
          </p:nvSpPr>
          <p:spPr bwMode="auto">
            <a:xfrm>
              <a:off x="3584500" y="4581128"/>
              <a:ext cx="25202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encrypted Finished message</a:t>
              </a:r>
              <a:endParaRPr lang="de-DE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32372" y="4880193"/>
            <a:ext cx="4895850" cy="276999"/>
            <a:chOff x="2432372" y="5085184"/>
            <a:chExt cx="4895850" cy="276999"/>
          </a:xfrm>
        </p:grpSpPr>
        <p:sp>
          <p:nvSpPr>
            <p:cNvPr id="62" name="Line 19"/>
            <p:cNvSpPr>
              <a:spLocks noChangeShapeType="1"/>
            </p:cNvSpPr>
            <p:nvPr/>
          </p:nvSpPr>
          <p:spPr bwMode="auto">
            <a:xfrm>
              <a:off x="2432372" y="5362183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3584500" y="5085184"/>
              <a:ext cx="25202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ChangeCipherSpec record</a:t>
              </a:r>
              <a:endParaRPr lang="de-DE" sz="12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32372" y="5312241"/>
            <a:ext cx="4895850" cy="276999"/>
            <a:chOff x="2432372" y="5589240"/>
            <a:chExt cx="4895850" cy="276999"/>
          </a:xfrm>
        </p:grpSpPr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2432372" y="5866239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Text Box 22"/>
            <p:cNvSpPr txBox="1">
              <a:spLocks noChangeArrowheads="1"/>
            </p:cNvSpPr>
            <p:nvPr/>
          </p:nvSpPr>
          <p:spPr bwMode="auto">
            <a:xfrm>
              <a:off x="3584500" y="5589240"/>
              <a:ext cx="252028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encrypted Finished message</a:t>
              </a:r>
              <a:endParaRPr lang="de-DE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85248" y="1844824"/>
            <a:ext cx="1800225" cy="4196209"/>
            <a:chOff x="7185248" y="1844824"/>
            <a:chExt cx="1800225" cy="4196209"/>
          </a:xfrm>
        </p:grpSpPr>
        <p:pic>
          <p:nvPicPr>
            <p:cNvPr id="42" name="Grafik 59" descr="Icon7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5884" y="1916832"/>
              <a:ext cx="1080000" cy="1080000"/>
            </a:xfrm>
            <a:prstGeom prst="rect">
              <a:avLst/>
            </a:prstGeom>
          </p:spPr>
        </p:pic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7185248" y="5733256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HTTP Server</a:t>
              </a:r>
              <a:endParaRPr lang="de-DE" sz="1400" dirty="0"/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8121352" y="2852936"/>
              <a:ext cx="0" cy="2808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7376562" y="1844824"/>
              <a:ext cx="1511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OTA Server</a:t>
              </a:r>
              <a:endParaRPr lang="de-DE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76536" y="1844824"/>
            <a:ext cx="1800225" cy="4196209"/>
            <a:chOff x="776536" y="1844824"/>
            <a:chExt cx="1800225" cy="4196209"/>
          </a:xfrm>
        </p:grpSpPr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776536" y="5733256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HTTP Client</a:t>
              </a:r>
              <a:endParaRPr lang="de-DE" sz="1400" dirty="0"/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1640632" y="2852936"/>
              <a:ext cx="0" cy="2808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2" name="Grafik 44" descr="Icon9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42212" y="2060849"/>
              <a:ext cx="830467" cy="830467"/>
            </a:xfrm>
            <a:prstGeom prst="rect">
              <a:avLst/>
            </a:prstGeom>
          </p:spPr>
        </p:pic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880076" y="1844824"/>
              <a:ext cx="1511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OTA SD</a:t>
              </a:r>
              <a:endParaRPr 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Fetching a Remote APDU Format String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Security Domain sends HTTP POST request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Remote Server sends HTTP response with APDU format string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Security Domain verifies protection and processes APDU format string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Security Domain submits response in a new POST request to the Remote Server, if requested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Remote Server sends next remote APDU format string or a final response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Administration Session End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Administration Session ends when all HTTP messages sent by Remote Server were received and processed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Remote Server explicitly ends the session by sending an HTTP response with no "X-Admin-Next-URI" header and with an empty body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Security Domain closes administration session and communication channel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b="1" dirty="0" err="1" smtClean="0">
                <a:solidFill>
                  <a:schemeClr val="tx2"/>
                </a:solidFill>
                <a:cs typeface="Arial" charset="0"/>
              </a:rPr>
              <a:t>RxM</a:t>
            </a:r>
            <a:r>
              <a:rPr lang="en-US" sz="2600" b="1" dirty="0" smtClean="0">
                <a:solidFill>
                  <a:schemeClr val="tx2"/>
                </a:solidFill>
                <a:cs typeface="Arial" charset="0"/>
              </a:rPr>
              <a:t> over HTTP: Elements &amp; Communication Flow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/>
              <a:t>Administration Session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grpSp>
        <p:nvGrpSpPr>
          <p:cNvPr id="70" name="Group 69"/>
          <p:cNvGrpSpPr/>
          <p:nvPr/>
        </p:nvGrpSpPr>
        <p:grpSpPr>
          <a:xfrm>
            <a:off x="2432372" y="2935977"/>
            <a:ext cx="4896892" cy="276999"/>
            <a:chOff x="2432372" y="3152001"/>
            <a:chExt cx="4896892" cy="276999"/>
          </a:xfrm>
        </p:grpSpPr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2433414" y="3429000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432372" y="3152001"/>
              <a:ext cx="48965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HTTPS Request POST URI</a:t>
              </a:r>
              <a:endParaRPr lang="de-DE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32372" y="3656057"/>
            <a:ext cx="4895850" cy="276999"/>
            <a:chOff x="2432372" y="3656057"/>
            <a:chExt cx="4895850" cy="276999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2432372" y="3933056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432372" y="3656057"/>
              <a:ext cx="48245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HTTPS Response 200 OK (Remote C-APDU)</a:t>
              </a:r>
              <a:endParaRPr lang="de-DE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431330" y="4376137"/>
            <a:ext cx="4897586" cy="276999"/>
            <a:chOff x="2431330" y="4160113"/>
            <a:chExt cx="4897586" cy="276999"/>
          </a:xfrm>
        </p:grpSpPr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2431330" y="4437112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2432372" y="4160113"/>
              <a:ext cx="48965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HTTPS Request POST (Remote R-APDU)</a:t>
              </a:r>
              <a:endParaRPr lang="de-DE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430288" y="5096217"/>
            <a:ext cx="4898628" cy="276999"/>
            <a:chOff x="2430288" y="4664169"/>
            <a:chExt cx="4898628" cy="276999"/>
          </a:xfrm>
        </p:grpSpPr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2430288" y="4941168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2432372" y="4664169"/>
              <a:ext cx="48965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/>
                <a:t>HTTPS Response 200 OK (Close Session)</a:t>
              </a:r>
              <a:endParaRPr lang="de-DE" sz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31330" y="2204864"/>
            <a:ext cx="4895850" cy="288032"/>
            <a:chOff x="2431330" y="2204864"/>
            <a:chExt cx="4895850" cy="288032"/>
          </a:xfrm>
        </p:grpSpPr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2431330" y="2492896"/>
              <a:ext cx="4895850" cy="0"/>
            </a:xfrm>
            <a:prstGeom prst="line">
              <a:avLst/>
            </a:prstGeom>
            <a:noFill/>
            <a:ln w="9525">
              <a:solidFill>
                <a:schemeClr val="bg2">
                  <a:lumMod val="40000"/>
                  <a:lumOff val="60000"/>
                </a:schemeClr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3942630" y="2204864"/>
              <a:ext cx="18002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TLS Handshake</a:t>
              </a:r>
              <a:endParaRPr lang="de-DE" sz="12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85248" y="1772816"/>
            <a:ext cx="1800225" cy="4196209"/>
            <a:chOff x="7185248" y="1844824"/>
            <a:chExt cx="1800225" cy="4196209"/>
          </a:xfrm>
        </p:grpSpPr>
        <p:pic>
          <p:nvPicPr>
            <p:cNvPr id="29" name="Grafik 59" descr="Icon7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5884" y="1916832"/>
              <a:ext cx="1080000" cy="1080000"/>
            </a:xfrm>
            <a:prstGeom prst="rect">
              <a:avLst/>
            </a:prstGeom>
          </p:spPr>
        </p:pic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7185248" y="5733256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HTTP Server</a:t>
              </a:r>
              <a:endParaRPr lang="de-DE" sz="1400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8121352" y="2852936"/>
              <a:ext cx="0" cy="2808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7376562" y="1844824"/>
              <a:ext cx="1511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OTA Server</a:t>
              </a:r>
              <a:endParaRPr lang="de-DE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6536" y="1844824"/>
            <a:ext cx="1800225" cy="4196209"/>
            <a:chOff x="776536" y="1844824"/>
            <a:chExt cx="1800225" cy="4196209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776536" y="5733256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HTTP Client</a:t>
              </a:r>
              <a:endParaRPr lang="de-DE" sz="1400" dirty="0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1640632" y="2852936"/>
              <a:ext cx="0" cy="2808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6" name="Grafik 44" descr="Icon99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42212" y="2060849"/>
              <a:ext cx="830467" cy="830467"/>
            </a:xfrm>
            <a:prstGeom prst="rect">
              <a:avLst/>
            </a:prstGeom>
          </p:spPr>
        </p:pic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880076" y="1844824"/>
              <a:ext cx="1511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OTA SD</a:t>
              </a:r>
              <a:endParaRPr 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Communication Flow: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request sent by on-card OTA Security Domain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POST /server/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adminagent?cmd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=1 HTTP/1.1</a:t>
            </a:r>
            <a:endParaRPr lang="en-US" sz="1400" b="0" dirty="0" smtClean="0">
              <a:solidFill>
                <a:srgbClr val="FF0000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Host: 172.96.0.1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X-Admin-Protocol: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globalplatform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-remote-admin/1.0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X-Admin-From: 0123456789</a:t>
            </a:r>
            <a:endParaRPr lang="en-US" sz="16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200472" y="2420888"/>
            <a:ext cx="8928992" cy="3456384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normalizeH="0" baseline="0" smtClean="0">
              <a:ln>
                <a:noFill/>
              </a:ln>
              <a:solidFill>
                <a:srgbClr val="084887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Communication Flow: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response sent by remote OTA Server</a:t>
            </a:r>
          </a:p>
          <a:p>
            <a:pPr>
              <a:buNone/>
            </a:pPr>
            <a:r>
              <a:rPr lang="en-US" sz="1600" b="0" dirty="0" smtClean="0"/>
              <a:t>Command that shall be executed by OTA Security Domain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X-Admin-Protocol: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globalplatform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-remote-admin/1.0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X-Admin-Next-URI: /server/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adminagent?cmd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=2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Content-Type: application/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vnd.globalplatform.card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-content-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mgt;version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=1.0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X-Admin-Targeted-Application: //aid/A000000018/0001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xxxx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CRLF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[command-string]</a:t>
            </a:r>
            <a:endParaRPr lang="en-US" sz="16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200472" y="2420888"/>
            <a:ext cx="8928992" cy="3456384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normalizeH="0" baseline="0" smtClean="0">
              <a:ln>
                <a:noFill/>
              </a:ln>
              <a:solidFill>
                <a:srgbClr val="084887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Protocols &amp; Standards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Abbreviations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r>
              <a:rPr lang="en-US" sz="1800" b="0" dirty="0" smtClean="0"/>
              <a:t>	</a:t>
            </a: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5645" y="1196752"/>
            <a:ext cx="590976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Communication Flow: 2</a:t>
            </a:r>
            <a:r>
              <a:rPr lang="en-US" sz="1800" b="0" baseline="30000" dirty="0" smtClean="0"/>
              <a:t>nd</a:t>
            </a:r>
            <a:r>
              <a:rPr lang="en-US" sz="1800" b="0" dirty="0" smtClean="0"/>
              <a:t> request sent by on-card OTA Security Domain</a:t>
            </a:r>
          </a:p>
          <a:p>
            <a:pPr>
              <a:buNone/>
            </a:pPr>
            <a:r>
              <a:rPr lang="en-US" sz="1600" b="0" dirty="0" smtClean="0"/>
              <a:t>Return of command response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POST /server/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adminagent?cmd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=2 HTTP/1.1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Host: 172.96.0.1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X-Admin-Protocol: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globalplatform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-remote-admin/1.0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X-Admin-From: 0123456789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Content-Type: application/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vnd.globalplatform.card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-content-mgt-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response;version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=1.0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xxxx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X-Admin-Script-Status: ok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CRLF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[response-string]</a:t>
            </a:r>
            <a:endParaRPr lang="en-US" sz="16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200472" y="2420888"/>
            <a:ext cx="8928992" cy="3456384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normalizeH="0" baseline="0" smtClean="0">
              <a:ln>
                <a:noFill/>
              </a:ln>
              <a:solidFill>
                <a:srgbClr val="084887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Communication Flow: 2</a:t>
            </a:r>
            <a:r>
              <a:rPr lang="en-US" sz="1800" b="0" baseline="30000" dirty="0" smtClean="0"/>
              <a:t>nd</a:t>
            </a:r>
            <a:r>
              <a:rPr lang="en-US" sz="1800" b="0" dirty="0" smtClean="0"/>
              <a:t> response sent by remote OTA Server</a:t>
            </a:r>
          </a:p>
          <a:p>
            <a:pPr>
              <a:buNone/>
            </a:pPr>
            <a:r>
              <a:rPr lang="en-US" sz="1600" b="0" dirty="0" smtClean="0"/>
              <a:t>Communication shall be closed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HTTP/1.1 204 No Content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X-Admin-Protocol: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globalplatform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-remote-admin/1.0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CRLF</a:t>
            </a:r>
            <a:endParaRPr lang="en-US" sz="16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200472" y="2420888"/>
            <a:ext cx="8928992" cy="3456384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00" b="0" i="0" u="none" strike="noStrike" cap="none" normalizeH="0" baseline="0" smtClean="0">
              <a:ln>
                <a:noFill/>
              </a:ln>
              <a:solidFill>
                <a:srgbClr val="084887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Communication Flow</a:t>
            </a:r>
          </a:p>
          <a:p>
            <a:pPr>
              <a:buNone/>
            </a:pPr>
            <a:endParaRPr lang="en-US" sz="18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872" y="1195163"/>
            <a:ext cx="4464496" cy="50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Elements &amp; Communication Flow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Communication Flow</a:t>
            </a:r>
          </a:p>
          <a:p>
            <a:pPr>
              <a:buNone/>
            </a:pPr>
            <a:r>
              <a:rPr lang="en-US" sz="1600" b="0" dirty="0" smtClean="0"/>
              <a:t>with Intermediary Actor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0832" y="1252538"/>
            <a:ext cx="5616624" cy="499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Product Configuration: Security Domain Installation 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Secure Chanel Protocol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Security Domain Administration Session Parameters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Admin Agent Configuration Parameters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PSK TLS Key Set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r>
              <a:rPr lang="en-US" sz="1600" b="0" u="sng" dirty="0" err="1" smtClean="0"/>
              <a:t>Morpho</a:t>
            </a:r>
            <a:r>
              <a:rPr lang="en-US" sz="1600" b="0" u="sng" dirty="0" smtClean="0"/>
              <a:t> Specifications: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Admin Agent Component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Admin Agent Component - RAM over HTTP Extension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5259" name="Rectangle 13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Secure Chanel Protocol Identifier (GP2.2 </a:t>
            </a:r>
            <a:r>
              <a:rPr lang="en-US" sz="1800" b="0" dirty="0" err="1" smtClean="0"/>
              <a:t>Amnd</a:t>
            </a:r>
            <a:r>
              <a:rPr lang="en-US" sz="1800" b="0" dirty="0" smtClean="0"/>
              <a:t> B)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r>
              <a:rPr lang="en-US" sz="1600" b="0" dirty="0" smtClean="0"/>
              <a:t>SCP81i01 = TLS 1.0</a:t>
            </a:r>
          </a:p>
          <a:p>
            <a:pPr>
              <a:buNone/>
            </a:pPr>
            <a:r>
              <a:rPr lang="en-US" sz="1600" b="0" dirty="0" smtClean="0"/>
              <a:t>SCP81i02 = TLS 1.1</a:t>
            </a:r>
          </a:p>
          <a:p>
            <a:pPr>
              <a:buNone/>
            </a:pPr>
            <a:r>
              <a:rPr lang="en-US" sz="1600" b="0" dirty="0" smtClean="0"/>
              <a:t>SCP81i03 = TLS 1.0 + TLS 1.1 </a:t>
            </a:r>
          </a:p>
          <a:p>
            <a:pPr>
              <a:buNone/>
            </a:pPr>
            <a:r>
              <a:rPr lang="en-US" sz="1600" b="0" dirty="0" smtClean="0"/>
              <a:t>SCP81i04 = TLS 1.2</a:t>
            </a:r>
          </a:p>
          <a:p>
            <a:pPr>
              <a:buNone/>
            </a:pPr>
            <a:r>
              <a:rPr lang="en-US" sz="1600" b="0" dirty="0" smtClean="0"/>
              <a:t>SCP81i05 = TLS 1.2 + TLS 1.0 </a:t>
            </a:r>
          </a:p>
          <a:p>
            <a:pPr>
              <a:buNone/>
            </a:pPr>
            <a:r>
              <a:rPr lang="en-US" sz="1600" b="0" dirty="0" smtClean="0"/>
              <a:t>SCP81i06 = TLS 1.2 + TLS 1.1 </a:t>
            </a:r>
          </a:p>
          <a:p>
            <a:pPr>
              <a:buNone/>
            </a:pPr>
            <a:r>
              <a:rPr lang="en-US" sz="1600" b="0" dirty="0" smtClean="0"/>
              <a:t>SCP81i07 = TLS 1.2 + TLS 1.1  + TLS 1.0 </a:t>
            </a:r>
          </a:p>
          <a:p>
            <a:pPr>
              <a:buNone/>
            </a:pPr>
            <a:endParaRPr lang="en-US" sz="14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5259" name="Rectangle 13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6" name="Picture Placeholder 5" descr="Card Designer - 0290ES019V03.scdl*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2960" y="2163761"/>
            <a:ext cx="4680520" cy="212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Administration Session Triggering Parameters – process of creation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5259" name="Rectangle 13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121" name="Group 1"/>
          <p:cNvGrpSpPr>
            <a:grpSpLocks noChangeAspect="1"/>
          </p:cNvGrpSpPr>
          <p:nvPr/>
        </p:nvGrpSpPr>
        <p:grpSpPr bwMode="auto">
          <a:xfrm>
            <a:off x="1823436" y="1772816"/>
            <a:ext cx="6297916" cy="4333726"/>
            <a:chOff x="-1" y="-1"/>
            <a:chExt cx="6746" cy="4643"/>
          </a:xfrm>
        </p:grpSpPr>
        <p:sp>
          <p:nvSpPr>
            <p:cNvPr id="5258" name="AutoShape 138"/>
            <p:cNvSpPr>
              <a:spLocks noChangeAspect="1" noChangeArrowheads="1" noTextEdit="1"/>
            </p:cNvSpPr>
            <p:nvPr/>
          </p:nvSpPr>
          <p:spPr bwMode="auto">
            <a:xfrm>
              <a:off x="-1" y="-1"/>
              <a:ext cx="6746" cy="464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7" name="Rectangle 137"/>
            <p:cNvSpPr>
              <a:spLocks noChangeArrowheads="1"/>
            </p:cNvSpPr>
            <p:nvPr/>
          </p:nvSpPr>
          <p:spPr bwMode="auto">
            <a:xfrm>
              <a:off x="-1" y="-1"/>
              <a:ext cx="6744" cy="4641"/>
            </a:xfrm>
            <a:prstGeom prst="rect">
              <a:avLst/>
            </a:prstGeom>
            <a:noFill/>
            <a:ln w="635" cap="sq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6" name="Freeform 136"/>
            <p:cNvSpPr>
              <a:spLocks/>
            </p:cNvSpPr>
            <p:nvPr/>
          </p:nvSpPr>
          <p:spPr bwMode="auto">
            <a:xfrm>
              <a:off x="40" y="40"/>
              <a:ext cx="2573" cy="250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2402" y="250"/>
                </a:cxn>
                <a:cxn ang="0">
                  <a:pos x="2573" y="65"/>
                </a:cxn>
                <a:cxn ang="0">
                  <a:pos x="2573" y="0"/>
                </a:cxn>
                <a:cxn ang="0">
                  <a:pos x="0" y="0"/>
                </a:cxn>
                <a:cxn ang="0">
                  <a:pos x="0" y="250"/>
                </a:cxn>
              </a:cxnLst>
              <a:rect l="0" t="0" r="r" b="b"/>
              <a:pathLst>
                <a:path w="2573" h="250">
                  <a:moveTo>
                    <a:pt x="0" y="250"/>
                  </a:moveTo>
                  <a:lnTo>
                    <a:pt x="2402" y="250"/>
                  </a:lnTo>
                  <a:lnTo>
                    <a:pt x="2573" y="65"/>
                  </a:lnTo>
                  <a:lnTo>
                    <a:pt x="2573" y="0"/>
                  </a:lnTo>
                  <a:lnTo>
                    <a:pt x="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5" name="Freeform 135"/>
            <p:cNvSpPr>
              <a:spLocks/>
            </p:cNvSpPr>
            <p:nvPr/>
          </p:nvSpPr>
          <p:spPr bwMode="auto">
            <a:xfrm>
              <a:off x="40" y="40"/>
              <a:ext cx="2573" cy="250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2402" y="250"/>
                </a:cxn>
                <a:cxn ang="0">
                  <a:pos x="2573" y="65"/>
                </a:cxn>
                <a:cxn ang="0">
                  <a:pos x="2573" y="0"/>
                </a:cxn>
                <a:cxn ang="0">
                  <a:pos x="0" y="0"/>
                </a:cxn>
                <a:cxn ang="0">
                  <a:pos x="0" y="250"/>
                </a:cxn>
              </a:cxnLst>
              <a:rect l="0" t="0" r="r" b="b"/>
              <a:pathLst>
                <a:path w="2573" h="250">
                  <a:moveTo>
                    <a:pt x="0" y="250"/>
                  </a:moveTo>
                  <a:lnTo>
                    <a:pt x="2402" y="250"/>
                  </a:lnTo>
                  <a:lnTo>
                    <a:pt x="2573" y="65"/>
                  </a:lnTo>
                  <a:lnTo>
                    <a:pt x="2573" y="0"/>
                  </a:lnTo>
                  <a:lnTo>
                    <a:pt x="0" y="0"/>
                  </a:lnTo>
                  <a:lnTo>
                    <a:pt x="0" y="250"/>
                  </a:lnTo>
                  <a:close/>
                </a:path>
              </a:pathLst>
            </a:custGeom>
            <a:noFill/>
            <a:ln w="635" cap="sq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4" name="Rectangle 134"/>
            <p:cNvSpPr>
              <a:spLocks noChangeArrowheads="1"/>
            </p:cNvSpPr>
            <p:nvPr/>
          </p:nvSpPr>
          <p:spPr bwMode="auto">
            <a:xfrm>
              <a:off x="106" y="79"/>
              <a:ext cx="2910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RAM over HTTP Admin Session Parameters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53" name="Rectangle 133"/>
            <p:cNvSpPr>
              <a:spLocks noChangeArrowheads="1"/>
            </p:cNvSpPr>
            <p:nvPr/>
          </p:nvSpPr>
          <p:spPr bwMode="auto">
            <a:xfrm>
              <a:off x="370" y="1121"/>
              <a:ext cx="1174" cy="910"/>
            </a:xfrm>
            <a:prstGeom prst="rect">
              <a:avLst/>
            </a:prstGeom>
            <a:solidFill>
              <a:srgbClr val="C0BF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2" name="Rectangle 132"/>
            <p:cNvSpPr>
              <a:spLocks noChangeArrowheads="1"/>
            </p:cNvSpPr>
            <p:nvPr/>
          </p:nvSpPr>
          <p:spPr bwMode="auto">
            <a:xfrm>
              <a:off x="370" y="1121"/>
              <a:ext cx="1174" cy="910"/>
            </a:xfrm>
            <a:prstGeom prst="rect">
              <a:avLst/>
            </a:prstGeom>
            <a:noFill/>
            <a:ln w="8255" cap="sq">
              <a:solidFill>
                <a:srgbClr val="C0BF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1" name="Rectangle 131"/>
            <p:cNvSpPr>
              <a:spLocks noChangeArrowheads="1"/>
            </p:cNvSpPr>
            <p:nvPr/>
          </p:nvSpPr>
          <p:spPr bwMode="auto">
            <a:xfrm>
              <a:off x="330" y="1081"/>
              <a:ext cx="13" cy="91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50" name="Rectangle 130"/>
            <p:cNvSpPr>
              <a:spLocks noChangeArrowheads="1"/>
            </p:cNvSpPr>
            <p:nvPr/>
          </p:nvSpPr>
          <p:spPr bwMode="auto">
            <a:xfrm>
              <a:off x="343" y="1081"/>
              <a:ext cx="27" cy="910"/>
            </a:xfrm>
            <a:prstGeom prst="rect">
              <a:avLst/>
            </a:prstGeom>
            <a:solidFill>
              <a:srgbClr val="AAAA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9" name="Rectangle 129"/>
            <p:cNvSpPr>
              <a:spLocks noChangeArrowheads="1"/>
            </p:cNvSpPr>
            <p:nvPr/>
          </p:nvSpPr>
          <p:spPr bwMode="auto">
            <a:xfrm>
              <a:off x="370" y="1081"/>
              <a:ext cx="26" cy="910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8" name="Rectangle 128"/>
            <p:cNvSpPr>
              <a:spLocks noChangeArrowheads="1"/>
            </p:cNvSpPr>
            <p:nvPr/>
          </p:nvSpPr>
          <p:spPr bwMode="auto">
            <a:xfrm>
              <a:off x="396" y="1081"/>
              <a:ext cx="26" cy="910"/>
            </a:xfrm>
            <a:prstGeom prst="rect">
              <a:avLst/>
            </a:prstGeom>
            <a:solidFill>
              <a:srgbClr val="ACAC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7" name="Rectangle 127"/>
            <p:cNvSpPr>
              <a:spLocks noChangeArrowheads="1"/>
            </p:cNvSpPr>
            <p:nvPr/>
          </p:nvSpPr>
          <p:spPr bwMode="auto">
            <a:xfrm>
              <a:off x="422" y="1081"/>
              <a:ext cx="27" cy="910"/>
            </a:xfrm>
            <a:prstGeom prst="rect">
              <a:avLst/>
            </a:prstGeom>
            <a:solidFill>
              <a:srgbClr val="ADAD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6" name="Rectangle 126"/>
            <p:cNvSpPr>
              <a:spLocks noChangeArrowheads="1"/>
            </p:cNvSpPr>
            <p:nvPr/>
          </p:nvSpPr>
          <p:spPr bwMode="auto">
            <a:xfrm>
              <a:off x="449" y="1081"/>
              <a:ext cx="26" cy="910"/>
            </a:xfrm>
            <a:prstGeom prst="rect">
              <a:avLst/>
            </a:prstGeom>
            <a:solidFill>
              <a:srgbClr val="AEAEA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5" name="Rectangle 125"/>
            <p:cNvSpPr>
              <a:spLocks noChangeArrowheads="1"/>
            </p:cNvSpPr>
            <p:nvPr/>
          </p:nvSpPr>
          <p:spPr bwMode="auto">
            <a:xfrm>
              <a:off x="475" y="1081"/>
              <a:ext cx="27" cy="910"/>
            </a:xfrm>
            <a:prstGeom prst="rect">
              <a:avLst/>
            </a:prstGeom>
            <a:solidFill>
              <a:srgbClr val="AFAF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4" name="Rectangle 124"/>
            <p:cNvSpPr>
              <a:spLocks noChangeArrowheads="1"/>
            </p:cNvSpPr>
            <p:nvPr/>
          </p:nvSpPr>
          <p:spPr bwMode="auto">
            <a:xfrm>
              <a:off x="502" y="1081"/>
              <a:ext cx="13" cy="910"/>
            </a:xfrm>
            <a:prstGeom prst="rect">
              <a:avLst/>
            </a:prstGeom>
            <a:solidFill>
              <a:srgbClr val="B0B0B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3" name="Rectangle 123"/>
            <p:cNvSpPr>
              <a:spLocks noChangeArrowheads="1"/>
            </p:cNvSpPr>
            <p:nvPr/>
          </p:nvSpPr>
          <p:spPr bwMode="auto">
            <a:xfrm>
              <a:off x="515" y="1081"/>
              <a:ext cx="26" cy="910"/>
            </a:xfrm>
            <a:prstGeom prst="rect">
              <a:avLst/>
            </a:prstGeom>
            <a:solidFill>
              <a:srgbClr val="B1B1B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2" name="Rectangle 122"/>
            <p:cNvSpPr>
              <a:spLocks noChangeArrowheads="1"/>
            </p:cNvSpPr>
            <p:nvPr/>
          </p:nvSpPr>
          <p:spPr bwMode="auto">
            <a:xfrm>
              <a:off x="541" y="1081"/>
              <a:ext cx="27" cy="91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1" name="Rectangle 121"/>
            <p:cNvSpPr>
              <a:spLocks noChangeArrowheads="1"/>
            </p:cNvSpPr>
            <p:nvPr/>
          </p:nvSpPr>
          <p:spPr bwMode="auto">
            <a:xfrm>
              <a:off x="568" y="1081"/>
              <a:ext cx="26" cy="910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40" name="Rectangle 120"/>
            <p:cNvSpPr>
              <a:spLocks noChangeArrowheads="1"/>
            </p:cNvSpPr>
            <p:nvPr/>
          </p:nvSpPr>
          <p:spPr bwMode="auto">
            <a:xfrm>
              <a:off x="594" y="1081"/>
              <a:ext cx="26" cy="910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9" name="Rectangle 119"/>
            <p:cNvSpPr>
              <a:spLocks noChangeArrowheads="1"/>
            </p:cNvSpPr>
            <p:nvPr/>
          </p:nvSpPr>
          <p:spPr bwMode="auto">
            <a:xfrm>
              <a:off x="620" y="1081"/>
              <a:ext cx="27" cy="910"/>
            </a:xfrm>
            <a:prstGeom prst="rect">
              <a:avLst/>
            </a:prstGeom>
            <a:solidFill>
              <a:srgbClr val="B5B5B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8" name="Rectangle 118"/>
            <p:cNvSpPr>
              <a:spLocks noChangeArrowheads="1"/>
            </p:cNvSpPr>
            <p:nvPr/>
          </p:nvSpPr>
          <p:spPr bwMode="auto">
            <a:xfrm>
              <a:off x="647" y="1081"/>
              <a:ext cx="39" cy="910"/>
            </a:xfrm>
            <a:prstGeom prst="rect">
              <a:avLst/>
            </a:prstGeom>
            <a:solidFill>
              <a:srgbClr val="B6B6B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7" name="Rectangle 117"/>
            <p:cNvSpPr>
              <a:spLocks noChangeArrowheads="1"/>
            </p:cNvSpPr>
            <p:nvPr/>
          </p:nvSpPr>
          <p:spPr bwMode="auto">
            <a:xfrm>
              <a:off x="686" y="1081"/>
              <a:ext cx="27" cy="910"/>
            </a:xfrm>
            <a:prstGeom prst="rect">
              <a:avLst/>
            </a:prstGeom>
            <a:solidFill>
              <a:srgbClr val="B7B7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6" name="Rectangle 116"/>
            <p:cNvSpPr>
              <a:spLocks noChangeArrowheads="1"/>
            </p:cNvSpPr>
            <p:nvPr/>
          </p:nvSpPr>
          <p:spPr bwMode="auto">
            <a:xfrm>
              <a:off x="713" y="1081"/>
              <a:ext cx="26" cy="910"/>
            </a:xfrm>
            <a:prstGeom prst="rect">
              <a:avLst/>
            </a:prstGeom>
            <a:solidFill>
              <a:srgbClr val="B8B8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5" name="Rectangle 115"/>
            <p:cNvSpPr>
              <a:spLocks noChangeArrowheads="1"/>
            </p:cNvSpPr>
            <p:nvPr/>
          </p:nvSpPr>
          <p:spPr bwMode="auto">
            <a:xfrm>
              <a:off x="739" y="1081"/>
              <a:ext cx="27" cy="910"/>
            </a:xfrm>
            <a:prstGeom prst="rect">
              <a:avLst/>
            </a:prstGeom>
            <a:solidFill>
              <a:srgbClr val="B9B9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4" name="Rectangle 114"/>
            <p:cNvSpPr>
              <a:spLocks noChangeArrowheads="1"/>
            </p:cNvSpPr>
            <p:nvPr/>
          </p:nvSpPr>
          <p:spPr bwMode="auto">
            <a:xfrm>
              <a:off x="766" y="1081"/>
              <a:ext cx="26" cy="910"/>
            </a:xfrm>
            <a:prstGeom prst="rect">
              <a:avLst/>
            </a:prstGeom>
            <a:solidFill>
              <a:srgbClr val="BABAB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3" name="Rectangle 113"/>
            <p:cNvSpPr>
              <a:spLocks noChangeArrowheads="1"/>
            </p:cNvSpPr>
            <p:nvPr/>
          </p:nvSpPr>
          <p:spPr bwMode="auto">
            <a:xfrm>
              <a:off x="792" y="1081"/>
              <a:ext cx="26" cy="910"/>
            </a:xfrm>
            <a:prstGeom prst="rect">
              <a:avLst/>
            </a:prstGeom>
            <a:solidFill>
              <a:srgbClr val="BBBB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2" name="Rectangle 112"/>
            <p:cNvSpPr>
              <a:spLocks noChangeArrowheads="1"/>
            </p:cNvSpPr>
            <p:nvPr/>
          </p:nvSpPr>
          <p:spPr bwMode="auto">
            <a:xfrm>
              <a:off x="818" y="1081"/>
              <a:ext cx="27" cy="910"/>
            </a:xfrm>
            <a:prstGeom prst="rect">
              <a:avLst/>
            </a:prstGeom>
            <a:solidFill>
              <a:srgbClr val="BCBCB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1" name="Rectangle 111"/>
            <p:cNvSpPr>
              <a:spLocks noChangeArrowheads="1"/>
            </p:cNvSpPr>
            <p:nvPr/>
          </p:nvSpPr>
          <p:spPr bwMode="auto">
            <a:xfrm>
              <a:off x="845" y="1081"/>
              <a:ext cx="13" cy="910"/>
            </a:xfrm>
            <a:prstGeom prst="rect">
              <a:avLst/>
            </a:prstGeom>
            <a:solidFill>
              <a:srgbClr val="BDBDB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30" name="Rectangle 110"/>
            <p:cNvSpPr>
              <a:spLocks noChangeArrowheads="1"/>
            </p:cNvSpPr>
            <p:nvPr/>
          </p:nvSpPr>
          <p:spPr bwMode="auto">
            <a:xfrm>
              <a:off x="858" y="1081"/>
              <a:ext cx="26" cy="910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9" name="Rectangle 109"/>
            <p:cNvSpPr>
              <a:spLocks noChangeArrowheads="1"/>
            </p:cNvSpPr>
            <p:nvPr/>
          </p:nvSpPr>
          <p:spPr bwMode="auto">
            <a:xfrm>
              <a:off x="884" y="1081"/>
              <a:ext cx="27" cy="910"/>
            </a:xfrm>
            <a:prstGeom prst="rect">
              <a:avLst/>
            </a:prstGeom>
            <a:solidFill>
              <a:srgbClr val="BFBF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8" name="Rectangle 108"/>
            <p:cNvSpPr>
              <a:spLocks noChangeArrowheads="1"/>
            </p:cNvSpPr>
            <p:nvPr/>
          </p:nvSpPr>
          <p:spPr bwMode="auto">
            <a:xfrm>
              <a:off x="911" y="1081"/>
              <a:ext cx="594" cy="91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7" name="Rectangle 107"/>
            <p:cNvSpPr>
              <a:spLocks noChangeArrowheads="1"/>
            </p:cNvSpPr>
            <p:nvPr/>
          </p:nvSpPr>
          <p:spPr bwMode="auto">
            <a:xfrm>
              <a:off x="330" y="1081"/>
              <a:ext cx="1175" cy="910"/>
            </a:xfrm>
            <a:prstGeom prst="rect">
              <a:avLst/>
            </a:pr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6" name="Rectangle 106"/>
            <p:cNvSpPr>
              <a:spLocks noChangeArrowheads="1"/>
            </p:cNvSpPr>
            <p:nvPr/>
          </p:nvSpPr>
          <p:spPr bwMode="auto">
            <a:xfrm>
              <a:off x="502" y="1200"/>
              <a:ext cx="82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Trigger SMS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25" name="Rectangle 105"/>
            <p:cNvSpPr>
              <a:spLocks noChangeArrowheads="1"/>
            </p:cNvSpPr>
            <p:nvPr/>
          </p:nvSpPr>
          <p:spPr bwMode="auto">
            <a:xfrm>
              <a:off x="554" y="1371"/>
              <a:ext cx="75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parameters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24" name="Line 104"/>
            <p:cNvSpPr>
              <a:spLocks noChangeShapeType="1"/>
            </p:cNvSpPr>
            <p:nvPr/>
          </p:nvSpPr>
          <p:spPr bwMode="auto">
            <a:xfrm>
              <a:off x="330" y="1609"/>
              <a:ext cx="1175" cy="0"/>
            </a:xfrm>
            <a:prstGeom prst="line">
              <a:avLst/>
            </a:pr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3" name="Rectangle 103"/>
            <p:cNvSpPr>
              <a:spLocks noChangeArrowheads="1"/>
            </p:cNvSpPr>
            <p:nvPr/>
          </p:nvSpPr>
          <p:spPr bwMode="auto">
            <a:xfrm>
              <a:off x="1993" y="2044"/>
              <a:ext cx="1399" cy="910"/>
            </a:xfrm>
            <a:prstGeom prst="rect">
              <a:avLst/>
            </a:prstGeom>
            <a:solidFill>
              <a:srgbClr val="C0BF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2" name="Rectangle 102"/>
            <p:cNvSpPr>
              <a:spLocks noChangeArrowheads="1"/>
            </p:cNvSpPr>
            <p:nvPr/>
          </p:nvSpPr>
          <p:spPr bwMode="auto">
            <a:xfrm>
              <a:off x="1993" y="2044"/>
              <a:ext cx="1399" cy="910"/>
            </a:xfrm>
            <a:prstGeom prst="rect">
              <a:avLst/>
            </a:prstGeom>
            <a:noFill/>
            <a:ln w="8255" cap="sq">
              <a:solidFill>
                <a:srgbClr val="C0BF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1" name="Rectangle 101"/>
            <p:cNvSpPr>
              <a:spLocks noChangeArrowheads="1"/>
            </p:cNvSpPr>
            <p:nvPr/>
          </p:nvSpPr>
          <p:spPr bwMode="auto">
            <a:xfrm>
              <a:off x="1953" y="2004"/>
              <a:ext cx="27" cy="91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20" name="Rectangle 100"/>
            <p:cNvSpPr>
              <a:spLocks noChangeArrowheads="1"/>
            </p:cNvSpPr>
            <p:nvPr/>
          </p:nvSpPr>
          <p:spPr bwMode="auto">
            <a:xfrm>
              <a:off x="1980" y="2004"/>
              <a:ext cx="26" cy="910"/>
            </a:xfrm>
            <a:prstGeom prst="rect">
              <a:avLst/>
            </a:prstGeom>
            <a:solidFill>
              <a:srgbClr val="AAAA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9" name="Rectangle 99"/>
            <p:cNvSpPr>
              <a:spLocks noChangeArrowheads="1"/>
            </p:cNvSpPr>
            <p:nvPr/>
          </p:nvSpPr>
          <p:spPr bwMode="auto">
            <a:xfrm>
              <a:off x="2006" y="2004"/>
              <a:ext cx="27" cy="910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8" name="Rectangle 98"/>
            <p:cNvSpPr>
              <a:spLocks noChangeArrowheads="1"/>
            </p:cNvSpPr>
            <p:nvPr/>
          </p:nvSpPr>
          <p:spPr bwMode="auto">
            <a:xfrm>
              <a:off x="2033" y="2004"/>
              <a:ext cx="26" cy="910"/>
            </a:xfrm>
            <a:prstGeom prst="rect">
              <a:avLst/>
            </a:prstGeom>
            <a:solidFill>
              <a:srgbClr val="ACAC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7" name="Rectangle 97"/>
            <p:cNvSpPr>
              <a:spLocks noChangeArrowheads="1"/>
            </p:cNvSpPr>
            <p:nvPr/>
          </p:nvSpPr>
          <p:spPr bwMode="auto">
            <a:xfrm>
              <a:off x="2059" y="2004"/>
              <a:ext cx="26" cy="910"/>
            </a:xfrm>
            <a:prstGeom prst="rect">
              <a:avLst/>
            </a:prstGeom>
            <a:solidFill>
              <a:srgbClr val="ADAD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6" name="Rectangle 96"/>
            <p:cNvSpPr>
              <a:spLocks noChangeArrowheads="1"/>
            </p:cNvSpPr>
            <p:nvPr/>
          </p:nvSpPr>
          <p:spPr bwMode="auto">
            <a:xfrm>
              <a:off x="2085" y="2004"/>
              <a:ext cx="40" cy="910"/>
            </a:xfrm>
            <a:prstGeom prst="rect">
              <a:avLst/>
            </a:prstGeom>
            <a:solidFill>
              <a:srgbClr val="AEAEA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5" name="Rectangle 95"/>
            <p:cNvSpPr>
              <a:spLocks noChangeArrowheads="1"/>
            </p:cNvSpPr>
            <p:nvPr/>
          </p:nvSpPr>
          <p:spPr bwMode="auto">
            <a:xfrm>
              <a:off x="2125" y="2004"/>
              <a:ext cx="26" cy="910"/>
            </a:xfrm>
            <a:prstGeom prst="rect">
              <a:avLst/>
            </a:prstGeom>
            <a:solidFill>
              <a:srgbClr val="AFAF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4" name="Rectangle 94"/>
            <p:cNvSpPr>
              <a:spLocks noChangeArrowheads="1"/>
            </p:cNvSpPr>
            <p:nvPr/>
          </p:nvSpPr>
          <p:spPr bwMode="auto">
            <a:xfrm>
              <a:off x="2151" y="2004"/>
              <a:ext cx="27" cy="910"/>
            </a:xfrm>
            <a:prstGeom prst="rect">
              <a:avLst/>
            </a:prstGeom>
            <a:solidFill>
              <a:srgbClr val="B0B0B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3" name="Rectangle 93"/>
            <p:cNvSpPr>
              <a:spLocks noChangeArrowheads="1"/>
            </p:cNvSpPr>
            <p:nvPr/>
          </p:nvSpPr>
          <p:spPr bwMode="auto">
            <a:xfrm>
              <a:off x="2178" y="2004"/>
              <a:ext cx="26" cy="910"/>
            </a:xfrm>
            <a:prstGeom prst="rect">
              <a:avLst/>
            </a:prstGeom>
            <a:solidFill>
              <a:srgbClr val="B1B1B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2" name="Rectangle 92"/>
            <p:cNvSpPr>
              <a:spLocks noChangeArrowheads="1"/>
            </p:cNvSpPr>
            <p:nvPr/>
          </p:nvSpPr>
          <p:spPr bwMode="auto">
            <a:xfrm>
              <a:off x="2204" y="2004"/>
              <a:ext cx="27" cy="91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1" name="Rectangle 91"/>
            <p:cNvSpPr>
              <a:spLocks noChangeArrowheads="1"/>
            </p:cNvSpPr>
            <p:nvPr/>
          </p:nvSpPr>
          <p:spPr bwMode="auto">
            <a:xfrm>
              <a:off x="2231" y="2004"/>
              <a:ext cx="39" cy="910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10" name="Rectangle 90"/>
            <p:cNvSpPr>
              <a:spLocks noChangeArrowheads="1"/>
            </p:cNvSpPr>
            <p:nvPr/>
          </p:nvSpPr>
          <p:spPr bwMode="auto">
            <a:xfrm>
              <a:off x="2270" y="2004"/>
              <a:ext cx="27" cy="910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9" name="Rectangle 89"/>
            <p:cNvSpPr>
              <a:spLocks noChangeArrowheads="1"/>
            </p:cNvSpPr>
            <p:nvPr/>
          </p:nvSpPr>
          <p:spPr bwMode="auto">
            <a:xfrm>
              <a:off x="2297" y="2004"/>
              <a:ext cx="39" cy="910"/>
            </a:xfrm>
            <a:prstGeom prst="rect">
              <a:avLst/>
            </a:prstGeom>
            <a:solidFill>
              <a:srgbClr val="B5B5B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8" name="Rectangle 88"/>
            <p:cNvSpPr>
              <a:spLocks noChangeArrowheads="1"/>
            </p:cNvSpPr>
            <p:nvPr/>
          </p:nvSpPr>
          <p:spPr bwMode="auto">
            <a:xfrm>
              <a:off x="2336" y="2004"/>
              <a:ext cx="40" cy="910"/>
            </a:xfrm>
            <a:prstGeom prst="rect">
              <a:avLst/>
            </a:prstGeom>
            <a:solidFill>
              <a:srgbClr val="B6B6B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7" name="Rectangle 87"/>
            <p:cNvSpPr>
              <a:spLocks noChangeArrowheads="1"/>
            </p:cNvSpPr>
            <p:nvPr/>
          </p:nvSpPr>
          <p:spPr bwMode="auto">
            <a:xfrm>
              <a:off x="2376" y="2004"/>
              <a:ext cx="39" cy="910"/>
            </a:xfrm>
            <a:prstGeom prst="rect">
              <a:avLst/>
            </a:prstGeom>
            <a:solidFill>
              <a:srgbClr val="B7B7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6" name="Rectangle 86"/>
            <p:cNvSpPr>
              <a:spLocks noChangeArrowheads="1"/>
            </p:cNvSpPr>
            <p:nvPr/>
          </p:nvSpPr>
          <p:spPr bwMode="auto">
            <a:xfrm>
              <a:off x="2415" y="2004"/>
              <a:ext cx="27" cy="910"/>
            </a:xfrm>
            <a:prstGeom prst="rect">
              <a:avLst/>
            </a:prstGeom>
            <a:solidFill>
              <a:srgbClr val="B8B8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5" name="Rectangle 85"/>
            <p:cNvSpPr>
              <a:spLocks noChangeArrowheads="1"/>
            </p:cNvSpPr>
            <p:nvPr/>
          </p:nvSpPr>
          <p:spPr bwMode="auto">
            <a:xfrm>
              <a:off x="2442" y="2004"/>
              <a:ext cx="26" cy="910"/>
            </a:xfrm>
            <a:prstGeom prst="rect">
              <a:avLst/>
            </a:prstGeom>
            <a:solidFill>
              <a:srgbClr val="B9B9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4" name="Rectangle 84"/>
            <p:cNvSpPr>
              <a:spLocks noChangeArrowheads="1"/>
            </p:cNvSpPr>
            <p:nvPr/>
          </p:nvSpPr>
          <p:spPr bwMode="auto">
            <a:xfrm>
              <a:off x="2468" y="2004"/>
              <a:ext cx="27" cy="910"/>
            </a:xfrm>
            <a:prstGeom prst="rect">
              <a:avLst/>
            </a:prstGeom>
            <a:solidFill>
              <a:srgbClr val="BABAB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3" name="Rectangle 83"/>
            <p:cNvSpPr>
              <a:spLocks noChangeArrowheads="1"/>
            </p:cNvSpPr>
            <p:nvPr/>
          </p:nvSpPr>
          <p:spPr bwMode="auto">
            <a:xfrm>
              <a:off x="2495" y="2004"/>
              <a:ext cx="39" cy="910"/>
            </a:xfrm>
            <a:prstGeom prst="rect">
              <a:avLst/>
            </a:prstGeom>
            <a:solidFill>
              <a:srgbClr val="BBBB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2" name="Rectangle 82"/>
            <p:cNvSpPr>
              <a:spLocks noChangeArrowheads="1"/>
            </p:cNvSpPr>
            <p:nvPr/>
          </p:nvSpPr>
          <p:spPr bwMode="auto">
            <a:xfrm>
              <a:off x="2534" y="2004"/>
              <a:ext cx="27" cy="910"/>
            </a:xfrm>
            <a:prstGeom prst="rect">
              <a:avLst/>
            </a:prstGeom>
            <a:solidFill>
              <a:srgbClr val="BCBCB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1" name="Rectangle 81"/>
            <p:cNvSpPr>
              <a:spLocks noChangeArrowheads="1"/>
            </p:cNvSpPr>
            <p:nvPr/>
          </p:nvSpPr>
          <p:spPr bwMode="auto">
            <a:xfrm>
              <a:off x="2561" y="2004"/>
              <a:ext cx="26" cy="910"/>
            </a:xfrm>
            <a:prstGeom prst="rect">
              <a:avLst/>
            </a:prstGeom>
            <a:solidFill>
              <a:srgbClr val="BDBDB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00" name="Rectangle 80"/>
            <p:cNvSpPr>
              <a:spLocks noChangeArrowheads="1"/>
            </p:cNvSpPr>
            <p:nvPr/>
          </p:nvSpPr>
          <p:spPr bwMode="auto">
            <a:xfrm>
              <a:off x="2587" y="2004"/>
              <a:ext cx="26" cy="910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9" name="Rectangle 79"/>
            <p:cNvSpPr>
              <a:spLocks noChangeArrowheads="1"/>
            </p:cNvSpPr>
            <p:nvPr/>
          </p:nvSpPr>
          <p:spPr bwMode="auto">
            <a:xfrm>
              <a:off x="2613" y="2004"/>
              <a:ext cx="27" cy="910"/>
            </a:xfrm>
            <a:prstGeom prst="rect">
              <a:avLst/>
            </a:prstGeom>
            <a:solidFill>
              <a:srgbClr val="BFBF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8" name="Rectangle 78"/>
            <p:cNvSpPr>
              <a:spLocks noChangeArrowheads="1"/>
            </p:cNvSpPr>
            <p:nvPr/>
          </p:nvSpPr>
          <p:spPr bwMode="auto">
            <a:xfrm>
              <a:off x="2640" y="2004"/>
              <a:ext cx="713" cy="91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7" name="Rectangle 77"/>
            <p:cNvSpPr>
              <a:spLocks noChangeArrowheads="1"/>
            </p:cNvSpPr>
            <p:nvPr/>
          </p:nvSpPr>
          <p:spPr bwMode="auto">
            <a:xfrm>
              <a:off x="1953" y="2004"/>
              <a:ext cx="1400" cy="910"/>
            </a:xfrm>
            <a:prstGeom prst="rect">
              <a:avLst/>
            </a:pr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6" name="Rectangle 76"/>
            <p:cNvSpPr>
              <a:spLocks noChangeArrowheads="1"/>
            </p:cNvSpPr>
            <p:nvPr/>
          </p:nvSpPr>
          <p:spPr bwMode="auto">
            <a:xfrm>
              <a:off x="2046" y="2123"/>
              <a:ext cx="123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Triggered Security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2019" y="2295"/>
              <a:ext cx="130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Domain parameters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94" name="Line 74"/>
            <p:cNvSpPr>
              <a:spLocks noChangeShapeType="1"/>
            </p:cNvSpPr>
            <p:nvPr/>
          </p:nvSpPr>
          <p:spPr bwMode="auto">
            <a:xfrm>
              <a:off x="1953" y="2532"/>
              <a:ext cx="1400" cy="0"/>
            </a:xfrm>
            <a:prstGeom prst="line">
              <a:avLst/>
            </a:pr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3" name="Rectangle 73"/>
            <p:cNvSpPr>
              <a:spLocks noChangeArrowheads="1"/>
            </p:cNvSpPr>
            <p:nvPr/>
          </p:nvSpPr>
          <p:spPr bwMode="auto">
            <a:xfrm>
              <a:off x="3577" y="3323"/>
              <a:ext cx="1623" cy="1095"/>
            </a:xfrm>
            <a:prstGeom prst="rect">
              <a:avLst/>
            </a:prstGeom>
            <a:solidFill>
              <a:srgbClr val="C0BF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2" name="Rectangle 72"/>
            <p:cNvSpPr>
              <a:spLocks noChangeArrowheads="1"/>
            </p:cNvSpPr>
            <p:nvPr/>
          </p:nvSpPr>
          <p:spPr bwMode="auto">
            <a:xfrm>
              <a:off x="3577" y="3323"/>
              <a:ext cx="1623" cy="1095"/>
            </a:xfrm>
            <a:prstGeom prst="rect">
              <a:avLst/>
            </a:prstGeom>
            <a:noFill/>
            <a:ln w="8255" cap="sq">
              <a:solidFill>
                <a:srgbClr val="C0BF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1" name="Rectangle 71"/>
            <p:cNvSpPr>
              <a:spLocks noChangeArrowheads="1"/>
            </p:cNvSpPr>
            <p:nvPr/>
          </p:nvSpPr>
          <p:spPr bwMode="auto">
            <a:xfrm>
              <a:off x="3537" y="3284"/>
              <a:ext cx="27" cy="109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90" name="Rectangle 70"/>
            <p:cNvSpPr>
              <a:spLocks noChangeArrowheads="1"/>
            </p:cNvSpPr>
            <p:nvPr/>
          </p:nvSpPr>
          <p:spPr bwMode="auto">
            <a:xfrm>
              <a:off x="3564" y="3284"/>
              <a:ext cx="26" cy="1094"/>
            </a:xfrm>
            <a:prstGeom prst="rect">
              <a:avLst/>
            </a:prstGeom>
            <a:solidFill>
              <a:srgbClr val="AAAA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9" name="Rectangle 69"/>
            <p:cNvSpPr>
              <a:spLocks noChangeArrowheads="1"/>
            </p:cNvSpPr>
            <p:nvPr/>
          </p:nvSpPr>
          <p:spPr bwMode="auto">
            <a:xfrm>
              <a:off x="3590" y="3284"/>
              <a:ext cx="40" cy="1094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8" name="Rectangle 68"/>
            <p:cNvSpPr>
              <a:spLocks noChangeArrowheads="1"/>
            </p:cNvSpPr>
            <p:nvPr/>
          </p:nvSpPr>
          <p:spPr bwMode="auto">
            <a:xfrm>
              <a:off x="3630" y="3284"/>
              <a:ext cx="26" cy="1094"/>
            </a:xfrm>
            <a:prstGeom prst="rect">
              <a:avLst/>
            </a:prstGeom>
            <a:solidFill>
              <a:srgbClr val="ACAC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3656" y="3284"/>
              <a:ext cx="40" cy="1094"/>
            </a:xfrm>
            <a:prstGeom prst="rect">
              <a:avLst/>
            </a:prstGeom>
            <a:solidFill>
              <a:srgbClr val="ADADA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6" name="Rectangle 66"/>
            <p:cNvSpPr>
              <a:spLocks noChangeArrowheads="1"/>
            </p:cNvSpPr>
            <p:nvPr/>
          </p:nvSpPr>
          <p:spPr bwMode="auto">
            <a:xfrm>
              <a:off x="3696" y="3284"/>
              <a:ext cx="39" cy="1094"/>
            </a:xfrm>
            <a:prstGeom prst="rect">
              <a:avLst/>
            </a:prstGeom>
            <a:solidFill>
              <a:srgbClr val="AEAEA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5" name="Rectangle 65"/>
            <p:cNvSpPr>
              <a:spLocks noChangeArrowheads="1"/>
            </p:cNvSpPr>
            <p:nvPr/>
          </p:nvSpPr>
          <p:spPr bwMode="auto">
            <a:xfrm>
              <a:off x="3735" y="3284"/>
              <a:ext cx="27" cy="1094"/>
            </a:xfrm>
            <a:prstGeom prst="rect">
              <a:avLst/>
            </a:prstGeom>
            <a:solidFill>
              <a:srgbClr val="AFAF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4" name="Rectangle 64"/>
            <p:cNvSpPr>
              <a:spLocks noChangeArrowheads="1"/>
            </p:cNvSpPr>
            <p:nvPr/>
          </p:nvSpPr>
          <p:spPr bwMode="auto">
            <a:xfrm>
              <a:off x="3762" y="3284"/>
              <a:ext cx="39" cy="1094"/>
            </a:xfrm>
            <a:prstGeom prst="rect">
              <a:avLst/>
            </a:prstGeom>
            <a:solidFill>
              <a:srgbClr val="B0B0B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3" name="Rectangle 63"/>
            <p:cNvSpPr>
              <a:spLocks noChangeArrowheads="1"/>
            </p:cNvSpPr>
            <p:nvPr/>
          </p:nvSpPr>
          <p:spPr bwMode="auto">
            <a:xfrm>
              <a:off x="3801" y="3284"/>
              <a:ext cx="27" cy="1094"/>
            </a:xfrm>
            <a:prstGeom prst="rect">
              <a:avLst/>
            </a:prstGeom>
            <a:solidFill>
              <a:srgbClr val="B1B1B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2" name="Rectangle 62"/>
            <p:cNvSpPr>
              <a:spLocks noChangeArrowheads="1"/>
            </p:cNvSpPr>
            <p:nvPr/>
          </p:nvSpPr>
          <p:spPr bwMode="auto">
            <a:xfrm>
              <a:off x="3828" y="3284"/>
              <a:ext cx="39" cy="1094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1" name="Rectangle 61"/>
            <p:cNvSpPr>
              <a:spLocks noChangeArrowheads="1"/>
            </p:cNvSpPr>
            <p:nvPr/>
          </p:nvSpPr>
          <p:spPr bwMode="auto">
            <a:xfrm>
              <a:off x="3867" y="3284"/>
              <a:ext cx="27" cy="1094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80" name="Rectangle 60"/>
            <p:cNvSpPr>
              <a:spLocks noChangeArrowheads="1"/>
            </p:cNvSpPr>
            <p:nvPr/>
          </p:nvSpPr>
          <p:spPr bwMode="auto">
            <a:xfrm>
              <a:off x="3894" y="3284"/>
              <a:ext cx="39" cy="1094"/>
            </a:xfrm>
            <a:prstGeom prst="rect">
              <a:avLst/>
            </a:prstGeom>
            <a:solidFill>
              <a:srgbClr val="B4B4B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auto">
            <a:xfrm>
              <a:off x="3933" y="3284"/>
              <a:ext cx="40" cy="1094"/>
            </a:xfrm>
            <a:prstGeom prst="rect">
              <a:avLst/>
            </a:prstGeom>
            <a:solidFill>
              <a:srgbClr val="B5B5B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3973" y="3284"/>
              <a:ext cx="53" cy="1094"/>
            </a:xfrm>
            <a:prstGeom prst="rect">
              <a:avLst/>
            </a:prstGeom>
            <a:solidFill>
              <a:srgbClr val="B6B6B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4026" y="3284"/>
              <a:ext cx="39" cy="1094"/>
            </a:xfrm>
            <a:prstGeom prst="rect">
              <a:avLst/>
            </a:prstGeom>
            <a:solidFill>
              <a:srgbClr val="B7B7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4065" y="3284"/>
              <a:ext cx="40" cy="1094"/>
            </a:xfrm>
            <a:prstGeom prst="rect">
              <a:avLst/>
            </a:prstGeom>
            <a:solidFill>
              <a:srgbClr val="B8B8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4105" y="3284"/>
              <a:ext cx="26" cy="1094"/>
            </a:xfrm>
            <a:prstGeom prst="rect">
              <a:avLst/>
            </a:prstGeom>
            <a:solidFill>
              <a:srgbClr val="B9B9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4131" y="3284"/>
              <a:ext cx="40" cy="1094"/>
            </a:xfrm>
            <a:prstGeom prst="rect">
              <a:avLst/>
            </a:prstGeom>
            <a:solidFill>
              <a:srgbClr val="BABAB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4171" y="3284"/>
              <a:ext cx="26" cy="1094"/>
            </a:xfrm>
            <a:prstGeom prst="rect">
              <a:avLst/>
            </a:prstGeom>
            <a:solidFill>
              <a:srgbClr val="BBBBB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4197" y="3284"/>
              <a:ext cx="40" cy="1094"/>
            </a:xfrm>
            <a:prstGeom prst="rect">
              <a:avLst/>
            </a:prstGeom>
            <a:solidFill>
              <a:srgbClr val="BCBCB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1" name="Rectangle 51"/>
            <p:cNvSpPr>
              <a:spLocks noChangeArrowheads="1"/>
            </p:cNvSpPr>
            <p:nvPr/>
          </p:nvSpPr>
          <p:spPr bwMode="auto">
            <a:xfrm>
              <a:off x="4237" y="3284"/>
              <a:ext cx="40" cy="1094"/>
            </a:xfrm>
            <a:prstGeom prst="rect">
              <a:avLst/>
            </a:prstGeom>
            <a:solidFill>
              <a:srgbClr val="BDBDB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4277" y="3284"/>
              <a:ext cx="26" cy="1094"/>
            </a:xfrm>
            <a:prstGeom prst="rect">
              <a:avLst/>
            </a:prstGeom>
            <a:solidFill>
              <a:srgbClr val="BEBEB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9" name="Rectangle 49"/>
            <p:cNvSpPr>
              <a:spLocks noChangeArrowheads="1"/>
            </p:cNvSpPr>
            <p:nvPr/>
          </p:nvSpPr>
          <p:spPr bwMode="auto">
            <a:xfrm>
              <a:off x="4303" y="3284"/>
              <a:ext cx="40" cy="1094"/>
            </a:xfrm>
            <a:prstGeom prst="rect">
              <a:avLst/>
            </a:prstGeom>
            <a:solidFill>
              <a:srgbClr val="BFBF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auto">
            <a:xfrm>
              <a:off x="4343" y="3284"/>
              <a:ext cx="818" cy="109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7" name="Rectangle 47"/>
            <p:cNvSpPr>
              <a:spLocks noChangeArrowheads="1"/>
            </p:cNvSpPr>
            <p:nvPr/>
          </p:nvSpPr>
          <p:spPr bwMode="auto">
            <a:xfrm>
              <a:off x="3537" y="3284"/>
              <a:ext cx="1624" cy="1094"/>
            </a:xfrm>
            <a:prstGeom prst="rect">
              <a:avLst/>
            </a:pr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6" name="Rectangle 46"/>
            <p:cNvSpPr>
              <a:spLocks noChangeArrowheads="1"/>
            </p:cNvSpPr>
            <p:nvPr/>
          </p:nvSpPr>
          <p:spPr bwMode="auto">
            <a:xfrm>
              <a:off x="3577" y="3402"/>
              <a:ext cx="155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Issuer Security Domain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3986" y="3574"/>
              <a:ext cx="75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parameters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3537" y="3811"/>
              <a:ext cx="1624" cy="0"/>
            </a:xfrm>
            <a:prstGeom prst="line">
              <a:avLst/>
            </a:pr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1821" y="659"/>
              <a:ext cx="1518" cy="660"/>
            </a:xfrm>
            <a:prstGeom prst="rect">
              <a:avLst/>
            </a:prstGeom>
            <a:solidFill>
              <a:srgbClr val="C0BF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auto">
            <a:xfrm>
              <a:off x="1821" y="659"/>
              <a:ext cx="1518" cy="660"/>
            </a:xfrm>
            <a:prstGeom prst="rect">
              <a:avLst/>
            </a:prstGeom>
            <a:noFill/>
            <a:ln w="8255" cap="sq">
              <a:solidFill>
                <a:srgbClr val="C0BF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1782" y="462"/>
              <a:ext cx="1531" cy="8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30"/>
                </a:cxn>
                <a:cxn ang="0">
                  <a:pos x="1531" y="830"/>
                </a:cxn>
                <a:cxn ang="0">
                  <a:pos x="1531" y="158"/>
                </a:cxn>
                <a:cxn ang="0">
                  <a:pos x="1373" y="0"/>
                </a:cxn>
                <a:cxn ang="0">
                  <a:pos x="0" y="0"/>
                </a:cxn>
              </a:cxnLst>
              <a:rect l="0" t="0" r="r" b="b"/>
              <a:pathLst>
                <a:path w="1531" h="830">
                  <a:moveTo>
                    <a:pt x="0" y="0"/>
                  </a:moveTo>
                  <a:lnTo>
                    <a:pt x="0" y="830"/>
                  </a:lnTo>
                  <a:lnTo>
                    <a:pt x="1531" y="830"/>
                  </a:lnTo>
                  <a:lnTo>
                    <a:pt x="1531" y="158"/>
                  </a:lnTo>
                  <a:lnTo>
                    <a:pt x="13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3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1782" y="462"/>
              <a:ext cx="1531" cy="8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30"/>
                </a:cxn>
                <a:cxn ang="0">
                  <a:pos x="1531" y="830"/>
                </a:cxn>
                <a:cxn ang="0">
                  <a:pos x="1531" y="158"/>
                </a:cxn>
                <a:cxn ang="0">
                  <a:pos x="1373" y="0"/>
                </a:cxn>
                <a:cxn ang="0">
                  <a:pos x="0" y="0"/>
                </a:cxn>
              </a:cxnLst>
              <a:rect l="0" t="0" r="r" b="b"/>
              <a:pathLst>
                <a:path w="1531" h="830">
                  <a:moveTo>
                    <a:pt x="0" y="0"/>
                  </a:moveTo>
                  <a:lnTo>
                    <a:pt x="0" y="830"/>
                  </a:lnTo>
                  <a:lnTo>
                    <a:pt x="1531" y="830"/>
                  </a:lnTo>
                  <a:lnTo>
                    <a:pt x="1531" y="158"/>
                  </a:lnTo>
                  <a:lnTo>
                    <a:pt x="137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3155" y="462"/>
              <a:ext cx="158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8"/>
                </a:cxn>
                <a:cxn ang="0">
                  <a:pos x="158" y="158"/>
                </a:cxn>
                <a:cxn ang="0">
                  <a:pos x="0" y="0"/>
                </a:cxn>
              </a:cxnLst>
              <a:rect l="0" t="0" r="r" b="b"/>
              <a:pathLst>
                <a:path w="158" h="158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3155" y="462"/>
              <a:ext cx="158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8"/>
                </a:cxn>
                <a:cxn ang="0">
                  <a:pos x="158" y="158"/>
                </a:cxn>
                <a:cxn ang="0">
                  <a:pos x="0" y="0"/>
                </a:cxn>
              </a:cxnLst>
              <a:rect l="0" t="0" r="r" b="b"/>
              <a:pathLst>
                <a:path w="158" h="158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1848" y="646"/>
              <a:ext cx="118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Delivered to Applet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auto">
            <a:xfrm>
              <a:off x="1848" y="818"/>
              <a:ext cx="122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identified by TAR of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1848" y="989"/>
              <a:ext cx="89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OTA message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3709" y="963"/>
              <a:ext cx="2112" cy="870"/>
            </a:xfrm>
            <a:prstGeom prst="rect">
              <a:avLst/>
            </a:prstGeom>
            <a:solidFill>
              <a:srgbClr val="C0BF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3709" y="963"/>
              <a:ext cx="2112" cy="870"/>
            </a:xfrm>
            <a:prstGeom prst="rect">
              <a:avLst/>
            </a:prstGeom>
            <a:noFill/>
            <a:ln w="8255" cap="sq">
              <a:solidFill>
                <a:srgbClr val="C0BF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3669" y="765"/>
              <a:ext cx="2125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2"/>
                </a:cxn>
                <a:cxn ang="0">
                  <a:pos x="2125" y="1042"/>
                </a:cxn>
                <a:cxn ang="0">
                  <a:pos x="2125" y="158"/>
                </a:cxn>
                <a:cxn ang="0">
                  <a:pos x="1967" y="0"/>
                </a:cxn>
                <a:cxn ang="0">
                  <a:pos x="0" y="0"/>
                </a:cxn>
              </a:cxnLst>
              <a:rect l="0" t="0" r="r" b="b"/>
              <a:pathLst>
                <a:path w="2125" h="1042">
                  <a:moveTo>
                    <a:pt x="0" y="0"/>
                  </a:moveTo>
                  <a:lnTo>
                    <a:pt x="0" y="1042"/>
                  </a:lnTo>
                  <a:lnTo>
                    <a:pt x="2125" y="1042"/>
                  </a:lnTo>
                  <a:lnTo>
                    <a:pt x="2125" y="158"/>
                  </a:lnTo>
                  <a:lnTo>
                    <a:pt x="19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3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3669" y="765"/>
              <a:ext cx="2125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2"/>
                </a:cxn>
                <a:cxn ang="0">
                  <a:pos x="2125" y="1042"/>
                </a:cxn>
                <a:cxn ang="0">
                  <a:pos x="2125" y="158"/>
                </a:cxn>
                <a:cxn ang="0">
                  <a:pos x="1967" y="0"/>
                </a:cxn>
                <a:cxn ang="0">
                  <a:pos x="0" y="0"/>
                </a:cxn>
              </a:cxnLst>
              <a:rect l="0" t="0" r="r" b="b"/>
              <a:pathLst>
                <a:path w="2125" h="1042">
                  <a:moveTo>
                    <a:pt x="0" y="0"/>
                  </a:moveTo>
                  <a:lnTo>
                    <a:pt x="0" y="1042"/>
                  </a:lnTo>
                  <a:lnTo>
                    <a:pt x="2125" y="1042"/>
                  </a:lnTo>
                  <a:lnTo>
                    <a:pt x="2125" y="158"/>
                  </a:lnTo>
                  <a:lnTo>
                    <a:pt x="19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5636" y="765"/>
              <a:ext cx="158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8"/>
                </a:cxn>
                <a:cxn ang="0">
                  <a:pos x="158" y="158"/>
                </a:cxn>
                <a:cxn ang="0">
                  <a:pos x="0" y="0"/>
                </a:cxn>
              </a:cxnLst>
              <a:rect l="0" t="0" r="r" b="b"/>
              <a:pathLst>
                <a:path w="158" h="158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5636" y="765"/>
              <a:ext cx="158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8"/>
                </a:cxn>
                <a:cxn ang="0">
                  <a:pos x="158" y="158"/>
                </a:cxn>
                <a:cxn ang="0">
                  <a:pos x="0" y="0"/>
                </a:cxn>
              </a:cxnLst>
              <a:rect l="0" t="0" r="r" b="b"/>
              <a:pathLst>
                <a:path w="158" h="158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735" y="949"/>
              <a:ext cx="198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Default parameters of Triggered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auto">
            <a:xfrm>
              <a:off x="3735" y="1121"/>
              <a:ext cx="184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Security Domain handed over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735" y="1292"/>
              <a:ext cx="1720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during installation within the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3735" y="1464"/>
              <a:ext cx="51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'C9' Tag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4871" y="2229"/>
              <a:ext cx="1649" cy="804"/>
            </a:xfrm>
            <a:prstGeom prst="rect">
              <a:avLst/>
            </a:prstGeom>
            <a:solidFill>
              <a:srgbClr val="C0BF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4871" y="2229"/>
              <a:ext cx="1649" cy="804"/>
            </a:xfrm>
            <a:prstGeom prst="rect">
              <a:avLst/>
            </a:prstGeom>
            <a:noFill/>
            <a:ln w="8255" cap="sq">
              <a:solidFill>
                <a:srgbClr val="C0BF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>
              <a:off x="4831" y="2031"/>
              <a:ext cx="1663" cy="9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76"/>
                </a:cxn>
                <a:cxn ang="0">
                  <a:pos x="1663" y="976"/>
                </a:cxn>
                <a:cxn ang="0">
                  <a:pos x="1663" y="158"/>
                </a:cxn>
                <a:cxn ang="0">
                  <a:pos x="1505" y="0"/>
                </a:cxn>
                <a:cxn ang="0">
                  <a:pos x="0" y="0"/>
                </a:cxn>
              </a:cxnLst>
              <a:rect l="0" t="0" r="r" b="b"/>
              <a:pathLst>
                <a:path w="1663" h="976">
                  <a:moveTo>
                    <a:pt x="0" y="0"/>
                  </a:moveTo>
                  <a:lnTo>
                    <a:pt x="0" y="976"/>
                  </a:lnTo>
                  <a:lnTo>
                    <a:pt x="1663" y="976"/>
                  </a:lnTo>
                  <a:lnTo>
                    <a:pt x="1663" y="158"/>
                  </a:lnTo>
                  <a:lnTo>
                    <a:pt x="15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3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4831" y="2031"/>
              <a:ext cx="1663" cy="9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76"/>
                </a:cxn>
                <a:cxn ang="0">
                  <a:pos x="1663" y="976"/>
                </a:cxn>
                <a:cxn ang="0">
                  <a:pos x="1663" y="158"/>
                </a:cxn>
                <a:cxn ang="0">
                  <a:pos x="1505" y="0"/>
                </a:cxn>
                <a:cxn ang="0">
                  <a:pos x="0" y="0"/>
                </a:cxn>
              </a:cxnLst>
              <a:rect l="0" t="0" r="r" b="b"/>
              <a:pathLst>
                <a:path w="1663" h="976">
                  <a:moveTo>
                    <a:pt x="0" y="0"/>
                  </a:moveTo>
                  <a:lnTo>
                    <a:pt x="0" y="976"/>
                  </a:lnTo>
                  <a:lnTo>
                    <a:pt x="1663" y="976"/>
                  </a:lnTo>
                  <a:lnTo>
                    <a:pt x="1663" y="158"/>
                  </a:lnTo>
                  <a:lnTo>
                    <a:pt x="150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6336" y="2031"/>
              <a:ext cx="158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8"/>
                </a:cxn>
                <a:cxn ang="0">
                  <a:pos x="158" y="158"/>
                </a:cxn>
                <a:cxn ang="0">
                  <a:pos x="0" y="0"/>
                </a:cxn>
              </a:cxnLst>
              <a:rect l="0" t="0" r="r" b="b"/>
              <a:pathLst>
                <a:path w="158" h="158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0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6336" y="2031"/>
              <a:ext cx="158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8"/>
                </a:cxn>
                <a:cxn ang="0">
                  <a:pos x="158" y="158"/>
                </a:cxn>
                <a:cxn ang="0">
                  <a:pos x="0" y="0"/>
                </a:cxn>
              </a:cxnLst>
              <a:rect l="0" t="0" r="r" b="b"/>
              <a:pathLst>
                <a:path w="158" h="158">
                  <a:moveTo>
                    <a:pt x="0" y="0"/>
                  </a:moveTo>
                  <a:lnTo>
                    <a:pt x="0" y="158"/>
                  </a:lnTo>
                  <a:lnTo>
                    <a:pt x="158" y="1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897" y="2215"/>
              <a:ext cx="1300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Parameters of Issuer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897" y="2387"/>
              <a:ext cx="153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Security Domain handed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4897" y="2558"/>
              <a:ext cx="140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over during installation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4897" y="2730"/>
              <a:ext cx="114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within the 'C9' Tag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4" name="Freeform 14"/>
            <p:cNvSpPr>
              <a:spLocks noEditPoints="1"/>
            </p:cNvSpPr>
            <p:nvPr/>
          </p:nvSpPr>
          <p:spPr bwMode="auto">
            <a:xfrm>
              <a:off x="2640" y="2928"/>
              <a:ext cx="515" cy="1107"/>
            </a:xfrm>
            <a:custGeom>
              <a:avLst/>
              <a:gdLst/>
              <a:ahLst/>
              <a:cxnLst>
                <a:cxn ang="0">
                  <a:pos x="515" y="1107"/>
                </a:cxn>
                <a:cxn ang="0">
                  <a:pos x="475" y="1015"/>
                </a:cxn>
                <a:cxn ang="0">
                  <a:pos x="449" y="962"/>
                </a:cxn>
                <a:cxn ang="0">
                  <a:pos x="409" y="870"/>
                </a:cxn>
                <a:cxn ang="0">
                  <a:pos x="383" y="817"/>
                </a:cxn>
                <a:cxn ang="0">
                  <a:pos x="343" y="725"/>
                </a:cxn>
                <a:cxn ang="0">
                  <a:pos x="317" y="672"/>
                </a:cxn>
                <a:cxn ang="0">
                  <a:pos x="277" y="580"/>
                </a:cxn>
                <a:cxn ang="0">
                  <a:pos x="251" y="527"/>
                </a:cxn>
                <a:cxn ang="0">
                  <a:pos x="211" y="435"/>
                </a:cxn>
                <a:cxn ang="0">
                  <a:pos x="185" y="382"/>
                </a:cxn>
                <a:cxn ang="0">
                  <a:pos x="145" y="290"/>
                </a:cxn>
                <a:cxn ang="0">
                  <a:pos x="119" y="237"/>
                </a:cxn>
                <a:cxn ang="0">
                  <a:pos x="79" y="145"/>
                </a:cxn>
                <a:cxn ang="0">
                  <a:pos x="53" y="92"/>
                </a:cxn>
                <a:cxn ang="0">
                  <a:pos x="0" y="0"/>
                </a:cxn>
              </a:cxnLst>
              <a:rect l="0" t="0" r="r" b="b"/>
              <a:pathLst>
                <a:path w="515" h="1107">
                  <a:moveTo>
                    <a:pt x="515" y="1107"/>
                  </a:moveTo>
                  <a:lnTo>
                    <a:pt x="475" y="1015"/>
                  </a:lnTo>
                  <a:moveTo>
                    <a:pt x="449" y="962"/>
                  </a:moveTo>
                  <a:lnTo>
                    <a:pt x="409" y="870"/>
                  </a:lnTo>
                  <a:moveTo>
                    <a:pt x="383" y="817"/>
                  </a:moveTo>
                  <a:lnTo>
                    <a:pt x="343" y="725"/>
                  </a:lnTo>
                  <a:moveTo>
                    <a:pt x="317" y="672"/>
                  </a:moveTo>
                  <a:lnTo>
                    <a:pt x="277" y="580"/>
                  </a:lnTo>
                  <a:moveTo>
                    <a:pt x="251" y="527"/>
                  </a:moveTo>
                  <a:lnTo>
                    <a:pt x="211" y="435"/>
                  </a:lnTo>
                  <a:moveTo>
                    <a:pt x="185" y="382"/>
                  </a:moveTo>
                  <a:lnTo>
                    <a:pt x="145" y="290"/>
                  </a:lnTo>
                  <a:moveTo>
                    <a:pt x="119" y="237"/>
                  </a:moveTo>
                  <a:lnTo>
                    <a:pt x="79" y="145"/>
                  </a:lnTo>
                  <a:moveTo>
                    <a:pt x="53" y="92"/>
                  </a:moveTo>
                  <a:lnTo>
                    <a:pt x="0" y="0"/>
                  </a:lnTo>
                </a:path>
              </a:pathLst>
            </a:custGeom>
            <a:noFill/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3" name="Freeform 13"/>
            <p:cNvSpPr>
              <a:spLocks noEditPoints="1"/>
            </p:cNvSpPr>
            <p:nvPr/>
          </p:nvSpPr>
          <p:spPr bwMode="auto">
            <a:xfrm>
              <a:off x="3155" y="4035"/>
              <a:ext cx="382" cy="0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290" y="0"/>
                </a:cxn>
                <a:cxn ang="0">
                  <a:pos x="237" y="0"/>
                </a:cxn>
                <a:cxn ang="0">
                  <a:pos x="145" y="0"/>
                </a:cxn>
                <a:cxn ang="0">
                  <a:pos x="92" y="0"/>
                </a:cxn>
                <a:cxn ang="0">
                  <a:pos x="0" y="0"/>
                </a:cxn>
              </a:cxnLst>
              <a:rect l="0" t="0" r="r" b="b"/>
              <a:pathLst>
                <a:path w="382">
                  <a:moveTo>
                    <a:pt x="382" y="0"/>
                  </a:moveTo>
                  <a:lnTo>
                    <a:pt x="290" y="0"/>
                  </a:lnTo>
                  <a:moveTo>
                    <a:pt x="237" y="0"/>
                  </a:moveTo>
                  <a:lnTo>
                    <a:pt x="145" y="0"/>
                  </a:lnTo>
                  <a:moveTo>
                    <a:pt x="92" y="0"/>
                  </a:moveTo>
                  <a:lnTo>
                    <a:pt x="0" y="0"/>
                  </a:lnTo>
                </a:path>
              </a:pathLst>
            </a:custGeom>
            <a:noFill/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2" name="Freeform 12"/>
            <p:cNvSpPr>
              <a:spLocks noEditPoints="1"/>
            </p:cNvSpPr>
            <p:nvPr/>
          </p:nvSpPr>
          <p:spPr bwMode="auto">
            <a:xfrm>
              <a:off x="3339" y="3969"/>
              <a:ext cx="198" cy="132"/>
            </a:xfrm>
            <a:custGeom>
              <a:avLst/>
              <a:gdLst/>
              <a:ahLst/>
              <a:cxnLst>
                <a:cxn ang="0">
                  <a:pos x="198" y="66"/>
                </a:cxn>
                <a:cxn ang="0">
                  <a:pos x="0" y="132"/>
                </a:cxn>
                <a:cxn ang="0">
                  <a:pos x="198" y="66"/>
                </a:cxn>
                <a:cxn ang="0">
                  <a:pos x="0" y="0"/>
                </a:cxn>
              </a:cxnLst>
              <a:rect l="0" t="0" r="r" b="b"/>
              <a:pathLst>
                <a:path w="198" h="132">
                  <a:moveTo>
                    <a:pt x="198" y="66"/>
                  </a:moveTo>
                  <a:lnTo>
                    <a:pt x="0" y="132"/>
                  </a:lnTo>
                  <a:moveTo>
                    <a:pt x="198" y="66"/>
                  </a:moveTo>
                  <a:lnTo>
                    <a:pt x="0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2679" y="3837"/>
              <a:ext cx="74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 missing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2679" y="4009"/>
              <a:ext cx="709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parameters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9" name="Freeform 9"/>
            <p:cNvSpPr>
              <a:spLocks noEditPoints="1"/>
            </p:cNvSpPr>
            <p:nvPr/>
          </p:nvSpPr>
          <p:spPr bwMode="auto">
            <a:xfrm>
              <a:off x="3366" y="1833"/>
              <a:ext cx="409" cy="224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39" y="211"/>
                </a:cxn>
                <a:cxn ang="0">
                  <a:pos x="92" y="171"/>
                </a:cxn>
                <a:cxn ang="0">
                  <a:pos x="132" y="158"/>
                </a:cxn>
                <a:cxn ang="0">
                  <a:pos x="185" y="119"/>
                </a:cxn>
                <a:cxn ang="0">
                  <a:pos x="224" y="106"/>
                </a:cxn>
                <a:cxn ang="0">
                  <a:pos x="277" y="66"/>
                </a:cxn>
                <a:cxn ang="0">
                  <a:pos x="317" y="53"/>
                </a:cxn>
                <a:cxn ang="0">
                  <a:pos x="369" y="13"/>
                </a:cxn>
                <a:cxn ang="0">
                  <a:pos x="409" y="0"/>
                </a:cxn>
              </a:cxnLst>
              <a:rect l="0" t="0" r="r" b="b"/>
              <a:pathLst>
                <a:path w="409" h="224">
                  <a:moveTo>
                    <a:pt x="0" y="224"/>
                  </a:moveTo>
                  <a:lnTo>
                    <a:pt x="39" y="211"/>
                  </a:lnTo>
                  <a:moveTo>
                    <a:pt x="92" y="171"/>
                  </a:moveTo>
                  <a:lnTo>
                    <a:pt x="132" y="158"/>
                  </a:lnTo>
                  <a:moveTo>
                    <a:pt x="185" y="119"/>
                  </a:moveTo>
                  <a:lnTo>
                    <a:pt x="224" y="106"/>
                  </a:lnTo>
                  <a:moveTo>
                    <a:pt x="277" y="66"/>
                  </a:moveTo>
                  <a:lnTo>
                    <a:pt x="317" y="53"/>
                  </a:lnTo>
                  <a:moveTo>
                    <a:pt x="369" y="13"/>
                  </a:moveTo>
                  <a:lnTo>
                    <a:pt x="409" y="0"/>
                  </a:lnTo>
                </a:path>
              </a:pathLst>
            </a:custGeom>
            <a:noFill/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28" name="Freeform 8"/>
            <p:cNvSpPr>
              <a:spLocks noEditPoints="1"/>
            </p:cNvSpPr>
            <p:nvPr/>
          </p:nvSpPr>
          <p:spPr bwMode="auto">
            <a:xfrm>
              <a:off x="1016" y="2044"/>
              <a:ext cx="238" cy="673"/>
            </a:xfrm>
            <a:custGeom>
              <a:avLst/>
              <a:gdLst/>
              <a:ahLst/>
              <a:cxnLst>
                <a:cxn ang="0">
                  <a:pos x="238" y="673"/>
                </a:cxn>
                <a:cxn ang="0">
                  <a:pos x="212" y="580"/>
                </a:cxn>
                <a:cxn ang="0">
                  <a:pos x="185" y="527"/>
                </a:cxn>
                <a:cxn ang="0">
                  <a:pos x="159" y="435"/>
                </a:cxn>
                <a:cxn ang="0">
                  <a:pos x="132" y="382"/>
                </a:cxn>
                <a:cxn ang="0">
                  <a:pos x="106" y="290"/>
                </a:cxn>
                <a:cxn ang="0">
                  <a:pos x="80" y="237"/>
                </a:cxn>
                <a:cxn ang="0">
                  <a:pos x="53" y="145"/>
                </a:cxn>
                <a:cxn ang="0">
                  <a:pos x="27" y="92"/>
                </a:cxn>
                <a:cxn ang="0">
                  <a:pos x="0" y="0"/>
                </a:cxn>
              </a:cxnLst>
              <a:rect l="0" t="0" r="r" b="b"/>
              <a:pathLst>
                <a:path w="238" h="673">
                  <a:moveTo>
                    <a:pt x="238" y="673"/>
                  </a:moveTo>
                  <a:lnTo>
                    <a:pt x="212" y="580"/>
                  </a:lnTo>
                  <a:moveTo>
                    <a:pt x="185" y="527"/>
                  </a:moveTo>
                  <a:lnTo>
                    <a:pt x="159" y="435"/>
                  </a:lnTo>
                  <a:moveTo>
                    <a:pt x="132" y="382"/>
                  </a:moveTo>
                  <a:lnTo>
                    <a:pt x="106" y="290"/>
                  </a:lnTo>
                  <a:moveTo>
                    <a:pt x="80" y="237"/>
                  </a:moveTo>
                  <a:lnTo>
                    <a:pt x="53" y="145"/>
                  </a:lnTo>
                  <a:moveTo>
                    <a:pt x="27" y="92"/>
                  </a:moveTo>
                  <a:lnTo>
                    <a:pt x="0" y="0"/>
                  </a:lnTo>
                </a:path>
              </a:pathLst>
            </a:custGeom>
            <a:noFill/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27" name="Freeform 7"/>
            <p:cNvSpPr>
              <a:spLocks noEditPoints="1"/>
            </p:cNvSpPr>
            <p:nvPr/>
          </p:nvSpPr>
          <p:spPr bwMode="auto">
            <a:xfrm>
              <a:off x="1280" y="2717"/>
              <a:ext cx="673" cy="0"/>
            </a:xfrm>
            <a:custGeom>
              <a:avLst/>
              <a:gdLst/>
              <a:ahLst/>
              <a:cxnLst>
                <a:cxn ang="0">
                  <a:pos x="673" y="0"/>
                </a:cxn>
                <a:cxn ang="0">
                  <a:pos x="581" y="0"/>
                </a:cxn>
                <a:cxn ang="0">
                  <a:pos x="528" y="0"/>
                </a:cxn>
                <a:cxn ang="0">
                  <a:pos x="436" y="0"/>
                </a:cxn>
                <a:cxn ang="0">
                  <a:pos x="383" y="0"/>
                </a:cxn>
                <a:cxn ang="0">
                  <a:pos x="291" y="0"/>
                </a:cxn>
                <a:cxn ang="0">
                  <a:pos x="238" y="0"/>
                </a:cxn>
                <a:cxn ang="0">
                  <a:pos x="146" y="0"/>
                </a:cxn>
                <a:cxn ang="0">
                  <a:pos x="93" y="0"/>
                </a:cxn>
                <a:cxn ang="0">
                  <a:pos x="0" y="0"/>
                </a:cxn>
              </a:cxnLst>
              <a:rect l="0" t="0" r="r" b="b"/>
              <a:pathLst>
                <a:path w="673">
                  <a:moveTo>
                    <a:pt x="673" y="0"/>
                  </a:moveTo>
                  <a:lnTo>
                    <a:pt x="581" y="0"/>
                  </a:lnTo>
                  <a:moveTo>
                    <a:pt x="528" y="0"/>
                  </a:moveTo>
                  <a:lnTo>
                    <a:pt x="436" y="0"/>
                  </a:lnTo>
                  <a:moveTo>
                    <a:pt x="383" y="0"/>
                  </a:moveTo>
                  <a:lnTo>
                    <a:pt x="291" y="0"/>
                  </a:lnTo>
                  <a:moveTo>
                    <a:pt x="238" y="0"/>
                  </a:moveTo>
                  <a:lnTo>
                    <a:pt x="146" y="0"/>
                  </a:lnTo>
                  <a:moveTo>
                    <a:pt x="93" y="0"/>
                  </a:moveTo>
                  <a:lnTo>
                    <a:pt x="0" y="0"/>
                  </a:lnTo>
                </a:path>
              </a:pathLst>
            </a:custGeom>
            <a:noFill/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26" name="Freeform 6"/>
            <p:cNvSpPr>
              <a:spLocks noEditPoints="1"/>
            </p:cNvSpPr>
            <p:nvPr/>
          </p:nvSpPr>
          <p:spPr bwMode="auto">
            <a:xfrm>
              <a:off x="1755" y="2651"/>
              <a:ext cx="198" cy="131"/>
            </a:xfrm>
            <a:custGeom>
              <a:avLst/>
              <a:gdLst/>
              <a:ahLst/>
              <a:cxnLst>
                <a:cxn ang="0">
                  <a:pos x="198" y="66"/>
                </a:cxn>
                <a:cxn ang="0">
                  <a:pos x="0" y="131"/>
                </a:cxn>
                <a:cxn ang="0">
                  <a:pos x="198" y="66"/>
                </a:cxn>
                <a:cxn ang="0">
                  <a:pos x="0" y="0"/>
                </a:cxn>
              </a:cxnLst>
              <a:rect l="0" t="0" r="r" b="b"/>
              <a:pathLst>
                <a:path w="198" h="131">
                  <a:moveTo>
                    <a:pt x="198" y="66"/>
                  </a:moveTo>
                  <a:lnTo>
                    <a:pt x="0" y="131"/>
                  </a:lnTo>
                  <a:moveTo>
                    <a:pt x="198" y="66"/>
                  </a:moveTo>
                  <a:lnTo>
                    <a:pt x="0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871" y="2519"/>
              <a:ext cx="74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add missing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871" y="2690"/>
              <a:ext cx="709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parameters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23" name="Freeform 3"/>
            <p:cNvSpPr>
              <a:spLocks noEditPoints="1"/>
            </p:cNvSpPr>
            <p:nvPr/>
          </p:nvSpPr>
          <p:spPr bwMode="auto">
            <a:xfrm>
              <a:off x="4897" y="3059"/>
              <a:ext cx="224" cy="225"/>
            </a:xfrm>
            <a:custGeom>
              <a:avLst/>
              <a:gdLst/>
              <a:ahLst/>
              <a:cxnLst>
                <a:cxn ang="0">
                  <a:pos x="0" y="225"/>
                </a:cxn>
                <a:cxn ang="0">
                  <a:pos x="40" y="185"/>
                </a:cxn>
                <a:cxn ang="0">
                  <a:pos x="92" y="132"/>
                </a:cxn>
                <a:cxn ang="0">
                  <a:pos x="132" y="93"/>
                </a:cxn>
                <a:cxn ang="0">
                  <a:pos x="185" y="40"/>
                </a:cxn>
                <a:cxn ang="0">
                  <a:pos x="224" y="0"/>
                </a:cxn>
              </a:cxnLst>
              <a:rect l="0" t="0" r="r" b="b"/>
              <a:pathLst>
                <a:path w="224" h="225">
                  <a:moveTo>
                    <a:pt x="0" y="225"/>
                  </a:moveTo>
                  <a:lnTo>
                    <a:pt x="40" y="185"/>
                  </a:lnTo>
                  <a:moveTo>
                    <a:pt x="92" y="132"/>
                  </a:moveTo>
                  <a:lnTo>
                    <a:pt x="132" y="93"/>
                  </a:lnTo>
                  <a:moveTo>
                    <a:pt x="185" y="40"/>
                  </a:moveTo>
                  <a:lnTo>
                    <a:pt x="224" y="0"/>
                  </a:lnTo>
                </a:path>
              </a:pathLst>
            </a:custGeom>
            <a:noFill/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22" name="Freeform 2"/>
            <p:cNvSpPr>
              <a:spLocks noEditPoints="1"/>
            </p:cNvSpPr>
            <p:nvPr/>
          </p:nvSpPr>
          <p:spPr bwMode="auto">
            <a:xfrm>
              <a:off x="1518" y="1213"/>
              <a:ext cx="224" cy="7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40" y="66"/>
                </a:cxn>
                <a:cxn ang="0">
                  <a:pos x="92" y="53"/>
                </a:cxn>
                <a:cxn ang="0">
                  <a:pos x="132" y="27"/>
                </a:cxn>
                <a:cxn ang="0">
                  <a:pos x="185" y="13"/>
                </a:cxn>
                <a:cxn ang="0">
                  <a:pos x="224" y="0"/>
                </a:cxn>
              </a:cxnLst>
              <a:rect l="0" t="0" r="r" b="b"/>
              <a:pathLst>
                <a:path w="224" h="79">
                  <a:moveTo>
                    <a:pt x="0" y="79"/>
                  </a:moveTo>
                  <a:lnTo>
                    <a:pt x="40" y="66"/>
                  </a:lnTo>
                  <a:moveTo>
                    <a:pt x="92" y="53"/>
                  </a:moveTo>
                  <a:lnTo>
                    <a:pt x="132" y="27"/>
                  </a:lnTo>
                  <a:moveTo>
                    <a:pt x="185" y="13"/>
                  </a:moveTo>
                  <a:lnTo>
                    <a:pt x="224" y="0"/>
                  </a:lnTo>
                </a:path>
              </a:pathLst>
            </a:custGeom>
            <a:noFill/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Security Domain Administration Session Parameters (GP2.2 </a:t>
            </a:r>
            <a:r>
              <a:rPr lang="en-US" sz="1800" b="0" dirty="0" err="1" smtClean="0"/>
              <a:t>Amnd</a:t>
            </a:r>
            <a:r>
              <a:rPr lang="en-US" sz="1800" b="0" dirty="0" smtClean="0"/>
              <a:t> B)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488" y="2390774"/>
            <a:ext cx="8736008" cy="30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Security Domain Administration Session Parameters (GP2.2 </a:t>
            </a:r>
            <a:r>
              <a:rPr lang="en-US" sz="1800" b="0" dirty="0" err="1" smtClean="0"/>
              <a:t>Amnd</a:t>
            </a:r>
            <a:r>
              <a:rPr lang="en-US" sz="1800" b="0" dirty="0" smtClean="0"/>
              <a:t> B)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7" name="Picture 6" descr="2013-10-21 13_27_15-Card Designer - 0290ES019V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544" y="1637344"/>
            <a:ext cx="4477204" cy="4455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Security Domain Administration Session Parameters (GP2.2 </a:t>
            </a:r>
            <a:r>
              <a:rPr lang="en-US" sz="1800" b="0" dirty="0" err="1" smtClean="0"/>
              <a:t>Amnd</a:t>
            </a:r>
            <a:r>
              <a:rPr lang="en-US" sz="1800" b="0" dirty="0" smtClean="0"/>
              <a:t> B)</a:t>
            </a:r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pic>
        <p:nvPicPr>
          <p:cNvPr id="8" name="Picture 7" descr="2013-10-21 13_32_45-Card Designer - 0290ES019V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544" y="1628800"/>
            <a:ext cx="4822676" cy="4468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59" descr="Icon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5884" y="1916832"/>
            <a:ext cx="1080000" cy="1080000"/>
          </a:xfrm>
          <a:prstGeom prst="rect">
            <a:avLst/>
          </a:prstGeom>
        </p:spPr>
      </p:pic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2600" b="1" kern="0" dirty="0" err="1" smtClean="0">
                <a:solidFill>
                  <a:srgbClr val="FFFFFF"/>
                </a:solidFill>
                <a:latin typeface="Arial"/>
                <a:ea typeface="+mj-ea"/>
              </a:rPr>
              <a:t>RxM</a:t>
            </a:r>
            <a:r>
              <a:rPr lang="en-GB" sz="2600" b="1" kern="0" dirty="0" smtClean="0">
                <a:solidFill>
                  <a:srgbClr val="FFFFFF"/>
                </a:solidFill>
                <a:latin typeface="Arial"/>
                <a:ea typeface="+mj-ea"/>
              </a:rPr>
              <a:t> over HTTP: Protocols &amp; Standards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en-US" sz="1800" kern="0" dirty="0" err="1" smtClean="0">
                <a:solidFill>
                  <a:schemeClr val="bg2"/>
                </a:solidFill>
                <a:latin typeface="+mn-lt"/>
              </a:rPr>
              <a:t>RxM</a:t>
            </a:r>
            <a:r>
              <a:rPr lang="en-US" sz="1800" kern="0" dirty="0" smtClean="0">
                <a:solidFill>
                  <a:schemeClr val="bg2"/>
                </a:solidFill>
                <a:latin typeface="+mn-lt"/>
              </a:rPr>
              <a:t> – </a:t>
            </a:r>
            <a:r>
              <a:rPr lang="en-US" sz="1800" kern="0" dirty="0" smtClean="0">
                <a:solidFill>
                  <a:schemeClr val="bg2"/>
                </a:solidFill>
              </a:rPr>
              <a:t>Remote Application /</a:t>
            </a:r>
            <a:r>
              <a:rPr lang="en-US" sz="1800" kern="0" dirty="0" smtClean="0">
                <a:solidFill>
                  <a:schemeClr val="bg2"/>
                </a:solidFill>
                <a:latin typeface="+mn-lt"/>
              </a:rPr>
              <a:t> File Management over secured HTTP 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grpSp>
        <p:nvGrpSpPr>
          <p:cNvPr id="2" name="Group 62"/>
          <p:cNvGrpSpPr/>
          <p:nvPr/>
        </p:nvGrpSpPr>
        <p:grpSpPr>
          <a:xfrm>
            <a:off x="2361754" y="4869160"/>
            <a:ext cx="4895850" cy="314667"/>
            <a:chOff x="2361754" y="3748564"/>
            <a:chExt cx="4895850" cy="314667"/>
          </a:xfrm>
        </p:grpSpPr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361754" y="4063231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873054" y="3748564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HTTPS</a:t>
              </a:r>
              <a:endParaRPr lang="de-DE" sz="1400" dirty="0"/>
            </a:p>
          </p:txBody>
        </p:sp>
      </p:grpSp>
      <p:grpSp>
        <p:nvGrpSpPr>
          <p:cNvPr id="3" name="Group 61"/>
          <p:cNvGrpSpPr/>
          <p:nvPr/>
        </p:nvGrpSpPr>
        <p:grpSpPr>
          <a:xfrm>
            <a:off x="2362449" y="3697287"/>
            <a:ext cx="4895850" cy="307777"/>
            <a:chOff x="2362449" y="4777407"/>
            <a:chExt cx="4895850" cy="307777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362449" y="5085184"/>
              <a:ext cx="4895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873749" y="4777407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TLS</a:t>
              </a:r>
              <a:endParaRPr lang="de-DE" sz="1400" dirty="0"/>
            </a:p>
          </p:txBody>
        </p:sp>
      </p:grpSp>
      <p:grpSp>
        <p:nvGrpSpPr>
          <p:cNvPr id="7" name="Group 30"/>
          <p:cNvGrpSpPr/>
          <p:nvPr/>
        </p:nvGrpSpPr>
        <p:grpSpPr>
          <a:xfrm>
            <a:off x="5457379" y="2155011"/>
            <a:ext cx="1800225" cy="359345"/>
            <a:chOff x="5313363" y="4377755"/>
            <a:chExt cx="1800225" cy="359345"/>
          </a:xfrm>
        </p:grpSpPr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5313363" y="4737100"/>
              <a:ext cx="18002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5459413" y="4377755"/>
              <a:ext cx="15113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TCP/IP</a:t>
              </a:r>
              <a:endParaRPr lang="de-DE" sz="1400" dirty="0"/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2361754" y="2155011"/>
            <a:ext cx="1800225" cy="359345"/>
            <a:chOff x="2217738" y="4377755"/>
            <a:chExt cx="1800225" cy="359345"/>
          </a:xfrm>
        </p:grpSpPr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2217738" y="4737100"/>
              <a:ext cx="180022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2217738" y="4377755"/>
              <a:ext cx="1800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400" dirty="0" smtClean="0"/>
                <a:t>BIP</a:t>
              </a:r>
              <a:endParaRPr lang="de-DE" sz="1400" dirty="0"/>
            </a:p>
          </p:txBody>
        </p:sp>
      </p:grp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776536" y="5733256"/>
            <a:ext cx="1800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7185248" y="5733256"/>
            <a:ext cx="1800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 smtClean="0"/>
              <a:t>HTTP Server</a:t>
            </a:r>
            <a:endParaRPr lang="de-DE" sz="1400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1640632" y="2852936"/>
            <a:ext cx="0" cy="280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8121352" y="2852936"/>
            <a:ext cx="0" cy="280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7376562" y="1844824"/>
            <a:ext cx="1511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 smtClean="0"/>
              <a:t>OTA Server</a:t>
            </a:r>
            <a:endParaRPr lang="de-DE" sz="1400" dirty="0"/>
          </a:p>
        </p:txBody>
      </p:sp>
      <p:pic>
        <p:nvPicPr>
          <p:cNvPr id="31" name="Grafik 248" descr="Icon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04928" y="2132856"/>
            <a:ext cx="936104" cy="936104"/>
          </a:xfrm>
          <a:prstGeom prst="rect">
            <a:avLst/>
          </a:prstGeom>
        </p:spPr>
      </p:pic>
      <p:pic>
        <p:nvPicPr>
          <p:cNvPr id="32" name="Grafik 44" descr="Icon9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1242212" y="2060849"/>
            <a:ext cx="830467" cy="830467"/>
          </a:xfrm>
          <a:prstGeom prst="rect">
            <a:avLst/>
          </a:prstGeom>
        </p:spPr>
      </p:pic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880076" y="1844824"/>
            <a:ext cx="1511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 smtClean="0"/>
              <a:t>OTA SD</a:t>
            </a:r>
            <a:endParaRPr lang="de-DE" sz="1400" dirty="0"/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017764" y="1844824"/>
            <a:ext cx="1511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 smtClean="0"/>
              <a:t>ME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Admin Agent Configuration Parameters (proprietary)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5259" name="Rectangle 13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7" name="Picture 6" descr="2013-10-17 22_15_27-Card Designer - 0290ES019V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544" y="1628800"/>
            <a:ext cx="5328592" cy="2410554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763" y="4437112"/>
            <a:ext cx="615642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PSK TLS Key Set (GP2.2 </a:t>
            </a:r>
            <a:r>
              <a:rPr lang="en-US" sz="1800" b="0" dirty="0" err="1" smtClean="0"/>
              <a:t>Amnd</a:t>
            </a:r>
            <a:r>
              <a:rPr lang="en-US" sz="1800" b="0" dirty="0" smtClean="0"/>
              <a:t> B)</a:t>
            </a:r>
          </a:p>
          <a:p>
            <a:pPr>
              <a:buNone/>
            </a:pPr>
            <a:endParaRPr lang="en-US" sz="16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Keyset Usage must include “TLS”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5259" name="Rectangle 13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8" name="Picture 7" descr="2013-10-17 22_37_09-Card Designer - 0290ES019V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536" y="2780928"/>
            <a:ext cx="5184576" cy="254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PSK TLS Key Set (GP2.2 </a:t>
            </a:r>
            <a:r>
              <a:rPr lang="en-US" sz="1800" b="0" dirty="0" err="1" smtClean="0"/>
              <a:t>Amnd</a:t>
            </a:r>
            <a:r>
              <a:rPr lang="en-US" sz="1800" b="0" dirty="0" smtClean="0"/>
              <a:t> B)</a:t>
            </a:r>
          </a:p>
          <a:p>
            <a:pPr>
              <a:buNone/>
            </a:pPr>
            <a:endParaRPr lang="en-US" sz="16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PSK TLS Key: key version and key ID freely defined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DEK Key must use same key version and key ID increased by 1</a:t>
            </a:r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5259" name="Rectangle 13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" name="Picture 9" descr="2013-10-17 22_39_00-Card Designer - 0290ES019V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536" y="3356992"/>
            <a:ext cx="7719315" cy="2369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600" dirty="0" err="1" smtClean="0"/>
              <a:t>RxM</a:t>
            </a:r>
            <a:r>
              <a:rPr lang="en-GB" sz="2600" dirty="0" smtClean="0"/>
              <a:t> over HTTP: Product Configuration</a:t>
            </a:r>
            <a:endParaRPr lang="de-DE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0" dirty="0" smtClean="0"/>
              <a:t>PSK TLS Key Set (GP2.2 </a:t>
            </a:r>
            <a:r>
              <a:rPr lang="en-US" sz="1800" b="0" dirty="0" err="1" smtClean="0"/>
              <a:t>Amnd</a:t>
            </a:r>
            <a:r>
              <a:rPr lang="en-US" sz="1800" b="0" dirty="0" smtClean="0"/>
              <a:t> B)</a:t>
            </a:r>
          </a:p>
          <a:p>
            <a:pPr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Keyset and PSK Key ID must match entry in Security Parameters of Admin. Session Parameters</a:t>
            </a:r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endParaRPr lang="en-US" sz="1600" b="0" dirty="0" smtClean="0"/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800" b="0" dirty="0" smtClean="0"/>
          </a:p>
          <a:p>
            <a:pPr>
              <a:buNone/>
            </a:pPr>
            <a:endParaRPr lang="en-US" sz="1600" b="0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  <p:sp>
        <p:nvSpPr>
          <p:cNvPr id="5259" name="Rectangle 13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7" name="Picture 6" descr="2013-10-17 22_53_02-Card Designer - 0290ES019V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512" y="2603412"/>
            <a:ext cx="4536504" cy="3561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675" y="404813"/>
            <a:ext cx="9507538" cy="2160587"/>
          </a:xfrm>
          <a:noFill/>
        </p:spPr>
        <p:txBody>
          <a:bodyPr anchor="t"/>
          <a:lstStyle/>
          <a:p>
            <a:r>
              <a:rPr lang="de-DE" sz="8000" dirty="0" smtClean="0"/>
              <a:t>L</a:t>
            </a:r>
            <a:r>
              <a:rPr lang="de-DE" sz="2000" dirty="0" smtClean="0"/>
              <a:t> ONG</a:t>
            </a:r>
            <a:r>
              <a:rPr lang="de-DE" sz="5400" dirty="0" smtClean="0"/>
              <a:t> </a:t>
            </a:r>
            <a:r>
              <a:rPr lang="de-DE" sz="8000" dirty="0" smtClean="0"/>
              <a:t>T</a:t>
            </a:r>
            <a:r>
              <a:rPr lang="de-DE" sz="2000" dirty="0" smtClean="0"/>
              <a:t>ERM </a:t>
            </a:r>
            <a:r>
              <a:rPr lang="de-DE" sz="5400" dirty="0" smtClean="0"/>
              <a:t> </a:t>
            </a:r>
            <a:r>
              <a:rPr lang="de-DE" sz="8000" dirty="0" smtClean="0"/>
              <a:t>E</a:t>
            </a:r>
            <a:r>
              <a:rPr lang="de-DE" sz="2000" dirty="0" smtClean="0"/>
              <a:t> VOLUTION</a:t>
            </a: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4800" b="0" dirty="0" smtClean="0"/>
              <a:t>UICC: RxM over HTTP</a:t>
            </a: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1800" b="0" dirty="0" smtClean="0"/>
              <a:t>GTS (Global Technical Support)</a:t>
            </a:r>
            <a:br>
              <a:rPr lang="de-DE" sz="1800" b="0" dirty="0" smtClean="0"/>
            </a:br>
            <a:r>
              <a:rPr lang="de-DE" sz="1800" b="0" dirty="0" smtClean="0"/>
              <a:t>detlef.balks@morpho.com	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2600" b="1" kern="0" dirty="0" err="1" smtClean="0">
                <a:solidFill>
                  <a:srgbClr val="FFFFFF"/>
                </a:solidFill>
                <a:latin typeface="Arial"/>
                <a:ea typeface="+mj-ea"/>
              </a:rPr>
              <a:t>RxM</a:t>
            </a:r>
            <a:r>
              <a:rPr lang="en-GB" sz="2600" b="1" kern="0" dirty="0" smtClean="0">
                <a:solidFill>
                  <a:srgbClr val="FFFFFF"/>
                </a:solidFill>
                <a:latin typeface="Arial"/>
                <a:ea typeface="+mj-ea"/>
              </a:rPr>
              <a:t> over HTTP: Protocols &amp; Standards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en-US" sz="1800" kern="0" dirty="0" smtClean="0">
                <a:solidFill>
                  <a:schemeClr val="bg2"/>
                </a:solidFill>
                <a:latin typeface="+mn-lt"/>
              </a:rPr>
              <a:t>Transmission Control Protocol (TCP)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One of the core protocols of the Internet protocol suite (IP), often called TCP/IP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Provides reliable, ordered, error-checked transport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It resides at the transport layer</a:t>
            </a:r>
            <a:endParaRPr lang="de-DE" sz="16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2600" b="1" kern="0" dirty="0" err="1" smtClean="0">
                <a:solidFill>
                  <a:srgbClr val="FFFFFF"/>
                </a:solidFill>
                <a:latin typeface="Arial"/>
                <a:ea typeface="+mj-ea"/>
              </a:rPr>
              <a:t>RxM</a:t>
            </a:r>
            <a:r>
              <a:rPr lang="en-GB" sz="2600" b="1" kern="0" dirty="0" smtClean="0">
                <a:solidFill>
                  <a:srgbClr val="FFFFFF"/>
                </a:solidFill>
                <a:latin typeface="Arial"/>
                <a:ea typeface="+mj-ea"/>
              </a:rPr>
              <a:t> over HTTP: Protocols &amp; Standards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en-US" sz="1800" kern="0" dirty="0" smtClean="0">
                <a:solidFill>
                  <a:schemeClr val="bg2"/>
                </a:solidFill>
                <a:latin typeface="+mn-lt"/>
              </a:rPr>
              <a:t>Hypertext Transfer Protocol (HTTP)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</a:rPr>
              <a:t>Protocol to transfer hypertext</a:t>
            </a:r>
            <a:endParaRPr lang="en-US" sz="1600" kern="0" dirty="0" smtClean="0">
              <a:solidFill>
                <a:schemeClr val="bg2"/>
              </a:solidFill>
              <a:latin typeface="+mn-lt"/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Functions as a request-response protocol in the client-server computing model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Client submits request message to server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Server returns response message to client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</a:rPr>
              <a:t>HTTP resources are identified on network by Uniform Resource Identifiers (URIs)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</a:rPr>
              <a:t>HTTP defines methods to indicate desired action (e.g. POST, GET, PUT, DELETE,…)</a:t>
            </a:r>
            <a:endParaRPr lang="de-DE" sz="1600" kern="0" dirty="0" smtClean="0">
              <a:solidFill>
                <a:schemeClr val="bg2"/>
              </a:solidFill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600" kern="0" dirty="0" smtClean="0">
              <a:solidFill>
                <a:schemeClr val="bg2"/>
              </a:solidFill>
              <a:latin typeface="+mn-lt"/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de-DE" sz="16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b="1" dirty="0" err="1" smtClean="0">
                <a:solidFill>
                  <a:schemeClr val="tx2"/>
                </a:solidFill>
                <a:cs typeface="Arial" charset="0"/>
              </a:rPr>
              <a:t>RxM</a:t>
            </a:r>
            <a:r>
              <a:rPr lang="en-US" sz="2600" b="1" dirty="0" smtClean="0">
                <a:solidFill>
                  <a:schemeClr val="tx2"/>
                </a:solidFill>
                <a:cs typeface="Arial" charset="0"/>
              </a:rPr>
              <a:t> over HTTP: Protocols &amp; Standards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en-US" sz="1800" kern="0" dirty="0" smtClean="0">
                <a:solidFill>
                  <a:schemeClr val="bg2"/>
                </a:solidFill>
                <a:latin typeface="+mn-lt"/>
              </a:rPr>
              <a:t>Transport Layer Security (TLS)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Cryptographic protocol designed to provide communication security over the Internet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</a:rPr>
              <a:t>Predecessor SSL (Secure Sockets Layer)</a:t>
            </a:r>
            <a:endParaRPr lang="en-US" sz="1600" kern="0" dirty="0" smtClean="0">
              <a:solidFill>
                <a:schemeClr val="bg2"/>
              </a:solidFill>
              <a:latin typeface="+mn-lt"/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Application Protocols (such as HTTP) can operate with or without TLS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Client indicates to server whether to set up TLS connection or not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Client and server, when using TLS, negotiate a connection with TLS handshake procedure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During handshake client and server agree on parameters for connection's security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</a:rPr>
              <a:t>TLS uses long term public and secret keys to exchange a short term session key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</a:rPr>
              <a:t>Session key protects data flow between client and server</a:t>
            </a:r>
            <a:endParaRPr lang="de-DE" sz="1400" kern="0" dirty="0" smtClean="0">
              <a:solidFill>
                <a:schemeClr val="bg2"/>
              </a:solidFill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de-DE" sz="16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179388" y="0"/>
            <a:ext cx="8785225" cy="908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600" b="1" dirty="0" err="1" smtClean="0">
                <a:solidFill>
                  <a:schemeClr val="tx2"/>
                </a:solidFill>
                <a:cs typeface="Arial" charset="0"/>
              </a:rPr>
              <a:t>RxM</a:t>
            </a:r>
            <a:r>
              <a:rPr lang="en-US" sz="2600" b="1" dirty="0" smtClean="0">
                <a:solidFill>
                  <a:schemeClr val="tx2"/>
                </a:solidFill>
                <a:cs typeface="Arial" charset="0"/>
              </a:rPr>
              <a:t> over HTTP: Protocols &amp; Standards</a:t>
            </a:r>
            <a:endParaRPr lang="de-DE" sz="26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3675" y="1125538"/>
            <a:ext cx="9518650" cy="4967287"/>
          </a:xfrm>
          <a:prstGeom prst="rect">
            <a:avLst/>
          </a:prstGeom>
        </p:spPr>
        <p:txBody>
          <a:bodyPr/>
          <a:lstStyle/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r>
              <a:rPr lang="en-US" sz="1800" kern="0" dirty="0" smtClean="0">
                <a:solidFill>
                  <a:schemeClr val="bg2"/>
                </a:solidFill>
                <a:latin typeface="+mn-lt"/>
              </a:rPr>
              <a:t>Transport layer security pre-shared key cipher suites (TLS-PSK) 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defRPr/>
            </a:pPr>
            <a:endParaRPr lang="en-US" sz="1800" kern="0" dirty="0" smtClean="0">
              <a:solidFill>
                <a:schemeClr val="bg2"/>
              </a:solidFill>
              <a:latin typeface="+mn-lt"/>
            </a:endParaRP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Set of cryptographic protocols that provide secure communication based on pre-shared keys (PSKs)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Pre-shared keys are symmetric keys shared in advance among the communicating parties</a:t>
            </a:r>
          </a:p>
          <a:p>
            <a:pPr marL="271463" lvl="0" indent="-271463">
              <a:spcBef>
                <a:spcPct val="80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PSKs benefits: </a:t>
            </a:r>
            <a:br>
              <a:rPr lang="en-US" sz="1600" kern="0" dirty="0" smtClean="0">
                <a:solidFill>
                  <a:schemeClr val="bg2"/>
                </a:solidFill>
                <a:latin typeface="+mn-lt"/>
              </a:rPr>
            </a:b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/>
            </a:r>
            <a:br>
              <a:rPr lang="en-US" sz="1600" kern="0" dirty="0" smtClean="0">
                <a:solidFill>
                  <a:schemeClr val="bg2"/>
                </a:solidFill>
                <a:latin typeface="+mn-lt"/>
              </a:rPr>
            </a:b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- Can avoid public key operations in performance-constrained environments</a:t>
            </a:r>
            <a:br>
              <a:rPr lang="en-US" sz="1600" kern="0" dirty="0" smtClean="0">
                <a:solidFill>
                  <a:schemeClr val="bg2"/>
                </a:solidFill>
                <a:latin typeface="+mn-lt"/>
              </a:rPr>
            </a:b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/>
            </a:r>
            <a:br>
              <a:rPr lang="en-US" sz="1600" kern="0" dirty="0" smtClean="0">
                <a:solidFill>
                  <a:schemeClr val="bg2"/>
                </a:solidFill>
                <a:latin typeface="+mn-lt"/>
              </a:rPr>
            </a:br>
            <a:r>
              <a:rPr lang="en-US" sz="1600" kern="0" dirty="0" smtClean="0">
                <a:solidFill>
                  <a:schemeClr val="bg2"/>
                </a:solidFill>
                <a:latin typeface="+mn-lt"/>
              </a:rPr>
              <a:t>- More convenient key management in closed environments</a:t>
            </a:r>
            <a:endParaRPr lang="de-DE" sz="1600" kern="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Morpho internal / June 2013 / GTS / detlef.balks@morpho.com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fran - Bleu">
  <a:themeElements>
    <a:clrScheme name="1_Safran - Bleu 13">
      <a:dk1>
        <a:srgbClr val="000000"/>
      </a:dk1>
      <a:lt1>
        <a:srgbClr val="FFFFFF"/>
      </a:lt1>
      <a:dk2>
        <a:srgbClr val="FFFFFF"/>
      </a:dk2>
      <a:lt2>
        <a:srgbClr val="003F8A"/>
      </a:lt2>
      <a:accent1>
        <a:srgbClr val="1F85B7"/>
      </a:accent1>
      <a:accent2>
        <a:srgbClr val="79B6D3"/>
      </a:accent2>
      <a:accent3>
        <a:srgbClr val="FFFFFF"/>
      </a:accent3>
      <a:accent4>
        <a:srgbClr val="000000"/>
      </a:accent4>
      <a:accent5>
        <a:srgbClr val="ABC2D8"/>
      </a:accent5>
      <a:accent6>
        <a:srgbClr val="6DA5BF"/>
      </a:accent6>
      <a:hlink>
        <a:srgbClr val="FFFFFF"/>
      </a:hlink>
      <a:folHlink>
        <a:srgbClr val="FFFFFF"/>
      </a:folHlink>
    </a:clrScheme>
    <a:fontScheme name="1_Safran - Bleu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084887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afran - Bl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fran - Bleu 13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79B6D3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6DA5BF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14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F293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DB85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15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A7C5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97B2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fran - Bleu 16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737373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2722</Words>
  <Application>Microsoft Office PowerPoint</Application>
  <PresentationFormat>A4 Paper (210x297 mm)</PresentationFormat>
  <Paragraphs>512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1_Safran - Bleu</vt:lpstr>
      <vt:lpstr>L ONG TERM  E VOLUTION UICC: RxM over HTTP       GTS (Global Technical Support) detlef.balks@morpho.com </vt:lpstr>
      <vt:lpstr>Slide 1</vt:lpstr>
      <vt:lpstr>RxM over HTTP: Protocols &amp; Standards</vt:lpstr>
      <vt:lpstr>RxM over HTTP: Protocols &amp; Standards</vt:lpstr>
      <vt:lpstr>Slide 4</vt:lpstr>
      <vt:lpstr>Slide 5</vt:lpstr>
      <vt:lpstr>Slide 6</vt:lpstr>
      <vt:lpstr>Slide 7</vt:lpstr>
      <vt:lpstr>Slide 8</vt:lpstr>
      <vt:lpstr>Slide 9</vt:lpstr>
      <vt:lpstr>RxM over HTTP: Protocols &amp; Standards</vt:lpstr>
      <vt:lpstr>RxM over HTTP: Protocols &amp; Standards</vt:lpstr>
      <vt:lpstr>RxM over HTTP: Protocols &amp; Standards</vt:lpstr>
      <vt:lpstr>Slide 13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Slide 30</vt:lpstr>
      <vt:lpstr>RxM over HTTP: Elements &amp; Communication Flow</vt:lpstr>
      <vt:lpstr>RxM over HTTP: Elements &amp; Communication Flow</vt:lpstr>
      <vt:lpstr>Slide 33</vt:lpstr>
      <vt:lpstr>RxM over HTTP: Elements &amp; Communication Flow</vt:lpstr>
      <vt:lpstr>RxM over HTTP: Elements &amp; Communication Flow</vt:lpstr>
      <vt:lpstr>Slide 36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Elements &amp; Communication Flow</vt:lpstr>
      <vt:lpstr>RxM over HTTP: Product Configuration</vt:lpstr>
      <vt:lpstr>RxM over HTTP: Product Configuration</vt:lpstr>
      <vt:lpstr>RxM over HTTP: Product Configuration</vt:lpstr>
      <vt:lpstr>RxM over HTTP: Product Configuration</vt:lpstr>
      <vt:lpstr>RxM over HTTP: Product Configuration</vt:lpstr>
      <vt:lpstr>RxM over HTTP: Product Configuration</vt:lpstr>
      <vt:lpstr>RxM over HTTP: Product Configuration</vt:lpstr>
      <vt:lpstr>RxM over HTTP: Product Configuration</vt:lpstr>
      <vt:lpstr>RxM over HTTP: Product Configuration</vt:lpstr>
      <vt:lpstr>RxM over HTTP: Product Configuration</vt:lpstr>
      <vt:lpstr>L ONG TERM  E VOLUTION UICC: RxM over HTTP       GTS (Global Technical Support) detlef.balks@morpho.com </vt:lpstr>
    </vt:vector>
  </TitlesOfParts>
  <Company>Sagem  Orga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</dc:title>
  <dc:creator>Corporate Communications</dc:creator>
  <cp:lastModifiedBy>Detlef Balks</cp:lastModifiedBy>
  <cp:revision>2778</cp:revision>
  <cp:lastPrinted>2005-11-21T19:23:08Z</cp:lastPrinted>
  <dcterms:created xsi:type="dcterms:W3CDTF">2003-01-15T09:46:35Z</dcterms:created>
  <dcterms:modified xsi:type="dcterms:W3CDTF">2013-10-24T07:02:41Z</dcterms:modified>
</cp:coreProperties>
</file>