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90" r:id="rId13"/>
    <p:sldId id="275" r:id="rId14"/>
    <p:sldId id="276" r:id="rId15"/>
    <p:sldId id="278" r:id="rId16"/>
    <p:sldId id="279" r:id="rId17"/>
    <p:sldId id="280" r:id="rId18"/>
    <p:sldId id="281" r:id="rId19"/>
    <p:sldId id="277" r:id="rId20"/>
    <p:sldId id="282" r:id="rId21"/>
    <p:sldId id="283" r:id="rId22"/>
    <p:sldId id="284" r:id="rId23"/>
    <p:sldId id="285" r:id="rId24"/>
    <p:sldId id="286" r:id="rId25"/>
    <p:sldId id="291" r:id="rId26"/>
    <p:sldId id="289" r:id="rId27"/>
    <p:sldId id="302" r:id="rId28"/>
    <p:sldId id="303" r:id="rId29"/>
    <p:sldId id="305" r:id="rId30"/>
    <p:sldId id="304" r:id="rId31"/>
    <p:sldId id="287" r:id="rId32"/>
    <p:sldId id="288" r:id="rId33"/>
    <p:sldId id="274" r:id="rId34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88930" autoAdjust="0"/>
  </p:normalViewPr>
  <p:slideViewPr>
    <p:cSldViewPr snapToGrid="0" snapToObjects="1">
      <p:cViewPr varScale="1">
        <p:scale>
          <a:sx n="104" d="100"/>
          <a:sy n="104" d="100"/>
        </p:scale>
        <p:origin x="-182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77147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004128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EE96-3C94-4F18-B92D-0490DFD7A472}" type="slidenum">
              <a:rPr lang="de-DE" altLang="zh-CN" smtClean="0"/>
              <a:pPr/>
              <a:t>12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86818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www.google.de/imgres?imgurl=http%3A%2F%2Fwww.andreonicards.com%2Fimages%2Fcontactsmartcard1.jpg&amp;imgrefurl=http%3A%2F%2Fwww.andreonicards.com%2Fcontactcards.htm&amp;h=293&amp;w=350&amp;tbnid=x2BNI6hifzNcEM%3A&amp;zoom=1&amp;docid=eYurWjaqIAPFeM&amp;hl=zh-CN&amp;ei=Tpf5U5OrJMT17AbZ8oHQDA&amp;tbm=isch&amp;iact=rc&amp;uact=3&amp;dur=774&amp;page=1&amp;start=0&amp;ndsp=46&amp;ved=0CCgQrQMwAA</a:t>
            </a:r>
          </a:p>
          <a:p>
            <a:endParaRPr lang="en-US" dirty="0" smtClean="0"/>
          </a:p>
          <a:p>
            <a:r>
              <a:rPr lang="de-DE" dirty="0" smtClean="0"/>
              <a:t>http://www.google.de/imgres?imgurl=http%3A%2F%2Fsawvideo.com%2Fsites%2Fsawvideo%2Ffiles%2Fuploads%2Fsmartphone.jpg&amp;imgrefurl=http%3A%2F%2Fsawvideo.com%2Fresources%2Fworkshop%2Fscheduled%2Fexperimental-smartphone-video-0&amp;h=640&amp;w=640&amp;tbnid=X-INBfXVBeyj3M%3A&amp;zoom=1&amp;docid=dNUx6CIGPI5atM&amp;hl=zh-CN&amp;ei=vZf5U919qaniBPqmgcgL&amp;tbm=isch&amp;iact=rc&amp;uact=3&amp;dur=3756&amp;page=1&amp;start=0&amp;ndsp=44&amp;ved=0CEgQrQMwC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EE96-3C94-4F18-B92D-0490DFD7A472}" type="slidenum">
              <a:rPr lang="de-DE" altLang="zh-CN" smtClean="0"/>
              <a:pPr/>
              <a:t>13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90176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August 31,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August 31,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August 31,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August 31,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 smtClean="0"/>
              <a:t>Implementation Object </a:t>
            </a:r>
            <a:r>
              <a:rPr lang="en-US" altLang="zh-CN" sz="2400" dirty="0"/>
              <a:t>Linking and </a:t>
            </a:r>
            <a:r>
              <a:rPr lang="en-US" altLang="zh-CN" sz="2400" dirty="0" smtClean="0"/>
              <a:t>Embedding for Process </a:t>
            </a:r>
            <a:r>
              <a:rPr lang="en-US" altLang="zh-CN" sz="2400" dirty="0"/>
              <a:t>Control </a:t>
            </a:r>
            <a:r>
              <a:rPr lang="en-US" altLang="zh-CN" sz="2400" dirty="0" smtClean="0"/>
              <a:t>Unified Architecture Specification With Smart Card Technology for secure application and service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  <p:pic>
        <p:nvPicPr>
          <p:cNvPr id="2050" name="Picture 2" descr="F:\opc_ua\myCode\pic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" y="208216"/>
            <a:ext cx="5008965" cy="64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155202"/>
            <a:ext cx="64674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Design presentation - API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3795713"/>
            <a:ext cx="49815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45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Design presentation - API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64" y="1228725"/>
            <a:ext cx="47339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6650" y="3681236"/>
            <a:ext cx="7332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data could be various… so TLV  formatted  </a:t>
            </a:r>
            <a:r>
              <a:rPr lang="en-US" dirty="0" err="1" smtClean="0"/>
              <a:t>cmd</a:t>
            </a:r>
            <a:r>
              <a:rPr lang="en-US" dirty="0" smtClean="0"/>
              <a:t> data is introduced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885403" y="4700654"/>
            <a:ext cx="5495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A0210000129010910892069C0401020304</a:t>
            </a:r>
          </a:p>
          <a:p>
            <a:endParaRPr lang="en-US" sz="1600" dirty="0"/>
          </a:p>
          <a:p>
            <a:r>
              <a:rPr lang="en-US" sz="1600" dirty="0" smtClean="0"/>
              <a:t>Read current value </a:t>
            </a:r>
            <a:r>
              <a:rPr lang="en-US" sz="1600" dirty="0" smtClean="0"/>
              <a:t>from </a:t>
            </a:r>
            <a:r>
              <a:rPr lang="en-US" sz="1600" dirty="0" err="1" smtClean="0"/>
              <a:t>Sener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whose id = 0x01 0x02 0x03 0x04</a:t>
            </a:r>
          </a:p>
          <a:p>
            <a:r>
              <a:rPr lang="en-US" sz="1600" dirty="0" smtClean="0"/>
              <a:t>HOW?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342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0355"/>
            <a:ext cx="5595938" cy="1065213"/>
          </a:xfrm>
        </p:spPr>
        <p:txBody>
          <a:bodyPr/>
          <a:lstStyle/>
          <a:p>
            <a:r>
              <a:rPr lang="en-US" dirty="0" smtClean="0"/>
              <a:t>Command TLV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332614"/>
              </p:ext>
            </p:extLst>
          </p:nvPr>
        </p:nvGraphicFramePr>
        <p:xfrm>
          <a:off x="457200" y="1341438"/>
          <a:ext cx="8447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772"/>
                <a:gridCol w="2111772"/>
                <a:gridCol w="2111772"/>
                <a:gridCol w="2111772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36857"/>
              </p:ext>
            </p:extLst>
          </p:nvPr>
        </p:nvGraphicFramePr>
        <p:xfrm>
          <a:off x="267970" y="235129"/>
          <a:ext cx="8612506" cy="66620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7659"/>
                <a:gridCol w="809503"/>
                <a:gridCol w="693860"/>
                <a:gridCol w="711651"/>
                <a:gridCol w="773921"/>
                <a:gridCol w="711651"/>
                <a:gridCol w="542634"/>
                <a:gridCol w="123603"/>
                <a:gridCol w="606881"/>
                <a:gridCol w="123603"/>
                <a:gridCol w="1711201"/>
                <a:gridCol w="1226339"/>
              </a:tblGrid>
              <a:tr h="53452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Tag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Length</a:t>
                      </a:r>
                      <a:endParaRPr lang="de-DE" sz="1200" b="1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Presence</a:t>
                      </a:r>
                      <a:endParaRPr lang="de-DE" sz="1200" b="1" dirty="0"/>
                    </a:p>
                  </a:txBody>
                  <a:tcPr/>
                </a:tc>
              </a:tr>
              <a:tr h="314425">
                <a:tc rowSpan="20">
                  <a:txBody>
                    <a:bodyPr/>
                    <a:lstStyle/>
                    <a:p>
                      <a:r>
                        <a:rPr lang="en-US" sz="1200" b="1" dirty="0" smtClean="0"/>
                        <a:t>‘90’</a:t>
                      </a:r>
                      <a:endParaRPr lang="de-DE" sz="1200" b="1" dirty="0"/>
                    </a:p>
                  </a:txBody>
                  <a:tcPr/>
                </a:tc>
                <a:tc rowSpan="20">
                  <a:txBody>
                    <a:bodyPr/>
                    <a:lstStyle/>
                    <a:p>
                      <a:r>
                        <a:rPr lang="en-US" sz="1200" b="1" dirty="0" smtClean="0"/>
                        <a:t>0-n</a:t>
                      </a:r>
                      <a:endParaRPr lang="de-DE" sz="1200" b="1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r>
                        <a:rPr lang="en-US" sz="1200" b="1" dirty="0" smtClean="0"/>
                        <a:t>Command </a:t>
                      </a:r>
                      <a:r>
                        <a:rPr lang="en-US" sz="1200" b="1" baseline="0" dirty="0" smtClean="0"/>
                        <a:t> sent to home device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0">
                  <a:txBody>
                    <a:bodyPr/>
                    <a:lstStyle/>
                    <a:p>
                      <a:r>
                        <a:rPr lang="en-US" sz="1200" b="1" dirty="0" smtClean="0"/>
                        <a:t>optional</a:t>
                      </a:r>
                      <a:endParaRPr lang="de-DE" sz="1200" b="1" dirty="0"/>
                    </a:p>
                  </a:txBody>
                  <a:tcPr/>
                </a:tc>
              </a:tr>
              <a:tr h="30058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Tag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Length</a:t>
                      </a:r>
                      <a:endParaRPr lang="de-DE" sz="1200" b="1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442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’91’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0-n</a:t>
                      </a:r>
                      <a:endParaRPr lang="de-DE" sz="1200" b="1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US" sz="1200" b="1" dirty="0" smtClean="0"/>
                        <a:t>Parameters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951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17"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/>
                </a:tc>
                <a:tc rowSpan="17"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Tag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Length</a:t>
                      </a:r>
                      <a:endParaRPr lang="de-DE" sz="1200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442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‘92’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1-n</a:t>
                      </a:r>
                      <a:endParaRPr lang="de-DE" sz="1200" b="1" dirty="0" smtClean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200" b="1" dirty="0" smtClean="0"/>
                        <a:t>Read sensor</a:t>
                      </a:r>
                      <a:r>
                        <a:rPr lang="en-US" sz="1200" b="1" baseline="0" dirty="0" smtClean="0"/>
                        <a:t> value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6034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Tag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Length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de-DE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442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‘9C’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1-n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Sensor id</a:t>
                      </a:r>
                      <a:endParaRPr lang="de-DE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442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‘93’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1-n</a:t>
                      </a:r>
                      <a:endParaRPr lang="de-DE" sz="1200" b="1" dirty="0" smtClean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200" b="1" dirty="0" smtClean="0"/>
                        <a:t>Set subscription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9425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1-n</a:t>
                      </a:r>
                      <a:endParaRPr lang="de-DE" sz="1200" b="1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Tag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Length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de-DE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771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‘9A’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1-n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Sub</a:t>
                      </a:r>
                      <a:r>
                        <a:rPr lang="en-US" sz="1200" b="1" baseline="0" dirty="0" smtClean="0"/>
                        <a:t> value</a:t>
                      </a:r>
                      <a:endParaRPr lang="de-DE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442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‘94’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1-n</a:t>
                      </a:r>
                      <a:endParaRPr lang="de-DE" sz="1200" b="1" dirty="0" smtClean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200" b="1" dirty="0" smtClean="0"/>
                        <a:t>Get historical</a:t>
                      </a:r>
                      <a:r>
                        <a:rPr lang="en-US" sz="1200" b="1" baseline="0" dirty="0" smtClean="0"/>
                        <a:t> record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8864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Tag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Length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de-DE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442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‘9D’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1-n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Device id</a:t>
                      </a:r>
                      <a:endParaRPr lang="de-DE" sz="12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442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‘95’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de-DE" sz="1200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200" b="1" dirty="0" smtClean="0"/>
                        <a:t>Open main door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442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‘96’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</a:t>
                      </a:r>
                      <a:endParaRPr lang="de-DE" sz="1200" b="1" dirty="0" smtClean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200" b="1" dirty="0" smtClean="0"/>
                        <a:t>Café</a:t>
                      </a:r>
                      <a:r>
                        <a:rPr lang="en-US" sz="1200" b="1" baseline="0" dirty="0" smtClean="0"/>
                        <a:t> maker add water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442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‘97’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</a:t>
                      </a:r>
                      <a:endParaRPr lang="de-DE" sz="1200" b="1" dirty="0" smtClean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200" b="1" dirty="0" smtClean="0"/>
                        <a:t>Café maker</a:t>
                      </a:r>
                      <a:r>
                        <a:rPr lang="en-US" sz="1200" b="1" baseline="0" dirty="0" smtClean="0"/>
                        <a:t> add cafe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442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‘98’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</a:t>
                      </a:r>
                      <a:endParaRPr lang="de-DE" sz="1200" b="1" dirty="0" smtClean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200" b="1" dirty="0" smtClean="0"/>
                        <a:t>Café</a:t>
                      </a:r>
                      <a:r>
                        <a:rPr lang="en-US" sz="1200" b="1" baseline="0" dirty="0" smtClean="0"/>
                        <a:t> maker make cafe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1442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‘99’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1-n</a:t>
                      </a:r>
                      <a:endParaRPr lang="de-DE" sz="1200" b="1" dirty="0" smtClean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200" b="1" dirty="0" smtClean="0"/>
                        <a:t>Grant main</a:t>
                      </a:r>
                      <a:r>
                        <a:rPr lang="en-US" sz="1200" b="1" baseline="0" dirty="0" smtClean="0"/>
                        <a:t> door access to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64467">
                <a:tc v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de-DE" sz="12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Tag</a:t>
                      </a:r>
                      <a:endParaRPr lang="de-DE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Length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de-DE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35280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‘9B’</a:t>
                      </a:r>
                      <a:endParaRPr lang="de-DE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1-n</a:t>
                      </a:r>
                      <a:endParaRPr lang="de-DE" sz="12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User</a:t>
                      </a:r>
                      <a:r>
                        <a:rPr lang="en-US" sz="1200" b="1" baseline="0" dirty="0" smtClean="0"/>
                        <a:t> 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3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Explanation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48" y="5006982"/>
            <a:ext cx="1693908" cy="139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19" y="3207436"/>
            <a:ext cx="915091" cy="173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95" y="1509263"/>
            <a:ext cx="1587437" cy="182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34" y="4764458"/>
            <a:ext cx="1693908" cy="139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40" y="1823312"/>
            <a:ext cx="26098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313023" y="2739554"/>
            <a:ext cx="1916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OTA and PKI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379593" y="1509263"/>
            <a:ext cx="127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Case-2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12160" y="1425026"/>
            <a:ext cx="127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Case-1</a:t>
            </a:r>
            <a:endParaRPr lang="de-DE" dirty="0"/>
          </a:p>
        </p:txBody>
      </p:sp>
      <p:sp>
        <p:nvSpPr>
          <p:cNvPr id="12" name="Pfeil nach links und rechts 11"/>
          <p:cNvSpPr/>
          <p:nvPr/>
        </p:nvSpPr>
        <p:spPr bwMode="auto">
          <a:xfrm rot="2105872">
            <a:off x="5988786" y="5312192"/>
            <a:ext cx="1444137" cy="172499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20" name="Pfeil nach links und rechts 19"/>
          <p:cNvSpPr/>
          <p:nvPr/>
        </p:nvSpPr>
        <p:spPr bwMode="auto">
          <a:xfrm rot="19099033">
            <a:off x="5938322" y="2603179"/>
            <a:ext cx="1485141" cy="12645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21" name="Pfeil nach links und rechts 20"/>
          <p:cNvSpPr/>
          <p:nvPr/>
        </p:nvSpPr>
        <p:spPr bwMode="auto">
          <a:xfrm rot="5400000">
            <a:off x="1635269" y="4067492"/>
            <a:ext cx="1444137" cy="172499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8074" y="1185990"/>
            <a:ext cx="8447314" cy="5056187"/>
          </a:xfrm>
        </p:spPr>
        <p:txBody>
          <a:bodyPr/>
          <a:lstStyle/>
          <a:p>
            <a:r>
              <a:rPr lang="en-US" dirty="0" smtClean="0"/>
              <a:t>Participant</a:t>
            </a:r>
            <a:endParaRPr lang="de-DE" dirty="0" smtClean="0"/>
          </a:p>
          <a:p>
            <a:pPr lvl="1"/>
            <a:r>
              <a:rPr lang="en-US" dirty="0" smtClean="0"/>
              <a:t>UICC card</a:t>
            </a:r>
          </a:p>
          <a:p>
            <a:pPr lvl="1"/>
            <a:r>
              <a:rPr lang="en-US" dirty="0" err="1" smtClean="0"/>
              <a:t>Appelt</a:t>
            </a:r>
            <a:endParaRPr lang="en-US" dirty="0" smtClean="0"/>
          </a:p>
          <a:p>
            <a:pPr lvl="1"/>
            <a:r>
              <a:rPr lang="en-US" dirty="0" err="1" smtClean="0"/>
              <a:t>Jacade</a:t>
            </a:r>
            <a:endParaRPr lang="en-US" dirty="0" smtClean="0"/>
          </a:p>
          <a:p>
            <a:pPr lvl="1"/>
            <a:r>
              <a:rPr lang="en-US" dirty="0" smtClean="0"/>
              <a:t>Universal Test Environment provided by </a:t>
            </a:r>
            <a:r>
              <a:rPr lang="en-US" dirty="0" err="1" smtClean="0"/>
              <a:t>Morphe</a:t>
            </a:r>
            <a:endParaRPr lang="en-US" dirty="0" smtClean="0"/>
          </a:p>
          <a:p>
            <a:pPr lvl="2"/>
            <a:r>
              <a:rPr lang="en-US" dirty="0" smtClean="0"/>
              <a:t>TC1 Open Channel Triggered by SMS</a:t>
            </a:r>
          </a:p>
          <a:p>
            <a:pPr lvl="2"/>
            <a:r>
              <a:rPr lang="en-US" dirty="0" smtClean="0"/>
              <a:t>TC2 Exchange R-APDU and C-APDU</a:t>
            </a:r>
          </a:p>
          <a:p>
            <a:pPr lvl="2"/>
            <a:r>
              <a:rPr lang="en-US" dirty="0" smtClean="0"/>
              <a:t>TC3 Close Channel</a:t>
            </a:r>
          </a:p>
          <a:p>
            <a:pPr lvl="1"/>
            <a:r>
              <a:rPr lang="en-US" dirty="0" err="1" smtClean="0"/>
              <a:t>Morpho</a:t>
            </a:r>
            <a:r>
              <a:rPr lang="en-US" dirty="0" smtClean="0"/>
              <a:t> SC5-01OS07 LTE Product</a:t>
            </a:r>
          </a:p>
          <a:p>
            <a:r>
              <a:rPr lang="en-US" dirty="0" smtClean="0"/>
              <a:t>Theoretical support</a:t>
            </a:r>
            <a:endParaRPr lang="de-DE" dirty="0"/>
          </a:p>
          <a:p>
            <a:pPr lvl="1"/>
            <a:r>
              <a:rPr lang="en-US" dirty="0" smtClean="0"/>
              <a:t>GP RAM over HTTP</a:t>
            </a:r>
            <a:endParaRPr lang="en-US" dirty="0"/>
          </a:p>
          <a:p>
            <a:pPr lvl="1"/>
            <a:r>
              <a:rPr lang="en-US" dirty="0" smtClean="0"/>
              <a:t>TLS 1.2</a:t>
            </a:r>
            <a:endParaRPr lang="en-US" dirty="0"/>
          </a:p>
          <a:p>
            <a:pPr lvl="1"/>
            <a:r>
              <a:rPr lang="en-US" dirty="0" smtClean="0"/>
              <a:t>Public key infrastructure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Case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4098" name="Picture 2" descr="F:\opc_ua\myCode\pic\adminTrigger\verifyOpenChannelPas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88" y="3156388"/>
            <a:ext cx="5960936" cy="332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opc_ua\myCode\pic\adminTrigger\generationOfM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4" y="1188022"/>
            <a:ext cx="82010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4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Case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3074" name="Picture 2" descr="F:\opc_ua\myCode\pic\adminTrigger\clientHal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23" y="1158558"/>
            <a:ext cx="5457952" cy="200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opc_ua\myCode\pic\adminTrigger\ServerHall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16" y="3610609"/>
            <a:ext cx="4678842" cy="266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551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Case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5122" name="Picture 2" descr="F:\opc_ua\myCode\pic\adminTriggerConfig\dummyRespon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80" y="4734306"/>
            <a:ext cx="59531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:\opc_ua\myCode\pic\adminTriggerConfig\special-s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32" y="3144014"/>
            <a:ext cx="6553201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0" y="1275525"/>
            <a:ext cx="74580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 bwMode="auto">
          <a:xfrm>
            <a:off x="3931730" y="1959866"/>
            <a:ext cx="1737360" cy="246888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410777" y="3218690"/>
            <a:ext cx="4469255" cy="246888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215449" y="4725164"/>
            <a:ext cx="5411025" cy="246888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27817" y="2638697"/>
            <a:ext cx="2760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 A0</a:t>
            </a:r>
          </a:p>
          <a:p>
            <a:r>
              <a:rPr lang="en-US" dirty="0" smtClean="0"/>
              <a:t>INS 25</a:t>
            </a:r>
          </a:p>
          <a:p>
            <a:r>
              <a:rPr lang="en-US" dirty="0" smtClean="0"/>
              <a:t>LC 02</a:t>
            </a:r>
          </a:p>
          <a:p>
            <a:r>
              <a:rPr lang="en-US" dirty="0" smtClean="0"/>
              <a:t>DATA 0x20 0x26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90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Case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5123" name="Picture 3" descr="F:\opc_ua\myCode\pic\adminTriggerConfig\UTE-received-ms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1469"/>
            <a:ext cx="8229601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F:\opc_ua\myCode\pic\adminTriggerConfig\cmdReceiv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873063"/>
            <a:ext cx="754380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 bwMode="auto">
          <a:xfrm>
            <a:off x="3465386" y="2421635"/>
            <a:ext cx="3657790" cy="897635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457103" y="6123436"/>
            <a:ext cx="2743295" cy="246888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5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</a:t>
            </a:r>
            <a:endParaRPr lang="de-DE" dirty="0"/>
          </a:p>
          <a:p>
            <a:pPr lvl="1"/>
            <a:r>
              <a:rPr lang="en-US" dirty="0"/>
              <a:t>UICC </a:t>
            </a:r>
            <a:r>
              <a:rPr lang="en-US" dirty="0" smtClean="0"/>
              <a:t>card</a:t>
            </a:r>
          </a:p>
          <a:p>
            <a:pPr lvl="1"/>
            <a:r>
              <a:rPr lang="en-US" dirty="0" smtClean="0"/>
              <a:t>Smart Home Applet</a:t>
            </a:r>
          </a:p>
          <a:p>
            <a:pPr lvl="1"/>
            <a:r>
              <a:rPr lang="en-US" dirty="0" smtClean="0"/>
              <a:t>Android APP</a:t>
            </a:r>
          </a:p>
          <a:p>
            <a:pPr lvl="1"/>
            <a:r>
              <a:rPr lang="en-US" dirty="0" err="1" smtClean="0"/>
              <a:t>Jacade</a:t>
            </a:r>
            <a:r>
              <a:rPr lang="en-US" dirty="0" smtClean="0"/>
              <a:t> and Eclipse IDE with Android Development Tools</a:t>
            </a:r>
          </a:p>
          <a:p>
            <a:pPr lvl="1"/>
            <a:r>
              <a:rPr lang="en-US" dirty="0" err="1"/>
              <a:t>Morpho</a:t>
            </a:r>
            <a:r>
              <a:rPr lang="en-US" dirty="0"/>
              <a:t> SC5-01OS07 LTE Product</a:t>
            </a:r>
          </a:p>
          <a:p>
            <a:pPr lvl="1"/>
            <a:r>
              <a:rPr lang="en-US" dirty="0" smtClean="0"/>
              <a:t>Web Sever</a:t>
            </a:r>
          </a:p>
          <a:p>
            <a:pPr lvl="2"/>
            <a:r>
              <a:rPr lang="en-US" dirty="0" smtClean="0"/>
              <a:t>Apache 2.4.9</a:t>
            </a:r>
          </a:p>
          <a:p>
            <a:pPr lvl="2"/>
            <a:r>
              <a:rPr lang="en-US" dirty="0" smtClean="0"/>
              <a:t>PHP 5.5.12</a:t>
            </a:r>
          </a:p>
          <a:p>
            <a:pPr lvl="2"/>
            <a:r>
              <a:rPr lang="en-US" dirty="0" smtClean="0"/>
              <a:t>MySQL</a:t>
            </a:r>
          </a:p>
          <a:p>
            <a:r>
              <a:rPr lang="en-US" dirty="0"/>
              <a:t>Theoretical support</a:t>
            </a:r>
            <a:endParaRPr lang="de-DE" dirty="0"/>
          </a:p>
          <a:p>
            <a:pPr lvl="1"/>
            <a:r>
              <a:rPr lang="en-US" dirty="0" err="1"/>
              <a:t>OpenMobileAPI</a:t>
            </a:r>
            <a:endParaRPr lang="en-US" dirty="0"/>
          </a:p>
          <a:p>
            <a:pPr lvl="1"/>
            <a:r>
              <a:rPr lang="en-US" dirty="0"/>
              <a:t>GP Secure Element access control</a:t>
            </a:r>
          </a:p>
          <a:p>
            <a:pPr lvl="2"/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Inspiration Case</a:t>
            </a:r>
            <a:endParaRPr lang="en-US" altLang="zh-CN" dirty="0" smtClean="0"/>
          </a:p>
          <a:p>
            <a:r>
              <a:rPr lang="en-US" altLang="zh-CN" dirty="0" smtClean="0"/>
              <a:t>Command TLV</a:t>
            </a:r>
          </a:p>
          <a:p>
            <a:r>
              <a:rPr lang="en-US" altLang="zh-CN" dirty="0" smtClean="0"/>
              <a:t>Implementation and </a:t>
            </a:r>
            <a:r>
              <a:rPr lang="en-US" altLang="zh-CN" dirty="0" smtClean="0"/>
              <a:t>demo+</a:t>
            </a:r>
            <a:endParaRPr lang="en-US" altLang="zh-CN" dirty="0" smtClean="0"/>
          </a:p>
          <a:p>
            <a:r>
              <a:rPr lang="en-US" altLang="zh-CN" dirty="0" smtClean="0"/>
              <a:t>Secure Analyses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F:\opc_ua\myCode\pic\webServer\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" y="1065213"/>
            <a:ext cx="7640917" cy="550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6148" name="Picture 4" descr="F:\opc_ua\myCode\pic\adminTriggerConfig\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472" y="5306859"/>
            <a:ext cx="20764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282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7171" name="Picture 3" descr="F:\opc_ua\myCode\pic\adminTriggerConfig\input_p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90" y="1305870"/>
            <a:ext cx="33147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:\opc_ua\myCode\pic\adminTriggerConfig\apdu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077" y="1933166"/>
            <a:ext cx="35623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9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7" name="Picture 2" descr="F:\opc_ua\myCode\pic\adminTriggerConfig\3fai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0146"/>
            <a:ext cx="3209926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F:\opc_ua\myCode\pic\adminTriggerConfig\block_apd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58" y="972305"/>
            <a:ext cx="38576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F:\opc_ua\myCode\pic\android\UI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387" y="2880410"/>
            <a:ext cx="3171825" cy="376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 bwMode="auto">
          <a:xfrm>
            <a:off x="4010025" y="1472186"/>
            <a:ext cx="2234628" cy="12435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1" u="none" strike="noStrike" cap="none" normalizeH="0" baseline="0" smtClean="0">
              <a:ln>
                <a:noFill/>
              </a:ln>
              <a:solidFill>
                <a:srgbClr val="0768B2"/>
              </a:solidFill>
              <a:effectLst/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80" y="4642262"/>
            <a:ext cx="3600375" cy="74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5444483"/>
            <a:ext cx="4486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19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9220" name="Picture 4" descr="F:\opc_ua\myCode\pic\adminTriggerConfig\openchannel_getP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84669"/>
            <a:ext cx="32861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F:\opc_ua\myCode\pic\adminTriggerConfig\GrantAcc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6" y="1284669"/>
            <a:ext cx="33051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9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Case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10242" name="Picture 2" descr="F:\opc_ua\myCode\pic\adminTriggerConfig\open_and_grant_acces__rig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065213"/>
            <a:ext cx="8524876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92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Case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1026" name="Picture 2" descr="F:\opc_ua\myCode\pic\adminTriggerConfig\record-comp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0" y="1661615"/>
            <a:ext cx="84963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tree 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"/>
          <a:stretch/>
        </p:blipFill>
        <p:spPr bwMode="auto">
          <a:xfrm flipH="1">
            <a:off x="172659" y="1835077"/>
            <a:ext cx="8947529" cy="211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6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tree 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9" y="1768928"/>
            <a:ext cx="8535416" cy="317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2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tree 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38313"/>
            <a:ext cx="78867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2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Secure Analyses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level security compromise</a:t>
            </a:r>
          </a:p>
          <a:p>
            <a:pPr lvl="1"/>
            <a:r>
              <a:rPr lang="en-US" dirty="0" smtClean="0"/>
              <a:t>Message replay attack</a:t>
            </a:r>
          </a:p>
          <a:p>
            <a:pPr lvl="1"/>
            <a:r>
              <a:rPr lang="en-US" dirty="0" smtClean="0"/>
              <a:t>Man in the middle attack</a:t>
            </a:r>
          </a:p>
          <a:p>
            <a:pPr lvl="1"/>
            <a:r>
              <a:rPr lang="en-US" dirty="0" smtClean="0"/>
              <a:t>Stealth and Hijacking attack</a:t>
            </a:r>
          </a:p>
          <a:p>
            <a:pPr lvl="2"/>
            <a:r>
              <a:rPr lang="en-US" dirty="0" smtClean="0"/>
              <a:t>Session fixation</a:t>
            </a:r>
          </a:p>
          <a:p>
            <a:pPr lvl="2"/>
            <a:r>
              <a:rPr lang="en-US" dirty="0" smtClean="0"/>
              <a:t>Session hijacking</a:t>
            </a:r>
          </a:p>
          <a:p>
            <a:pPr lvl="1"/>
            <a:r>
              <a:rPr lang="en-US" dirty="0" smtClean="0"/>
              <a:t>Request authentication attack</a:t>
            </a:r>
          </a:p>
          <a:p>
            <a:pPr lvl="2"/>
            <a:r>
              <a:rPr lang="en-US" dirty="0" smtClean="0"/>
              <a:t>Brute-force attack</a:t>
            </a:r>
          </a:p>
          <a:p>
            <a:pPr lvl="2"/>
            <a:r>
              <a:rPr lang="en-US" dirty="0" smtClean="0"/>
              <a:t>Dictionary attack </a:t>
            </a:r>
          </a:p>
          <a:p>
            <a:pPr lvl="1"/>
            <a:r>
              <a:rPr lang="en-US" dirty="0" smtClean="0"/>
              <a:t>Sniffer attack</a:t>
            </a:r>
          </a:p>
          <a:p>
            <a:pPr lvl="2"/>
            <a:r>
              <a:rPr lang="en-US" dirty="0" smtClean="0"/>
              <a:t>eavesdropping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sp>
        <p:nvSpPr>
          <p:cNvPr id="7" name="Rechteckige Legende 6"/>
          <p:cNvSpPr/>
          <p:nvPr/>
        </p:nvSpPr>
        <p:spPr bwMode="auto">
          <a:xfrm>
            <a:off x="5340395" y="2423594"/>
            <a:ext cx="2304960" cy="465909"/>
          </a:xfrm>
          <a:prstGeom prst="wedgeRectCallout">
            <a:avLst>
              <a:gd name="adj1" fmla="val -95331"/>
              <a:gd name="adj2" fmla="val -1140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Session id,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Channel id.</a:t>
            </a:r>
            <a:r>
              <a:rPr lang="en-US" sz="1200" i="0" dirty="0" smtClean="0">
                <a:solidFill>
                  <a:srgbClr val="0070C0"/>
                </a:solidFill>
              </a:rPr>
              <a:t> </a:t>
            </a:r>
            <a:r>
              <a:rPr lang="en-US" sz="1200" i="0" dirty="0" err="1" smtClean="0">
                <a:solidFill>
                  <a:srgbClr val="0070C0"/>
                </a:solidFill>
              </a:rPr>
              <a:t>Seqencue</a:t>
            </a:r>
            <a:r>
              <a:rPr lang="en-US" sz="1200" i="0" dirty="0" smtClean="0">
                <a:solidFill>
                  <a:srgbClr val="0070C0"/>
                </a:solidFill>
              </a:rPr>
              <a:t> </a:t>
            </a:r>
            <a:r>
              <a:rPr lang="en-US" sz="1200" i="0" dirty="0" err="1" smtClean="0">
                <a:solidFill>
                  <a:srgbClr val="0070C0"/>
                </a:solidFill>
              </a:rPr>
              <a:t>Num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8" name="Rechteckige Legende 7"/>
          <p:cNvSpPr/>
          <p:nvPr/>
        </p:nvSpPr>
        <p:spPr bwMode="auto">
          <a:xfrm>
            <a:off x="5340395" y="4386506"/>
            <a:ext cx="2304960" cy="465909"/>
          </a:xfrm>
          <a:prstGeom prst="wedgeRectCallout">
            <a:avLst>
              <a:gd name="adj1" fmla="val -95331"/>
              <a:gd name="adj2" fmla="val -1140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Try Limit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Communication</a:t>
            </a:r>
            <a:r>
              <a:rPr lang="en-US" sz="1200" i="0" dirty="0">
                <a:solidFill>
                  <a:srgbClr val="0070C0"/>
                </a:solidFill>
              </a:rPr>
              <a:t> </a:t>
            </a:r>
            <a:r>
              <a:rPr lang="en-US" sz="1200" i="0" dirty="0" smtClean="0">
                <a:solidFill>
                  <a:srgbClr val="0070C0"/>
                </a:solidFill>
              </a:rPr>
              <a:t>rate control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9" name="Rechteckige Legende 8"/>
          <p:cNvSpPr/>
          <p:nvPr/>
        </p:nvSpPr>
        <p:spPr bwMode="auto">
          <a:xfrm>
            <a:off x="3920027" y="5050970"/>
            <a:ext cx="2304960" cy="465909"/>
          </a:xfrm>
          <a:prstGeom prst="wedgeRectCallout">
            <a:avLst>
              <a:gd name="adj1" fmla="val -80256"/>
              <a:gd name="adj2" fmla="val 900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TLS 1.2 cipher suits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131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Home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Automated home, intelligent building, integrated house</a:t>
            </a:r>
          </a:p>
          <a:p>
            <a:r>
              <a:rPr lang="en-US" sz="2000" dirty="0"/>
              <a:t>Draw attention </a:t>
            </a:r>
            <a:r>
              <a:rPr lang="en-US" sz="2000" dirty="0" smtClean="0"/>
              <a:t>from</a:t>
            </a:r>
          </a:p>
          <a:p>
            <a:pPr lvl="1"/>
            <a:r>
              <a:rPr lang="en-US" sz="2000" dirty="0"/>
              <a:t>IBM, Cisco, Microsoft and so </a:t>
            </a:r>
            <a:r>
              <a:rPr lang="en-US" sz="2000" dirty="0" smtClean="0"/>
              <a:t>on</a:t>
            </a:r>
            <a:endParaRPr lang="en-US" sz="2000" dirty="0"/>
          </a:p>
          <a:p>
            <a:r>
              <a:rPr lang="en-US" sz="2000" dirty="0" smtClean="0"/>
              <a:t>Combination of robotics, communication technology, AI, scheduling algorithms and more</a:t>
            </a:r>
            <a:endParaRPr lang="en-US" sz="2000" dirty="0" smtClean="0"/>
          </a:p>
          <a:p>
            <a:r>
              <a:rPr lang="en-US" sz="2000" dirty="0" smtClean="0"/>
              <a:t>Diverse responsibilities</a:t>
            </a:r>
            <a:endParaRPr lang="en-US" sz="2000" dirty="0" smtClean="0"/>
          </a:p>
          <a:p>
            <a:pPr lvl="1"/>
            <a:r>
              <a:rPr lang="en-US" sz="2000" dirty="0" smtClean="0"/>
              <a:t>Monitoring lights and heating</a:t>
            </a:r>
          </a:p>
          <a:p>
            <a:pPr lvl="1"/>
            <a:r>
              <a:rPr lang="en-US" sz="2000" dirty="0" smtClean="0"/>
              <a:t>Connection all </a:t>
            </a:r>
            <a:r>
              <a:rPr lang="en-US" sz="2000" dirty="0" smtClean="0"/>
              <a:t>electronic </a:t>
            </a:r>
            <a:r>
              <a:rPr lang="en-US" sz="2000" dirty="0" smtClean="0"/>
              <a:t>devices</a:t>
            </a:r>
          </a:p>
          <a:p>
            <a:pPr lvl="1"/>
            <a:r>
              <a:rPr lang="en-US" sz="2000" dirty="0" smtClean="0"/>
              <a:t>Making scheduler decisions</a:t>
            </a:r>
          </a:p>
          <a:p>
            <a:pPr lvl="1"/>
            <a:r>
              <a:rPr lang="en-US" sz="2000" dirty="0" smtClean="0"/>
              <a:t>Historical record</a:t>
            </a:r>
          </a:p>
          <a:p>
            <a:pPr lvl="1"/>
            <a:r>
              <a:rPr lang="en-US" sz="2000" dirty="0" smtClean="0"/>
              <a:t>Self-adjust inner home environment</a:t>
            </a:r>
          </a:p>
          <a:p>
            <a:pPr lvl="1"/>
            <a:r>
              <a:rPr lang="en-US" sz="2000" dirty="0" smtClean="0"/>
              <a:t>Various pattern supported. i.e. energy saving </a:t>
            </a:r>
            <a:r>
              <a:rPr lang="en-US" sz="2000" dirty="0" smtClean="0"/>
              <a:t>pattern</a:t>
            </a:r>
            <a:endParaRPr lang="en-US" sz="2000" dirty="0" smtClean="0"/>
          </a:p>
          <a:p>
            <a:pPr lvl="1"/>
            <a:r>
              <a:rPr lang="en-US" sz="2000" dirty="0" smtClean="0"/>
              <a:t>Smart Home special designed for elderly and patients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Secure Analyses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level security compromise</a:t>
            </a:r>
          </a:p>
          <a:p>
            <a:pPr lvl="1"/>
            <a:r>
              <a:rPr lang="en-US" dirty="0" smtClean="0"/>
              <a:t>Data modification</a:t>
            </a:r>
            <a:endParaRPr lang="en-US" dirty="0"/>
          </a:p>
          <a:p>
            <a:pPr lvl="2"/>
            <a:r>
              <a:rPr lang="en-US" dirty="0" smtClean="0"/>
              <a:t>Message alternation</a:t>
            </a:r>
            <a:endParaRPr lang="en-US" dirty="0"/>
          </a:p>
          <a:p>
            <a:pPr lvl="2"/>
            <a:r>
              <a:rPr lang="en-US" dirty="0" smtClean="0"/>
              <a:t>Malformed message</a:t>
            </a:r>
            <a:endParaRPr lang="en-US" dirty="0"/>
          </a:p>
          <a:p>
            <a:pPr lvl="1"/>
            <a:r>
              <a:rPr lang="en-US" dirty="0" smtClean="0"/>
              <a:t>Denial of service</a:t>
            </a:r>
            <a:endParaRPr lang="en-US" dirty="0"/>
          </a:p>
          <a:p>
            <a:pPr lvl="2"/>
            <a:r>
              <a:rPr lang="en-US" dirty="0" smtClean="0"/>
              <a:t>Well-formed message flooding</a:t>
            </a:r>
            <a:endParaRPr lang="en-US" dirty="0"/>
          </a:p>
          <a:p>
            <a:pPr lvl="2"/>
            <a:r>
              <a:rPr lang="en-US" dirty="0" smtClean="0"/>
              <a:t>Malformed message flooding</a:t>
            </a:r>
            <a:endParaRPr lang="en-US" dirty="0"/>
          </a:p>
          <a:p>
            <a:pPr lvl="1"/>
            <a:r>
              <a:rPr lang="en-US" dirty="0" smtClean="0"/>
              <a:t>Masquerade attack</a:t>
            </a:r>
            <a:endParaRPr lang="en-US" dirty="0"/>
          </a:p>
          <a:p>
            <a:pPr lvl="2"/>
            <a:r>
              <a:rPr lang="en-US" dirty="0" smtClean="0"/>
              <a:t>Server profiling</a:t>
            </a:r>
          </a:p>
          <a:p>
            <a:pPr lvl="2"/>
            <a:r>
              <a:rPr lang="en-US" dirty="0" smtClean="0"/>
              <a:t>Rogue server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sp>
        <p:nvSpPr>
          <p:cNvPr id="7" name="Rechteckige Legende 6"/>
          <p:cNvSpPr/>
          <p:nvPr/>
        </p:nvSpPr>
        <p:spPr bwMode="auto">
          <a:xfrm>
            <a:off x="5794547" y="3139874"/>
            <a:ext cx="2304960" cy="465909"/>
          </a:xfrm>
          <a:prstGeom prst="wedgeRectCallout">
            <a:avLst>
              <a:gd name="adj1" fmla="val -80256"/>
              <a:gd name="adj2" fmla="val 900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Communication rate control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TLV command parser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8" name="Rechteckige Legende 7"/>
          <p:cNvSpPr/>
          <p:nvPr/>
        </p:nvSpPr>
        <p:spPr bwMode="auto">
          <a:xfrm>
            <a:off x="4044995" y="4261538"/>
            <a:ext cx="2304960" cy="465909"/>
          </a:xfrm>
          <a:prstGeom prst="wedgeRectCallout">
            <a:avLst>
              <a:gd name="adj1" fmla="val -80256"/>
              <a:gd name="adj2" fmla="val 900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TLS handshake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PKI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9" name="Rechteckige Legende 8"/>
          <p:cNvSpPr/>
          <p:nvPr/>
        </p:nvSpPr>
        <p:spPr bwMode="auto">
          <a:xfrm>
            <a:off x="4642067" y="1817042"/>
            <a:ext cx="2304960" cy="465909"/>
          </a:xfrm>
          <a:prstGeom prst="wedgeRectCallout">
            <a:avLst>
              <a:gd name="adj1" fmla="val -80256"/>
              <a:gd name="adj2" fmla="val 900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Check sum/signature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Structure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parser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6584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Secure Analyses</a:t>
            </a:r>
            <a:br>
              <a:rPr lang="en-US" altLang="zh-CN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14400"/>
            <a:ext cx="8447314" cy="5483225"/>
          </a:xfrm>
        </p:spPr>
        <p:txBody>
          <a:bodyPr/>
          <a:lstStyle/>
          <a:p>
            <a:r>
              <a:rPr lang="en-US" dirty="0" smtClean="0"/>
              <a:t>Smart card security compromise</a:t>
            </a:r>
          </a:p>
          <a:p>
            <a:pPr lvl="1"/>
            <a:r>
              <a:rPr lang="en-US" dirty="0" smtClean="0"/>
              <a:t>User Credential Compromise</a:t>
            </a:r>
          </a:p>
          <a:p>
            <a:pPr lvl="2"/>
            <a:r>
              <a:rPr lang="en-US" dirty="0" smtClean="0"/>
              <a:t>Theft of UICC/Phone</a:t>
            </a:r>
          </a:p>
          <a:p>
            <a:pPr lvl="3"/>
            <a:r>
              <a:rPr lang="en-US" dirty="0" smtClean="0"/>
              <a:t>PIN Brute force attack  </a:t>
            </a:r>
          </a:p>
          <a:p>
            <a:pPr lvl="3"/>
            <a:r>
              <a:rPr lang="en-US" dirty="0" smtClean="0"/>
              <a:t>APP PWD Brute force attack</a:t>
            </a:r>
          </a:p>
          <a:p>
            <a:pPr lvl="2"/>
            <a:r>
              <a:rPr lang="en-US" dirty="0" smtClean="0"/>
              <a:t>Sniffing attack</a:t>
            </a:r>
          </a:p>
          <a:p>
            <a:pPr lvl="2"/>
            <a:r>
              <a:rPr lang="en-US" dirty="0" smtClean="0"/>
              <a:t>Social engineering </a:t>
            </a:r>
          </a:p>
          <a:p>
            <a:pPr lvl="2"/>
            <a:r>
              <a:rPr lang="en-US" dirty="0" smtClean="0"/>
              <a:t>Authentication key phishing and cryptanalysis</a:t>
            </a:r>
          </a:p>
          <a:p>
            <a:pPr lvl="1"/>
            <a:r>
              <a:rPr lang="en-US" dirty="0" smtClean="0"/>
              <a:t>Man in the middle attack</a:t>
            </a:r>
          </a:p>
          <a:p>
            <a:pPr lvl="1"/>
            <a:r>
              <a:rPr lang="en-US" dirty="0" smtClean="0"/>
              <a:t>Denial of service (OTA server)</a:t>
            </a:r>
          </a:p>
          <a:p>
            <a:pPr lvl="1"/>
            <a:r>
              <a:rPr lang="en-US" dirty="0" smtClean="0"/>
              <a:t>Masquerade attack</a:t>
            </a:r>
          </a:p>
          <a:p>
            <a:pPr lvl="2"/>
            <a:r>
              <a:rPr lang="en-US" dirty="0" smtClean="0"/>
              <a:t>App profiling</a:t>
            </a:r>
          </a:p>
          <a:p>
            <a:pPr lvl="2"/>
            <a:r>
              <a:rPr lang="en-US" dirty="0" smtClean="0"/>
              <a:t>Malicious user</a:t>
            </a:r>
          </a:p>
          <a:p>
            <a:pPr lvl="2"/>
            <a:r>
              <a:rPr lang="en-US" dirty="0" smtClean="0"/>
              <a:t>Server profiling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sp>
        <p:nvSpPr>
          <p:cNvPr id="10" name="Rechteckige Legende 9"/>
          <p:cNvSpPr/>
          <p:nvPr/>
        </p:nvSpPr>
        <p:spPr bwMode="auto">
          <a:xfrm>
            <a:off x="5551760" y="1698171"/>
            <a:ext cx="1227909" cy="539931"/>
          </a:xfrm>
          <a:prstGeom prst="wedgeRectCallout">
            <a:avLst>
              <a:gd name="adj1" fmla="val -169059"/>
              <a:gd name="adj2" fmla="val -4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Try counter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Block phone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12" name="Rechteckige Legende 11"/>
          <p:cNvSpPr/>
          <p:nvPr/>
        </p:nvSpPr>
        <p:spPr bwMode="auto">
          <a:xfrm>
            <a:off x="5870938" y="3910148"/>
            <a:ext cx="1227909" cy="387531"/>
          </a:xfrm>
          <a:prstGeom prst="wedgeRectCallout">
            <a:avLst>
              <a:gd name="adj1" fmla="val -169059"/>
              <a:gd name="adj2" fmla="val -4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PKI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217760" y="2660468"/>
            <a:ext cx="1227909" cy="539931"/>
          </a:xfrm>
          <a:prstGeom prst="wedgeRectCallout">
            <a:avLst>
              <a:gd name="adj1" fmla="val 50090"/>
              <a:gd name="adj2" fmla="val 1221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PKI guarantee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TLS 1.2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4115480" y="5207724"/>
            <a:ext cx="1820093" cy="539931"/>
          </a:xfrm>
          <a:prstGeom prst="wedgeRectCallout">
            <a:avLst>
              <a:gd name="adj1" fmla="val -103101"/>
              <a:gd name="adj2" fmla="val -262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SE access control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</a:rPr>
              <a:t>Openmobile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kumimoji="0" lang="en-US" sz="1200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</a:rPr>
              <a:t>Api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20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Secure Analyses</a:t>
            </a:r>
            <a:br>
              <a:rPr lang="en-US" altLang="zh-CN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14400"/>
            <a:ext cx="8447314" cy="5483225"/>
          </a:xfrm>
        </p:spPr>
        <p:txBody>
          <a:bodyPr/>
          <a:lstStyle/>
          <a:p>
            <a:r>
              <a:rPr lang="en-US" dirty="0" smtClean="0"/>
              <a:t>Smart Home System Secure Compromise</a:t>
            </a:r>
          </a:p>
          <a:p>
            <a:pPr lvl="1"/>
            <a:r>
              <a:rPr lang="en-US" dirty="0" smtClean="0"/>
              <a:t>Data Modification</a:t>
            </a:r>
          </a:p>
          <a:p>
            <a:pPr lvl="1"/>
            <a:r>
              <a:rPr lang="en-US" dirty="0" smtClean="0"/>
              <a:t>Eavesdropping</a:t>
            </a:r>
          </a:p>
          <a:p>
            <a:pPr lvl="1"/>
            <a:r>
              <a:rPr lang="en-US" dirty="0" smtClean="0"/>
              <a:t>Hardware damage</a:t>
            </a:r>
          </a:p>
          <a:p>
            <a:pPr lvl="2"/>
            <a:r>
              <a:rPr lang="en-US" dirty="0" smtClean="0"/>
              <a:t>Card damage</a:t>
            </a:r>
          </a:p>
          <a:p>
            <a:pPr lvl="2"/>
            <a:r>
              <a:rPr lang="en-US" dirty="0" smtClean="0"/>
              <a:t>CAD damage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sp>
        <p:nvSpPr>
          <p:cNvPr id="7" name="Rechteckige Legende 6"/>
          <p:cNvSpPr/>
          <p:nvPr/>
        </p:nvSpPr>
        <p:spPr bwMode="auto">
          <a:xfrm>
            <a:off x="6033107" y="1573203"/>
            <a:ext cx="1227909" cy="465909"/>
          </a:xfrm>
          <a:prstGeom prst="wedgeRectCallout">
            <a:avLst>
              <a:gd name="adj1" fmla="val -171896"/>
              <a:gd name="adj2" fmla="val -826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0" dirty="0" smtClean="0">
                <a:solidFill>
                  <a:srgbClr val="0070C0"/>
                </a:solidFill>
              </a:rPr>
              <a:t>Applet firewall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38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198626" y="2096961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11266" name="Picture 2" descr="F:\opc_ua\myCode\pic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8" y="280795"/>
            <a:ext cx="5200142" cy="66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Home Optimized for energy </a:t>
            </a:r>
            <a:r>
              <a:rPr lang="en-US" dirty="0" smtClean="0"/>
              <a:t>service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97" y="4159668"/>
            <a:ext cx="40671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80988" y="1134881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768B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768B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768B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768B2"/>
                </a:solidFill>
                <a:latin typeface="+mn-lt"/>
              </a:defRPr>
            </a:lvl9pPr>
          </a:lstStyle>
          <a:p>
            <a:r>
              <a:rPr lang="en-US" sz="1800" b="0" i="0" kern="0" dirty="0" smtClean="0"/>
              <a:t>Smart Home designed to help householder make </a:t>
            </a:r>
            <a:r>
              <a:rPr lang="en-US" sz="1800" b="0" i="0" kern="0" dirty="0" smtClean="0"/>
              <a:t>scheduler </a:t>
            </a:r>
            <a:r>
              <a:rPr lang="en-US" sz="1800" b="0" i="0" kern="0" dirty="0" smtClean="0"/>
              <a:t>decisions</a:t>
            </a:r>
            <a:endParaRPr lang="en-US" sz="1800" b="0" i="0" kern="0" dirty="0" smtClean="0"/>
          </a:p>
          <a:p>
            <a:r>
              <a:rPr lang="en-US" sz="1800" b="0" i="0" kern="0" dirty="0" smtClean="0"/>
              <a:t>Core components energy </a:t>
            </a:r>
            <a:r>
              <a:rPr lang="en-US" sz="1800" b="0" i="0" kern="0" dirty="0"/>
              <a:t>service </a:t>
            </a:r>
            <a:r>
              <a:rPr lang="en-US" sz="1800" b="0" i="0" kern="0" dirty="0" smtClean="0"/>
              <a:t>model and Distributed Energy Resource (DER) algorithm</a:t>
            </a:r>
          </a:p>
          <a:p>
            <a:pPr lvl="1"/>
            <a:r>
              <a:rPr lang="en-US" sz="1800" b="0" i="0" kern="0" dirty="0" smtClean="0"/>
              <a:t>Describes energy service </a:t>
            </a:r>
            <a:r>
              <a:rPr lang="en-US" sz="1800" b="0" i="0" kern="0" dirty="0" smtClean="0"/>
              <a:t>demon</a:t>
            </a:r>
            <a:endParaRPr lang="en-US" sz="1800" b="0" i="0" kern="0" dirty="0" smtClean="0"/>
          </a:p>
          <a:p>
            <a:pPr lvl="2"/>
            <a:r>
              <a:rPr lang="en-US" sz="1600" b="0" i="0" kern="0" dirty="0" smtClean="0"/>
              <a:t>i.e. hourly </a:t>
            </a:r>
            <a:r>
              <a:rPr lang="en-US" sz="1600" b="0" i="0" kern="0" dirty="0" smtClean="0"/>
              <a:t>hot water consumption</a:t>
            </a:r>
            <a:endParaRPr lang="en-US" sz="1600" b="0" i="0" kern="0" dirty="0"/>
          </a:p>
          <a:p>
            <a:pPr lvl="2"/>
            <a:r>
              <a:rPr lang="en-US" sz="1600" b="0" i="0" kern="0" dirty="0" smtClean="0"/>
              <a:t>Hot </a:t>
            </a:r>
            <a:r>
              <a:rPr lang="en-US" sz="1600" b="0" i="0" kern="0" dirty="0" smtClean="0"/>
              <a:t>water consumption = Used energy = energy equivalent of water service</a:t>
            </a:r>
          </a:p>
          <a:p>
            <a:pPr lvl="2"/>
            <a:r>
              <a:rPr lang="en-US" sz="1600" b="0" i="0" kern="0" dirty="0" smtClean="0"/>
              <a:t>Goal: increase monetary benefit from every energy equivalent unit</a:t>
            </a:r>
          </a:p>
          <a:p>
            <a:pPr lvl="1"/>
            <a:r>
              <a:rPr lang="en-US" sz="1800" b="0" i="0" kern="0" dirty="0" smtClean="0"/>
              <a:t>Scheduler used to adjust energy consumption </a:t>
            </a:r>
          </a:p>
          <a:p>
            <a:pPr lvl="2"/>
            <a:r>
              <a:rPr lang="en-US" sz="1600" b="0" i="0" kern="0" dirty="0" smtClean="0"/>
              <a:t>Optimized problem</a:t>
            </a:r>
          </a:p>
          <a:p>
            <a:pPr lvl="2"/>
            <a:endParaRPr lang="en-US" sz="1600" b="0" i="0" kern="0" dirty="0" smtClean="0"/>
          </a:p>
          <a:p>
            <a:pPr lvl="1"/>
            <a:endParaRPr lang="en-US" sz="1800" b="0" i="0" kern="0" dirty="0" smtClean="0"/>
          </a:p>
          <a:p>
            <a:pPr lvl="1"/>
            <a:endParaRPr lang="en-US" sz="1600" b="0" i="0" kern="0" dirty="0" smtClean="0"/>
          </a:p>
          <a:p>
            <a:pPr lvl="2"/>
            <a:r>
              <a:rPr lang="en-US" sz="1600" b="0" i="0" kern="0" dirty="0"/>
              <a:t> </a:t>
            </a:r>
            <a:r>
              <a:rPr lang="en-US" sz="1600" b="0" i="0" kern="0" dirty="0" smtClean="0"/>
              <a:t>       monetary benefit signed to energy </a:t>
            </a:r>
            <a:r>
              <a:rPr lang="en-US" sz="1600" b="0" i="0" kern="0" dirty="0" smtClean="0"/>
              <a:t>equivalent </a:t>
            </a:r>
            <a:r>
              <a:rPr lang="en-US" sz="1600" b="0" i="0" kern="0" dirty="0" smtClean="0"/>
              <a:t>unit</a:t>
            </a:r>
            <a:r>
              <a:rPr lang="en-US" sz="1600" b="0" i="0" kern="0" dirty="0" smtClean="0"/>
              <a:t>        </a:t>
            </a:r>
            <a:endParaRPr lang="en-US" sz="1600" b="0" i="0" kern="0" dirty="0" smtClean="0"/>
          </a:p>
          <a:p>
            <a:pPr lvl="2"/>
            <a:r>
              <a:rPr lang="en-US" sz="1600" b="0" i="0" kern="0" dirty="0"/>
              <a:t> </a:t>
            </a:r>
            <a:r>
              <a:rPr lang="en-US" sz="1600" b="0" i="0" kern="0" dirty="0" smtClean="0"/>
              <a:t>         energy demand</a:t>
            </a:r>
          </a:p>
          <a:p>
            <a:pPr lvl="2"/>
            <a:r>
              <a:rPr lang="en-US" sz="1600" b="0" i="0" kern="0" dirty="0" smtClean="0"/>
              <a:t>X     applied scheduler algorithm</a:t>
            </a:r>
            <a:endParaRPr lang="en-US" sz="1600" b="0" i="0" kern="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4006495"/>
            <a:ext cx="3999546" cy="59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691725"/>
              </p:ext>
            </p:extLst>
          </p:nvPr>
        </p:nvGraphicFramePr>
        <p:xfrm>
          <a:off x="1499144" y="4762297"/>
          <a:ext cx="381907" cy="361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Formel" r:id="rId5" imgW="241200" imgH="228600" progId="Equation.3">
                  <p:embed/>
                </p:oleObj>
              </mc:Choice>
              <mc:Fallback>
                <p:oleObj name="Formel" r:id="rId5" imgW="241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9144" y="4762297"/>
                        <a:ext cx="381907" cy="361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26065"/>
              </p:ext>
            </p:extLst>
          </p:nvPr>
        </p:nvGraphicFramePr>
        <p:xfrm>
          <a:off x="1529986" y="5125580"/>
          <a:ext cx="351065" cy="30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Formel" r:id="rId7" imgW="266400" imgH="228600" progId="Equation.3">
                  <p:embed/>
                </p:oleObj>
              </mc:Choice>
              <mc:Fallback>
                <p:oleObj name="Formel" r:id="rId7" imgW="26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9986" y="5125580"/>
                        <a:ext cx="351065" cy="30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04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Health Home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64526"/>
            <a:ext cx="8447314" cy="3933099"/>
          </a:xfrm>
        </p:spPr>
        <p:txBody>
          <a:bodyPr/>
          <a:lstStyle/>
          <a:p>
            <a:r>
              <a:rPr lang="en-US" sz="1800" dirty="0" smtClean="0"/>
              <a:t>Smart Home takes care of its householder</a:t>
            </a:r>
          </a:p>
          <a:p>
            <a:r>
              <a:rPr lang="en-US" sz="1800" dirty="0" smtClean="0"/>
              <a:t>RCC = remote control center</a:t>
            </a:r>
          </a:p>
          <a:p>
            <a:r>
              <a:rPr lang="en-US" sz="1800" dirty="0" smtClean="0"/>
              <a:t>Intelligent house</a:t>
            </a:r>
          </a:p>
          <a:p>
            <a:pPr lvl="1"/>
            <a:r>
              <a:rPr lang="en-US" sz="1800" dirty="0" smtClean="0"/>
              <a:t>Tele medical system</a:t>
            </a:r>
          </a:p>
          <a:p>
            <a:pPr lvl="2"/>
            <a:r>
              <a:rPr lang="en-US" sz="1600" dirty="0" smtClean="0"/>
              <a:t>Tele consulting</a:t>
            </a:r>
          </a:p>
          <a:p>
            <a:pPr lvl="2"/>
            <a:r>
              <a:rPr lang="en-US" sz="1600" dirty="0" smtClean="0"/>
              <a:t>Tele diagnosis</a:t>
            </a:r>
          </a:p>
          <a:p>
            <a:pPr lvl="2"/>
            <a:r>
              <a:rPr lang="en-US" sz="1600" dirty="0" smtClean="0"/>
              <a:t>Real-time imaging</a:t>
            </a:r>
          </a:p>
          <a:p>
            <a:pPr lvl="2"/>
            <a:r>
              <a:rPr lang="en-US" sz="1600" dirty="0" smtClean="0"/>
              <a:t>Distance medical education</a:t>
            </a:r>
          </a:p>
          <a:p>
            <a:pPr lvl="1"/>
            <a:r>
              <a:rPr lang="en-US" sz="1800" dirty="0" smtClean="0"/>
              <a:t>Communication technologies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1" y="919843"/>
            <a:ext cx="57424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3609567"/>
            <a:ext cx="37433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Agent Home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65214"/>
            <a:ext cx="8447314" cy="5332412"/>
          </a:xfrm>
        </p:spPr>
        <p:txBody>
          <a:bodyPr/>
          <a:lstStyle/>
          <a:p>
            <a:r>
              <a:rPr lang="en-US" sz="1800" dirty="0" err="1" smtClean="0"/>
              <a:t>MavHome</a:t>
            </a:r>
            <a:r>
              <a:rPr lang="en-US" sz="1800" dirty="0" smtClean="0"/>
              <a:t> - Managing an intelligent versatile home</a:t>
            </a:r>
          </a:p>
          <a:p>
            <a:r>
              <a:rPr lang="en-US" sz="1800" dirty="0" smtClean="0"/>
              <a:t>4 layers based </a:t>
            </a:r>
            <a:r>
              <a:rPr lang="en-US" sz="1800" dirty="0" smtClean="0"/>
              <a:t>agents</a:t>
            </a:r>
            <a:endParaRPr lang="en-US" sz="1800" dirty="0" smtClean="0"/>
          </a:p>
          <a:p>
            <a:r>
              <a:rPr lang="en-US" sz="1800" dirty="0" smtClean="0"/>
              <a:t>Core feature: householder behavior prediction</a:t>
            </a:r>
          </a:p>
          <a:p>
            <a:r>
              <a:rPr lang="en-US" sz="1800" dirty="0" smtClean="0"/>
              <a:t>Objective</a:t>
            </a:r>
            <a:r>
              <a:rPr lang="de-DE" sz="1600" dirty="0"/>
              <a:t> -</a:t>
            </a:r>
            <a:r>
              <a:rPr lang="de-DE" sz="1600" dirty="0" smtClean="0"/>
              <a:t> Archive </a:t>
            </a:r>
            <a:r>
              <a:rPr lang="de-DE" sz="1600" dirty="0" err="1" smtClean="0"/>
              <a:t>comfortable</a:t>
            </a:r>
            <a:r>
              <a:rPr lang="de-DE" sz="1600" dirty="0" smtClean="0"/>
              <a:t> </a:t>
            </a:r>
            <a:r>
              <a:rPr lang="de-DE" sz="1600" dirty="0" err="1" smtClean="0"/>
              <a:t>living</a:t>
            </a:r>
            <a:r>
              <a:rPr lang="de-DE" sz="1600" dirty="0" smtClean="0"/>
              <a:t> </a:t>
            </a:r>
            <a:r>
              <a:rPr lang="de-DE" sz="1600" dirty="0" err="1" smtClean="0"/>
              <a:t>conditions</a:t>
            </a:r>
            <a:endParaRPr lang="de-DE" sz="1600" dirty="0" smtClean="0"/>
          </a:p>
          <a:p>
            <a:r>
              <a:rPr lang="en-US" sz="1600" dirty="0" smtClean="0"/>
              <a:t>Agents</a:t>
            </a:r>
          </a:p>
          <a:p>
            <a:pPr lvl="1"/>
            <a:r>
              <a:rPr lang="en-US" sz="1400" dirty="0" smtClean="0"/>
              <a:t>Observer and learn user’s behavior</a:t>
            </a:r>
          </a:p>
          <a:p>
            <a:pPr lvl="1"/>
            <a:r>
              <a:rPr lang="en-US" sz="1400" dirty="0" smtClean="0"/>
              <a:t>Make decisions and of course mistakes</a:t>
            </a:r>
          </a:p>
          <a:p>
            <a:pPr lvl="1"/>
            <a:r>
              <a:rPr lang="en-US" sz="1400" dirty="0" smtClean="0"/>
              <a:t>Learn from wrong </a:t>
            </a:r>
            <a:r>
              <a:rPr lang="en-US" sz="1400" dirty="0" smtClean="0"/>
              <a:t>, inappropriate </a:t>
            </a:r>
            <a:r>
              <a:rPr lang="en-US" sz="1400" dirty="0" smtClean="0"/>
              <a:t>decisions and </a:t>
            </a:r>
            <a:r>
              <a:rPr lang="en-US" sz="1400" dirty="0" smtClean="0"/>
              <a:t>then self </a:t>
            </a:r>
            <a:r>
              <a:rPr lang="en-US" sz="1400" dirty="0" smtClean="0"/>
              <a:t>adjust</a:t>
            </a:r>
          </a:p>
          <a:p>
            <a:r>
              <a:rPr lang="en-US" sz="1600" dirty="0" smtClean="0"/>
              <a:t>Machine learning, AI technology, mobile computing, robotics</a:t>
            </a:r>
            <a:endParaRPr lang="de-DE" sz="1600" dirty="0" smtClean="0"/>
          </a:p>
          <a:p>
            <a:r>
              <a:rPr lang="en-US" sz="1600" dirty="0" smtClean="0"/>
              <a:t>Prediction algorithm</a:t>
            </a:r>
          </a:p>
          <a:p>
            <a:pPr lvl="1"/>
            <a:r>
              <a:rPr lang="en-US" sz="1600" dirty="0" smtClean="0"/>
              <a:t>SHIP</a:t>
            </a:r>
          </a:p>
          <a:p>
            <a:pPr lvl="1"/>
            <a:r>
              <a:rPr lang="en-US" sz="1600" dirty="0" smtClean="0"/>
              <a:t>ALZ</a:t>
            </a:r>
          </a:p>
          <a:p>
            <a:pPr lvl="1"/>
            <a:r>
              <a:rPr lang="en-US" sz="1600" dirty="0" smtClean="0"/>
              <a:t>Task-based Marko model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OPC UA applications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OPC UA and ICS</a:t>
            </a:r>
          </a:p>
          <a:p>
            <a:pPr lvl="1"/>
            <a:r>
              <a:rPr lang="en-US" dirty="0" smtClean="0"/>
              <a:t>Industrial control system</a:t>
            </a:r>
          </a:p>
          <a:p>
            <a:pPr lvl="1"/>
            <a:r>
              <a:rPr lang="en-US" dirty="0" smtClean="0"/>
              <a:t>Present-day’s ICS neglects secure issues</a:t>
            </a:r>
          </a:p>
          <a:p>
            <a:pPr lvl="1"/>
            <a:r>
              <a:rPr lang="en-US" dirty="0" smtClean="0"/>
              <a:t>OPC UA provides well-defined, robust and reliable security model</a:t>
            </a:r>
          </a:p>
          <a:p>
            <a:pPr lvl="2"/>
            <a:r>
              <a:rPr lang="en-US" dirty="0" smtClean="0"/>
              <a:t>Clear and defined objectives in each communication stack layer</a:t>
            </a:r>
          </a:p>
          <a:p>
            <a:pPr lvl="2"/>
            <a:r>
              <a:rPr lang="en-US" dirty="0" smtClean="0"/>
              <a:t>SOAP + WS security</a:t>
            </a:r>
          </a:p>
          <a:p>
            <a:pPr lvl="2"/>
            <a:r>
              <a:rPr lang="en-US" dirty="0" smtClean="0"/>
              <a:t>HTTP + SSL</a:t>
            </a:r>
          </a:p>
          <a:p>
            <a:pPr lvl="2"/>
            <a:r>
              <a:rPr lang="en-US" dirty="0" smtClean="0"/>
              <a:t>Authentication</a:t>
            </a:r>
          </a:p>
          <a:p>
            <a:pPr lvl="3"/>
            <a:r>
              <a:rPr lang="en-US" dirty="0" smtClean="0"/>
              <a:t>PWD</a:t>
            </a:r>
          </a:p>
          <a:p>
            <a:pPr lvl="3"/>
            <a:r>
              <a:rPr lang="en-US" dirty="0" smtClean="0"/>
              <a:t>X.509 certificates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8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OPC UA applications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OPC UA and Smart Grid</a:t>
            </a:r>
          </a:p>
          <a:p>
            <a:pPr lvl="1"/>
            <a:r>
              <a:rPr lang="en-US" dirty="0" smtClean="0"/>
              <a:t>Smart Grid</a:t>
            </a:r>
          </a:p>
          <a:p>
            <a:pPr lvl="2"/>
            <a:r>
              <a:rPr lang="en-US" dirty="0" smtClean="0"/>
              <a:t>The future of electricity industry</a:t>
            </a:r>
          </a:p>
          <a:p>
            <a:pPr lvl="2"/>
            <a:r>
              <a:rPr lang="en-US" dirty="0" smtClean="0"/>
              <a:t>Intelligent </a:t>
            </a:r>
            <a:r>
              <a:rPr lang="en-US" dirty="0"/>
              <a:t>electricity </a:t>
            </a:r>
            <a:r>
              <a:rPr lang="en-US" dirty="0" smtClean="0"/>
              <a:t>distribution</a:t>
            </a:r>
          </a:p>
          <a:p>
            <a:pPr lvl="2"/>
            <a:r>
              <a:rPr lang="en-US" dirty="0" smtClean="0"/>
              <a:t>Customer and supplier coordination</a:t>
            </a:r>
          </a:p>
          <a:p>
            <a:pPr lvl="1"/>
            <a:r>
              <a:rPr lang="en-US" dirty="0" smtClean="0"/>
              <a:t>OPC UA is the best </a:t>
            </a:r>
            <a:r>
              <a:rPr lang="en-US" dirty="0" smtClean="0"/>
              <a:t>candidate</a:t>
            </a:r>
            <a:endParaRPr lang="en-US" dirty="0" smtClean="0"/>
          </a:p>
          <a:p>
            <a:pPr lvl="2"/>
            <a:r>
              <a:rPr lang="en-US" dirty="0" smtClean="0"/>
              <a:t>Secure </a:t>
            </a:r>
            <a:r>
              <a:rPr lang="en-US" dirty="0" smtClean="0"/>
              <a:t>model</a:t>
            </a:r>
            <a:endParaRPr lang="en-US" dirty="0" smtClean="0"/>
          </a:p>
          <a:p>
            <a:pPr lvl="2"/>
            <a:r>
              <a:rPr lang="en-US" dirty="0" smtClean="0"/>
              <a:t>Real time  communication and traceability</a:t>
            </a:r>
          </a:p>
          <a:p>
            <a:pPr lvl="3"/>
            <a:r>
              <a:rPr lang="en-US" dirty="0" smtClean="0"/>
              <a:t>OPC UA Event and alarm </a:t>
            </a:r>
            <a:r>
              <a:rPr lang="en-US" dirty="0" smtClean="0"/>
              <a:t>model</a:t>
            </a:r>
            <a:endParaRPr lang="en-US" dirty="0" smtClean="0"/>
          </a:p>
          <a:p>
            <a:pPr lvl="3"/>
            <a:r>
              <a:rPr lang="en-US" dirty="0" smtClean="0"/>
              <a:t>OPC UA Data Access model</a:t>
            </a:r>
          </a:p>
          <a:p>
            <a:pPr lvl="3"/>
            <a:r>
              <a:rPr lang="en-US" dirty="0" smtClean="0"/>
              <a:t> OPC UA Historical Data Access model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9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OPC UA applications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Nano</a:t>
            </a:r>
            <a:r>
              <a:rPr lang="en-US" dirty="0" smtClean="0"/>
              <a:t> OPC UA</a:t>
            </a:r>
          </a:p>
          <a:p>
            <a:pPr lvl="1"/>
            <a:r>
              <a:rPr lang="en-US" dirty="0" smtClean="0"/>
              <a:t>Newly released </a:t>
            </a:r>
            <a:r>
              <a:rPr lang="en-US" dirty="0" smtClean="0"/>
              <a:t>by </a:t>
            </a:r>
            <a:r>
              <a:rPr lang="en-US" dirty="0" err="1" smtClean="0"/>
              <a:t>Lemgo</a:t>
            </a:r>
            <a:endParaRPr lang="en-US" dirty="0" smtClean="0"/>
          </a:p>
          <a:p>
            <a:pPr lvl="1"/>
            <a:r>
              <a:rPr lang="en-US" dirty="0" smtClean="0"/>
              <a:t>OPC UA can </a:t>
            </a:r>
            <a:r>
              <a:rPr lang="en-US" dirty="0" smtClean="0"/>
              <a:t>be </a:t>
            </a:r>
            <a:r>
              <a:rPr lang="en-US" dirty="0" smtClean="0"/>
              <a:t>deployed in enterprise </a:t>
            </a:r>
            <a:r>
              <a:rPr lang="en-US" dirty="0" smtClean="0"/>
              <a:t>level </a:t>
            </a:r>
            <a:r>
              <a:rPr lang="en-US" dirty="0" smtClean="0"/>
              <a:t>ERP system and downscaled to low level device with limited resource</a:t>
            </a:r>
          </a:p>
          <a:p>
            <a:pPr lvl="1"/>
            <a:r>
              <a:rPr lang="en-US" dirty="0" smtClean="0"/>
              <a:t>Chip embedded OPC UA server</a:t>
            </a:r>
          </a:p>
          <a:p>
            <a:pPr lvl="2"/>
            <a:r>
              <a:rPr lang="en-US" dirty="0" smtClean="0"/>
              <a:t>Provide full core server services</a:t>
            </a:r>
          </a:p>
          <a:p>
            <a:pPr lvl="2"/>
            <a:r>
              <a:rPr lang="en-US" dirty="0" smtClean="0"/>
              <a:t>TCP binary communication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August 31,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9477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0</TotalTime>
  <Words>1202</Words>
  <Application>Microsoft Office PowerPoint</Application>
  <PresentationFormat>Bildschirmpräsentation (4:3)</PresentationFormat>
  <Paragraphs>381</Paragraphs>
  <Slides>33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5" baseType="lpstr">
      <vt:lpstr>Folienvorlage-FG-Softwaretechik_-_Englisch</vt:lpstr>
      <vt:lpstr>Formel</vt:lpstr>
      <vt:lpstr>Implementation Object Linking and Embedding for Process Control Unified Architecture Specification With Smart Card Technology for secure application and service</vt:lpstr>
      <vt:lpstr>Agenda</vt:lpstr>
      <vt:lpstr>Smart Home</vt:lpstr>
      <vt:lpstr>Smart Home Optimized for energy service</vt:lpstr>
      <vt:lpstr>Smart Health Home</vt:lpstr>
      <vt:lpstr>Smart Agent Home</vt:lpstr>
      <vt:lpstr>OPC UA applications</vt:lpstr>
      <vt:lpstr>OPC UA applications</vt:lpstr>
      <vt:lpstr>OPC UA applications</vt:lpstr>
      <vt:lpstr>Extra Design presentation - API</vt:lpstr>
      <vt:lpstr>Extra Design presentation - API</vt:lpstr>
      <vt:lpstr>Command TLV</vt:lpstr>
      <vt:lpstr>Scenario Explanation</vt:lpstr>
      <vt:lpstr>Demo Case 1</vt:lpstr>
      <vt:lpstr>Demo Case 1</vt:lpstr>
      <vt:lpstr>Demo Case 1</vt:lpstr>
      <vt:lpstr>Demo Case 1</vt:lpstr>
      <vt:lpstr>Demo Case 1</vt:lpstr>
      <vt:lpstr>Demo Case 2</vt:lpstr>
      <vt:lpstr>Demo Case 2</vt:lpstr>
      <vt:lpstr>Demo Case 2</vt:lpstr>
      <vt:lpstr>Demo Case 2</vt:lpstr>
      <vt:lpstr>Demo Case 2</vt:lpstr>
      <vt:lpstr>Demo Case 2</vt:lpstr>
      <vt:lpstr>Demo Case 2</vt:lpstr>
      <vt:lpstr>Attack tree overview</vt:lpstr>
      <vt:lpstr>Attack tree overview</vt:lpstr>
      <vt:lpstr>Attack tree overview</vt:lpstr>
      <vt:lpstr>Secure Analyses</vt:lpstr>
      <vt:lpstr>Secure Analyses</vt:lpstr>
      <vt:lpstr>Secure Analyses </vt:lpstr>
      <vt:lpstr>Secure Analyses </vt:lpstr>
      <vt:lpstr>Thank you!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Kui</cp:lastModifiedBy>
  <cp:revision>239</cp:revision>
  <dcterms:created xsi:type="dcterms:W3CDTF">2014-03-17T09:05:37Z</dcterms:created>
  <dcterms:modified xsi:type="dcterms:W3CDTF">2014-08-31T19:42:44Z</dcterms:modified>
</cp:coreProperties>
</file>