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0" r:id="rId5"/>
    <p:sldId id="267" r:id="rId6"/>
    <p:sldId id="269" r:id="rId7"/>
    <p:sldId id="270" r:id="rId8"/>
    <p:sldId id="276" r:id="rId9"/>
    <p:sldId id="268" r:id="rId10"/>
    <p:sldId id="277" r:id="rId11"/>
    <p:sldId id="271" r:id="rId12"/>
    <p:sldId id="278" r:id="rId13"/>
    <p:sldId id="266" r:id="rId14"/>
    <p:sldId id="265" r:id="rId15"/>
    <p:sldId id="264" r:id="rId16"/>
    <p:sldId id="262" r:id="rId17"/>
    <p:sldId id="263" r:id="rId18"/>
    <p:sldId id="272" r:id="rId19"/>
    <p:sldId id="279" r:id="rId20"/>
    <p:sldId id="280" r:id="rId21"/>
    <p:sldId id="282" r:id="rId22"/>
    <p:sldId id="273" r:id="rId23"/>
    <p:sldId id="281" r:id="rId24"/>
    <p:sldId id="274" r:id="rId25"/>
  </p:sldIdLst>
  <p:sldSz cx="9144000" cy="6858000" type="screen4x3"/>
  <p:notesSz cx="6743700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rgbClr val="0768B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i="1" kern="1200">
        <a:solidFill>
          <a:srgbClr val="0768B2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482"/>
    <a:srgbClr val="00254F"/>
    <a:srgbClr val="EBF5FF"/>
    <a:srgbClr val="D9EBFF"/>
    <a:srgbClr val="0768B2"/>
    <a:srgbClr val="55FE00"/>
    <a:srgbClr val="0CF248"/>
    <a:srgbClr val="D1E8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0337" autoAdjust="0"/>
  </p:normalViewPr>
  <p:slideViewPr>
    <p:cSldViewPr snapToGrid="0" snapToObjects="1">
      <p:cViewPr varScale="1">
        <p:scale>
          <a:sx n="97" d="100"/>
          <a:sy n="97" d="100"/>
        </p:scale>
        <p:origin x="-11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-3780" y="-102"/>
      </p:cViewPr>
      <p:guideLst>
        <p:guide orient="horz" pos="3120"/>
        <p:guide pos="21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CC3F8750-1AA1-48A5-A8C8-B8936663663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3763" y="742950"/>
            <a:ext cx="4956175" cy="3716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703763"/>
            <a:ext cx="5394325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smtClean="0"/>
              <a:t>Textmasterformate durch Klicken bearbeiten</a:t>
            </a:r>
          </a:p>
          <a:p>
            <a:pPr lvl="1"/>
            <a:r>
              <a:rPr lang="de-DE" altLang="zh-CN" smtClean="0"/>
              <a:t>Zweite Ebene</a:t>
            </a:r>
          </a:p>
          <a:p>
            <a:pPr lvl="2"/>
            <a:r>
              <a:rPr lang="de-DE" altLang="zh-CN" smtClean="0"/>
              <a:t>Dritte Ebene</a:t>
            </a:r>
          </a:p>
          <a:p>
            <a:pPr lvl="3"/>
            <a:r>
              <a:rPr lang="de-DE" altLang="zh-CN" smtClean="0"/>
              <a:t>Vierte Ebene</a:t>
            </a:r>
          </a:p>
          <a:p>
            <a:pPr lvl="4"/>
            <a:r>
              <a:rPr lang="de-DE" altLang="zh-CN" smtClean="0"/>
              <a:t>Fünfte Ebene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defTabSz="915988">
              <a:defRPr sz="1200" b="0" 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409113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75" tIns="45787" rIns="91575" bIns="45787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0" i="0">
                <a:solidFill>
                  <a:schemeClr val="tx1"/>
                </a:solidFill>
              </a:defRPr>
            </a:lvl1pPr>
          </a:lstStyle>
          <a:p>
            <a:fld id="{DF6BEE96-3C94-4F18-B92D-0490DFD7A472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BEE96-3C94-4F18-B92D-0490DFD7A472}" type="slidenum">
              <a:rPr lang="de-DE" altLang="zh-CN" smtClean="0"/>
              <a:pPr/>
              <a:t>10</a:t>
            </a:fld>
            <a:endParaRPr lang="de-DE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00" name="Picture 16" descr="swt-title-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938" y="3614738"/>
            <a:ext cx="4737100" cy="3101975"/>
          </a:xfrm>
          <a:prstGeom prst="rect">
            <a:avLst/>
          </a:prstGeom>
          <a:noFill/>
        </p:spPr>
      </p:pic>
      <p:grpSp>
        <p:nvGrpSpPr>
          <p:cNvPr id="2" name="Group 12"/>
          <p:cNvGrpSpPr>
            <a:grpSpLocks/>
          </p:cNvGrpSpPr>
          <p:nvPr userDrawn="1"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4850" y="2779713"/>
            <a:ext cx="7772400" cy="7048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 i="1" smtClean="0">
                <a:solidFill>
                  <a:srgbClr val="07348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smtClean="0"/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812213" y="6642100"/>
            <a:ext cx="327025" cy="215900"/>
          </a:xfrm>
        </p:spPr>
        <p:txBody>
          <a:bodyPr/>
          <a:lstStyle>
            <a:lvl1pPr>
              <a:defRPr/>
            </a:lvl1pPr>
          </a:lstStyle>
          <a:p>
            <a:fld id="{56F1C4B0-B01D-4E3E-868E-1A3AEF893E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1255713"/>
            <a:ext cx="7772400" cy="1470025"/>
          </a:xfrm>
        </p:spPr>
        <p:txBody>
          <a:bodyPr lIns="90000" tIns="46800" rIns="90000" bIns="46800"/>
          <a:lstStyle>
            <a:lvl1pPr>
              <a:defRPr sz="3200" smtClean="0"/>
            </a:lvl1pPr>
          </a:lstStyle>
          <a:p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5613" y="6707188"/>
            <a:ext cx="5700712" cy="1698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1639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6491288" y="6707188"/>
            <a:ext cx="2133600" cy="169862"/>
          </a:xfrm>
        </p:spPr>
        <p:txBody>
          <a:bodyPr/>
          <a:lstStyle>
            <a:lvl1pPr>
              <a:defRPr/>
            </a:lvl1pPr>
          </a:lstStyle>
          <a:p>
            <a:fld id="{71D6DBAF-C9CC-41B3-844C-C1F5D8267235}" type="datetime4">
              <a:rPr lang="en-US"/>
              <a:pPr/>
              <a:t>March 18, 2014</a:t>
            </a:fld>
            <a:endParaRPr lang="en-US"/>
          </a:p>
        </p:txBody>
      </p:sp>
      <p:pic>
        <p:nvPicPr>
          <p:cNvPr id="16403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4243" y="231987"/>
            <a:ext cx="2846376" cy="7486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1438"/>
            <a:ext cx="8447314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4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38CBB-378C-4311-BC9A-BAB83E9729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B193C-FC74-4279-8388-9DD1BFD58DB8}" type="datetime4">
              <a:rPr lang="en-US"/>
              <a:pPr/>
              <a:t>March 18, 2014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5595938" cy="10652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de-DE"/>
          </a:p>
        </p:txBody>
      </p:sp>
      <p:sp>
        <p:nvSpPr>
          <p:cNvPr id="7" name="Rectangle 4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0B80C-AC1E-488D-89EA-02AEDD3013A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ußzeilenplatzhalt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0533E-6560-41EF-998F-4A06FB5FB3B5}" type="datetime4">
              <a:rPr lang="en-US"/>
              <a:pPr/>
              <a:t>March 18, 2014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88" y="1079500"/>
            <a:ext cx="6319837" cy="5791200"/>
            <a:chOff x="0" y="672"/>
            <a:chExt cx="4313" cy="3648"/>
          </a:xfrm>
          <a:solidFill>
            <a:srgbClr val="073482"/>
          </a:solidFill>
        </p:grpSpPr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0" y="4216"/>
              <a:ext cx="4313" cy="10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0" y="672"/>
              <a:ext cx="107" cy="36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2100" y="1073150"/>
            <a:ext cx="8661400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315075" y="6707188"/>
            <a:ext cx="2506663" cy="0"/>
          </a:xfrm>
          <a:prstGeom prst="line">
            <a:avLst/>
          </a:prstGeom>
          <a:noFill/>
          <a:ln w="12700">
            <a:solidFill>
              <a:srgbClr val="07348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4075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5388" y="6643688"/>
            <a:ext cx="32861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rgbClr val="073482"/>
                </a:solidFill>
              </a:defRPr>
            </a:lvl1pPr>
          </a:lstStyle>
          <a:p>
            <a:fld id="{614C5746-3CE9-455D-A260-C5619E738A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5595938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68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5"/>
          <p:cNvSpPr>
            <a:spLocks noChangeArrowheads="1"/>
          </p:cNvSpPr>
          <p:nvPr/>
        </p:nvSpPr>
        <p:spPr bwMode="auto">
          <a:xfrm>
            <a:off x="5702300" y="-3175"/>
            <a:ext cx="3441700" cy="184150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8953500" y="3175"/>
            <a:ext cx="190500" cy="1208088"/>
          </a:xfrm>
          <a:prstGeom prst="rect">
            <a:avLst/>
          </a:prstGeom>
          <a:solidFill>
            <a:srgbClr val="0734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ußzeilenplatzhalter 28"/>
          <p:cNvSpPr>
            <a:spLocks noGrp="1"/>
          </p:cNvSpPr>
          <p:nvPr>
            <p:ph type="ftr" sz="quarter" idx="3"/>
          </p:nvPr>
        </p:nvSpPr>
        <p:spPr>
          <a:xfrm>
            <a:off x="457200" y="6707188"/>
            <a:ext cx="5699125" cy="169862"/>
          </a:xfrm>
          <a:prstGeom prst="rect">
            <a:avLst/>
          </a:prstGeom>
        </p:spPr>
        <p:txBody>
          <a:bodyPr vert="horz" wrap="square" lIns="36000" tIns="45720" rIns="72000" bIns="45720" numCol="1" anchor="ctr" anchorCtr="0" compatLnSpc="1">
            <a:prstTxWarp prst="textNoShape">
              <a:avLst/>
            </a:prstTxWarp>
          </a:bodyPr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OPC UA on Secure Device </a:t>
            </a:r>
            <a:r>
              <a:rPr lang="en-US" dirty="0" err="1" smtClean="0"/>
              <a:t>Yuankui</a:t>
            </a:r>
            <a:r>
              <a:rPr lang="en-US" dirty="0" smtClean="0"/>
              <a:t> Wang</a:t>
            </a:r>
            <a:endParaRPr lang="en-US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92875" y="6707188"/>
            <a:ext cx="2133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900" b="0" i="0">
                <a:solidFill>
                  <a:srgbClr val="073482"/>
                </a:solidFill>
              </a:defRPr>
            </a:lvl1pPr>
          </a:lstStyle>
          <a:p>
            <a:fld id="{BE3ACA9F-847D-4917-9890-CF03388418A4}" type="datetime4">
              <a:rPr lang="en-US"/>
              <a:pPr/>
              <a:t>March 18, 2014</a:t>
            </a:fld>
            <a:endParaRPr lang="en-US"/>
          </a:p>
        </p:txBody>
      </p:sp>
      <p:pic>
        <p:nvPicPr>
          <p:cNvPr id="17" name="Picture 19" descr="C:\Users\kui\Desktop\uni-logo600x158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27767" y="231987"/>
            <a:ext cx="2846376" cy="74865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348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 i="1">
          <a:solidFill>
            <a:srgbClr val="0768B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73482"/>
        </a:buClr>
        <a:buFont typeface="Arial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768B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347472" y="2779713"/>
            <a:ext cx="8531352" cy="704850"/>
          </a:xfrm>
        </p:spPr>
        <p:txBody>
          <a:bodyPr/>
          <a:lstStyle/>
          <a:p>
            <a:r>
              <a:rPr lang="en-US" altLang="zh-CN" sz="1800" dirty="0"/>
              <a:t>The future standard for communication and </a:t>
            </a:r>
            <a:r>
              <a:rPr lang="en-US" altLang="zh-CN" sz="1800" dirty="0" smtClean="0"/>
              <a:t>information modeling </a:t>
            </a:r>
            <a:r>
              <a:rPr lang="en-US" altLang="zh-CN" sz="1800" dirty="0"/>
              <a:t>in automation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400" dirty="0"/>
              <a:t>Implementation Object Linking and </a:t>
            </a:r>
            <a:r>
              <a:rPr lang="en-US" altLang="zh-CN" sz="2400" dirty="0" smtClean="0"/>
              <a:t>Embedding for </a:t>
            </a:r>
            <a:r>
              <a:rPr lang="en-US" altLang="zh-CN" sz="2400" dirty="0"/>
              <a:t>Processes Control </a:t>
            </a:r>
            <a:r>
              <a:rPr lang="en-US" altLang="zh-CN" sz="2400" dirty="0" smtClean="0"/>
              <a:t>Unified Architecture Specification </a:t>
            </a:r>
            <a:r>
              <a:rPr lang="en-US" altLang="zh-CN" sz="2400" dirty="0"/>
              <a:t>on Secure Device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97880" y="5495544"/>
            <a:ext cx="2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1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173" y="1341438"/>
            <a:ext cx="8065142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Security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981" y="1435894"/>
            <a:ext cx="76295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081" y="2102644"/>
            <a:ext cx="75533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2719" y="1610582"/>
            <a:ext cx="60388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09688"/>
            <a:ext cx="8666643" cy="508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690" y="1592485"/>
            <a:ext cx="8292785" cy="404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Smart Card Technology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Finance, Communication, personal identification, payment</a:t>
            </a:r>
          </a:p>
          <a:p>
            <a:r>
              <a:rPr lang="en-US" altLang="zh-CN" dirty="0" smtClean="0"/>
              <a:t>APDU based communication between card and CAD  </a:t>
            </a:r>
          </a:p>
          <a:p>
            <a:r>
              <a:rPr lang="en-US" altLang="zh-CN" dirty="0" smtClean="0"/>
              <a:t>Security token</a:t>
            </a:r>
          </a:p>
          <a:p>
            <a:r>
              <a:rPr lang="en-US" altLang="zh-CN" dirty="0" smtClean="0"/>
              <a:t>Process cryptographic algorithms on hardware</a:t>
            </a:r>
          </a:p>
          <a:p>
            <a:r>
              <a:rPr lang="en-US" altLang="zh-CN" dirty="0" smtClean="0"/>
              <a:t>Self-containment structure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7" name="Grafik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608" y="3723069"/>
            <a:ext cx="2920619" cy="292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OPC UA on Secure Device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471" y="1950131"/>
            <a:ext cx="4657185" cy="318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Grafik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5938" y="2217554"/>
            <a:ext cx="2920619" cy="2920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089" y="1792800"/>
            <a:ext cx="7429055" cy="338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5213"/>
            <a:ext cx="7040150" cy="530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Introduction and Motivation</a:t>
            </a:r>
          </a:p>
          <a:p>
            <a:r>
              <a:rPr lang="en-US" altLang="zh-CN" dirty="0" smtClean="0"/>
              <a:t>OPC Unified Architecture Specification</a:t>
            </a:r>
          </a:p>
          <a:p>
            <a:r>
              <a:rPr lang="en-US" altLang="zh-CN" dirty="0" smtClean="0"/>
              <a:t>Smart Card Technology</a:t>
            </a:r>
          </a:p>
          <a:p>
            <a:r>
              <a:rPr lang="en-US" altLang="zh-CN" dirty="0" smtClean="0"/>
              <a:t>Implementation </a:t>
            </a:r>
            <a:r>
              <a:rPr lang="en-US" altLang="zh-CN" dirty="0" smtClean="0"/>
              <a:t>Scenario</a:t>
            </a:r>
          </a:p>
          <a:p>
            <a:r>
              <a:rPr lang="en-GB" altLang="zh-CN" dirty="0" smtClean="0"/>
              <a:t>Goals</a:t>
            </a:r>
            <a:endParaRPr lang="en-US" altLang="zh-CN" dirty="0" smtClean="0"/>
          </a:p>
          <a:p>
            <a:r>
              <a:rPr lang="en-US" altLang="zh-CN" dirty="0" smtClean="0"/>
              <a:t>Time Lines</a:t>
            </a:r>
          </a:p>
          <a:p>
            <a:r>
              <a:rPr lang="en-US" altLang="zh-CN" dirty="0" smtClean="0"/>
              <a:t>Reference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 scenario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544" y="1265157"/>
            <a:ext cx="7178039" cy="5378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Describing highlighting features of OPC UA</a:t>
            </a:r>
          </a:p>
          <a:p>
            <a:r>
              <a:rPr lang="en-GB" dirty="0" smtClean="0"/>
              <a:t>Analyzing security protocols and their performance</a:t>
            </a:r>
          </a:p>
          <a:p>
            <a:r>
              <a:rPr lang="en-GB" dirty="0" smtClean="0"/>
              <a:t>Studying smart card technology</a:t>
            </a:r>
          </a:p>
          <a:p>
            <a:r>
              <a:rPr lang="en-GB" dirty="0" smtClean="0"/>
              <a:t>Learning security mechanisms provided by smart card</a:t>
            </a:r>
          </a:p>
          <a:p>
            <a:r>
              <a:rPr lang="en-GB" dirty="0" smtClean="0"/>
              <a:t>Build OPC UA standard client and server application</a:t>
            </a:r>
          </a:p>
          <a:p>
            <a:r>
              <a:rPr lang="en-GB" dirty="0" smtClean="0"/>
              <a:t>Build client side communication stack on smart card</a:t>
            </a:r>
          </a:p>
          <a:p>
            <a:r>
              <a:rPr lang="en-GB" dirty="0" smtClean="0"/>
              <a:t>Build/simulate remote application server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Reference</a:t>
            </a:r>
            <a:endParaRPr lang="en-US" altLang="zh-CN" dirty="0" smtClean="0"/>
          </a:p>
          <a:p>
            <a:r>
              <a:rPr lang="en-US" altLang="zh-CN" dirty="0" smtClean="0"/>
              <a:t>Dummy client/server construction</a:t>
            </a:r>
          </a:p>
          <a:p>
            <a:r>
              <a:rPr lang="en-US" altLang="zh-CN" dirty="0" smtClean="0"/>
              <a:t>Communication stack on UICC smart </a:t>
            </a:r>
            <a:r>
              <a:rPr lang="en-US" altLang="zh-CN" dirty="0" smtClean="0"/>
              <a:t>card</a:t>
            </a:r>
          </a:p>
          <a:p>
            <a:r>
              <a:rPr lang="en-GB" altLang="zh-CN" dirty="0" smtClean="0"/>
              <a:t>Remote application server construction</a:t>
            </a:r>
            <a:endParaRPr lang="en-US" altLang="zh-CN" dirty="0" smtClean="0"/>
          </a:p>
          <a:p>
            <a:r>
              <a:rPr lang="en-US" altLang="zh-CN" dirty="0" smtClean="0"/>
              <a:t>Combination and debugging</a:t>
            </a:r>
          </a:p>
          <a:p>
            <a:r>
              <a:rPr lang="en-US" altLang="zh-CN" dirty="0" smtClean="0"/>
              <a:t>Analyze secure protocols </a:t>
            </a:r>
          </a:p>
          <a:p>
            <a:r>
              <a:rPr lang="en-US" altLang="zh-CN" dirty="0" smtClean="0"/>
              <a:t>Analyze performance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Rerferences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OPC UA specification 1-11</a:t>
            </a:r>
          </a:p>
          <a:p>
            <a:r>
              <a:rPr lang="en-US" altLang="zh-CN" dirty="0" smtClean="0"/>
              <a:t>Stefan-Helmut </a:t>
            </a:r>
            <a:r>
              <a:rPr lang="en-US" altLang="zh-CN" dirty="0" err="1" smtClean="0"/>
              <a:t>Leitner</a:t>
            </a:r>
            <a:r>
              <a:rPr lang="en-US" altLang="zh-CN" dirty="0" smtClean="0"/>
              <a:t> and Wolfgang </a:t>
            </a:r>
            <a:r>
              <a:rPr lang="en-US" altLang="zh-CN" dirty="0" err="1" smtClean="0"/>
              <a:t>Mahnk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Opc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ua</a:t>
            </a:r>
            <a:r>
              <a:rPr lang="en-US" altLang="zh-CN" dirty="0" smtClean="0"/>
              <a:t>-service-oriented architecture for industrial applications</a:t>
            </a:r>
          </a:p>
          <a:p>
            <a:r>
              <a:rPr lang="en-US" altLang="zh-CN" dirty="0" smtClean="0"/>
              <a:t>Wolfgang </a:t>
            </a:r>
            <a:r>
              <a:rPr lang="en-US" altLang="zh-CN" dirty="0" err="1" smtClean="0"/>
              <a:t>Mahnke</a:t>
            </a:r>
            <a:r>
              <a:rPr lang="en-US" altLang="zh-CN" dirty="0" smtClean="0"/>
              <a:t>, Stefan-Helmut </a:t>
            </a:r>
            <a:r>
              <a:rPr lang="en-US" altLang="zh-CN" dirty="0" err="1" smtClean="0"/>
              <a:t>Leitner:OPC</a:t>
            </a:r>
            <a:r>
              <a:rPr lang="en-US" altLang="zh-CN" dirty="0" smtClean="0"/>
              <a:t> Unified Architecture</a:t>
            </a:r>
          </a:p>
          <a:p>
            <a:r>
              <a:rPr lang="de-DE" altLang="zh-CN" dirty="0" smtClean="0"/>
              <a:t>Wolfgang Rankl und Wolfgang Eng: Handbuch der chipkarten - 5. deutsche </a:t>
            </a:r>
            <a:r>
              <a:rPr lang="en-US" altLang="zh-CN" dirty="0" err="1" smtClean="0"/>
              <a:t>auflage</a:t>
            </a:r>
            <a:r>
              <a:rPr lang="en-US" altLang="zh-CN" dirty="0" smtClean="0"/>
              <a:t>. (2008)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you! Question?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and Motivation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industry automation world, Machine-to-Machine technology is widely applied.</a:t>
            </a:r>
          </a:p>
          <a:p>
            <a:r>
              <a:rPr lang="en-US" altLang="zh-CN" dirty="0" smtClean="0"/>
              <a:t>Exchange gather information during collaborative machining process </a:t>
            </a:r>
          </a:p>
          <a:p>
            <a:r>
              <a:rPr lang="en-US" altLang="zh-CN" dirty="0" smtClean="0"/>
              <a:t>motion control in legacy networks</a:t>
            </a:r>
          </a:p>
          <a:p>
            <a:r>
              <a:rPr lang="en-US" altLang="zh-CN" dirty="0" smtClean="0"/>
              <a:t>Over 22,000 products supplied by over 3,200 vendors</a:t>
            </a:r>
          </a:p>
          <a:p>
            <a:r>
              <a:rPr lang="en-US" altLang="zh-CN" dirty="0" smtClean="0"/>
              <a:t>Crucial: system interconnectivity, common interface for communication, security</a:t>
            </a:r>
          </a:p>
          <a:p>
            <a:r>
              <a:rPr lang="en-US" altLang="zh-CN" dirty="0" smtClean="0"/>
              <a:t>Classic OPC offers solutions for data access, historical data access, alarms and events.</a:t>
            </a:r>
          </a:p>
          <a:p>
            <a:r>
              <a:rPr lang="en-US" altLang="zh-CN" dirty="0" smtClean="0"/>
              <a:t>But there exits limitations and imperfections</a:t>
            </a:r>
          </a:p>
          <a:p>
            <a:r>
              <a:rPr lang="en-US" altLang="zh-CN" dirty="0" smtClean="0"/>
              <a:t>Windows platform only, DCOM/COM, no complex data structure</a:t>
            </a:r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ui\Desktop\QQ截图201403171126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8521" y="2975102"/>
            <a:ext cx="4543425" cy="3038475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OPC Unified Architecture Specification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Platform independent data communication</a:t>
            </a:r>
          </a:p>
          <a:p>
            <a:r>
              <a:rPr lang="en-US" altLang="zh-CN" dirty="0" smtClean="0"/>
              <a:t>Standardized communication via internet and firewalls</a:t>
            </a:r>
          </a:p>
          <a:p>
            <a:r>
              <a:rPr lang="en-US" altLang="zh-CN" dirty="0" smtClean="0"/>
              <a:t>Protection against unauthorized access</a:t>
            </a:r>
          </a:p>
          <a:p>
            <a:r>
              <a:rPr lang="en-US" altLang="zh-CN" dirty="0" smtClean="0"/>
              <a:t>Availability and reliability</a:t>
            </a:r>
          </a:p>
          <a:p>
            <a:r>
              <a:rPr lang="en-US" altLang="zh-CN" dirty="0" smtClean="0"/>
              <a:t>SOA architecture</a:t>
            </a:r>
          </a:p>
          <a:p>
            <a:r>
              <a:rPr lang="en-US" altLang="zh-CN" dirty="0" smtClean="0"/>
              <a:t>Object oriented meta model</a:t>
            </a:r>
          </a:p>
          <a:p>
            <a:r>
              <a:rPr lang="en-US" altLang="zh-CN" dirty="0" smtClean="0"/>
              <a:t>Simplification by unification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OPC UA on Secure Device </a:t>
            </a:r>
            <a:r>
              <a:rPr lang="en-US" altLang="zh-CN" dirty="0" err="1" smtClean="0"/>
              <a:t>Yuankui</a:t>
            </a:r>
            <a:r>
              <a:rPr lang="en-US" altLang="zh-CN" dirty="0" smtClean="0"/>
              <a:t>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OPC UA Specification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277" y="1341438"/>
            <a:ext cx="8170933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8172" t="2602" r="1664"/>
          <a:stretch>
            <a:fillRect/>
          </a:stretch>
        </p:blipFill>
        <p:spPr bwMode="auto">
          <a:xfrm>
            <a:off x="4014216" y="2578608"/>
            <a:ext cx="4828604" cy="4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components of Unified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Object oriented modeling capabilities</a:t>
            </a:r>
          </a:p>
          <a:p>
            <a:r>
              <a:rPr lang="en-US" altLang="zh-CN" dirty="0" smtClean="0"/>
              <a:t>Transport protocol bindings</a:t>
            </a:r>
          </a:p>
          <a:p>
            <a:r>
              <a:rPr lang="en-US" altLang="zh-CN" dirty="0" smtClean="0"/>
              <a:t>Fix set of base services</a:t>
            </a:r>
          </a:p>
          <a:p>
            <a:r>
              <a:rPr lang="en-US" altLang="zh-CN" dirty="0" smtClean="0"/>
              <a:t>OPC information model</a:t>
            </a:r>
          </a:p>
          <a:p>
            <a:r>
              <a:rPr lang="en-US" altLang="zh-CN" dirty="0" smtClean="0"/>
              <a:t>Extendable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2365" y="3602737"/>
            <a:ext cx="3701635" cy="304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09600" y="14938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Native UA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Binary(mandatory)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baseline="0" dirty="0" smtClean="0">
                <a:solidFill>
                  <a:schemeClr val="tx1"/>
                </a:solidFill>
                <a:latin typeface="+mn-lt"/>
              </a:rPr>
              <a:t>Extremely</a:t>
            </a: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fast and optimized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Preferred protocol between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embedded devices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HTTPS with UA Binary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Implemented low </a:t>
            </a:r>
            <a:r>
              <a:rPr lang="en-US" altLang="zh-CN" sz="2400" b="0" i="0" kern="0" dirty="0" err="1" smtClean="0">
                <a:solidFill>
                  <a:schemeClr val="tx1"/>
                </a:solidFill>
                <a:latin typeface="+mn-lt"/>
              </a:rPr>
              <a:t>end,midrange</a:t>
            </a: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UA binary content in Https </a:t>
            </a:r>
            <a:r>
              <a:rPr lang="en-US" altLang="zh-CN" sz="2400" b="0" i="0" kern="0" dirty="0" err="1" smtClean="0">
                <a:solidFill>
                  <a:schemeClr val="tx1"/>
                </a:solidFill>
                <a:latin typeface="+mn-lt"/>
              </a:rPr>
              <a:t>Msg</a:t>
            </a: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Using TLS encrypted transport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	security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Protocol Binding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2365" y="3602737"/>
            <a:ext cx="3701635" cy="304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609600" y="1493838"/>
            <a:ext cx="8447314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 with SOAP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XML Encoding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baseline="0" dirty="0" smtClean="0">
                <a:solidFill>
                  <a:schemeClr val="tx1"/>
                </a:solidFill>
                <a:latin typeface="+mn-lt"/>
              </a:rPr>
              <a:t>Hybrid</a:t>
            </a: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 for web client application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in</a:t>
            </a:r>
            <a:r>
              <a:rPr kumimoji="0" lang="en-US" altLang="zh-CN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cases only port 443 can be used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HTTP with SOAP and WS secure Conversation and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73482"/>
              </a:buClr>
              <a:buSzTx/>
              <a:tabLst/>
              <a:defRPr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	XML Encoding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High level system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  <a:buFont typeface="Wingdings" pitchFamily="2" charset="2"/>
              <a:buChar char="§"/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Only permitted to communicate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r>
              <a:rPr lang="en-US" altLang="zh-CN" sz="2400" b="0" i="0" kern="0" dirty="0" smtClean="0">
                <a:solidFill>
                  <a:schemeClr val="tx1"/>
                </a:solidFill>
                <a:latin typeface="+mn-lt"/>
              </a:rPr>
              <a:t>	on port 80</a:t>
            </a:r>
          </a:p>
          <a:p>
            <a:pPr marL="800100" lvl="1" indent="-342900">
              <a:spcBef>
                <a:spcPct val="20000"/>
              </a:spcBef>
              <a:buClr>
                <a:srgbClr val="073482"/>
              </a:buClr>
            </a:pPr>
            <a:endParaRPr lang="en-US" altLang="zh-CN" sz="2400" b="0" i="0" kern="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8CBB-378C-4311-BC9A-BAB83E9729A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OPC UA on Secure Device Yuankui Wang</a:t>
            </a:r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CB193C-FC74-4279-8388-9DD1BFD58DB8}" type="datetime4">
              <a:rPr lang="en-US" smtClean="0"/>
              <a:pPr/>
              <a:t>March 18, 2014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OPC UA defines a generic object model including the corresponding type system</a:t>
            </a:r>
          </a:p>
          <a:p>
            <a:r>
              <a:rPr lang="en-US" altLang="zh-CN" dirty="0" smtClean="0"/>
              <a:t>Generic date model</a:t>
            </a:r>
          </a:p>
          <a:p>
            <a:r>
              <a:rPr lang="en-US" altLang="zh-CN" dirty="0" smtClean="0"/>
              <a:t>Modeling rules how physical sys can be transformed in an UA conformant model </a:t>
            </a:r>
          </a:p>
          <a:p>
            <a:r>
              <a:rPr lang="en-US" altLang="zh-CN" dirty="0" smtClean="0"/>
              <a:t>Based on Data Model, information model is developed</a:t>
            </a:r>
          </a:p>
          <a:p>
            <a:pPr lvl="1"/>
            <a:r>
              <a:rPr lang="en-US" altLang="zh-CN" dirty="0" smtClean="0"/>
              <a:t>Enhance the basic set of model</a:t>
            </a:r>
          </a:p>
          <a:p>
            <a:pPr lvl="1"/>
            <a:r>
              <a:rPr lang="en-US" altLang="zh-CN" dirty="0" smtClean="0"/>
              <a:t>Data access</a:t>
            </a:r>
          </a:p>
          <a:p>
            <a:pPr lvl="1"/>
            <a:r>
              <a:rPr lang="en-US" altLang="zh-CN" dirty="0" smtClean="0"/>
              <a:t>Alarms</a:t>
            </a:r>
          </a:p>
          <a:p>
            <a:pPr lvl="1"/>
            <a:r>
              <a:rPr lang="en-US" altLang="zh-CN" dirty="0" smtClean="0"/>
              <a:t>Conditions</a:t>
            </a:r>
          </a:p>
          <a:p>
            <a:pPr lvl="1"/>
            <a:r>
              <a:rPr lang="en-US" altLang="zh-CN" dirty="0" smtClean="0"/>
              <a:t>Historical Access</a:t>
            </a:r>
          </a:p>
          <a:p>
            <a:pPr lvl="1"/>
            <a:r>
              <a:rPr lang="en-US" altLang="zh-CN" dirty="0" smtClean="0"/>
              <a:t>Programs</a:t>
            </a:r>
          </a:p>
          <a:p>
            <a:pPr lvl="1"/>
            <a:endParaRPr lang="zh-CN" altLang="en-US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2101" y="4654296"/>
            <a:ext cx="3173287" cy="198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lienvorlage-FG-Softwaretechik_-_Englisch">
  <a:themeElements>
    <a:clrScheme name="Vorlage-SFB 4. Berichtskolloquium-Raster_V1-2_DSt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-SFB 4. Berichtskolloquium-Raster_V1-2_D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1" u="none" strike="noStrike" cap="none" normalizeH="0" baseline="0" smtClean="0">
            <a:ln>
              <a:noFill/>
            </a:ln>
            <a:solidFill>
              <a:srgbClr val="0768B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-SFB 4. Berichtskolloquium-Raster_V1-2_DS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-SFB 4. Berichtskolloquium-Raster_V1-2_DS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-SFB 4. Berichtskolloquium-Raster_V1-2_DS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Folienvorlage-FG-Softwaretechik_-_Englisch</Template>
  <TotalTime>781</TotalTime>
  <Words>653</Words>
  <Application>Microsoft Office PowerPoint</Application>
  <PresentationFormat>On-screen Show (4:3)</PresentationFormat>
  <Paragraphs>180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Folienvorlage-FG-Softwaretechik_-_Englisch</vt:lpstr>
      <vt:lpstr>Implementation Object Linking and Embedding for Processes Control Unified Architecture Specification on Secure Device</vt:lpstr>
      <vt:lpstr>Agenda</vt:lpstr>
      <vt:lpstr>Introduction and Motivation</vt:lpstr>
      <vt:lpstr> OPC Unified Architecture Specification </vt:lpstr>
      <vt:lpstr>OPC UA Specification</vt:lpstr>
      <vt:lpstr>Key components of Unified Architecture</vt:lpstr>
      <vt:lpstr>Protocol Binding</vt:lpstr>
      <vt:lpstr>Protocol Binding</vt:lpstr>
      <vt:lpstr>Data Model</vt:lpstr>
      <vt:lpstr>Data Model</vt:lpstr>
      <vt:lpstr>Security</vt:lpstr>
      <vt:lpstr>Services</vt:lpstr>
      <vt:lpstr>OPC UA Architecture</vt:lpstr>
      <vt:lpstr>OPC UA Architecture</vt:lpstr>
      <vt:lpstr>OPC UA Architecture</vt:lpstr>
      <vt:lpstr>Smart Card Technology</vt:lpstr>
      <vt:lpstr> OPC UA on Secure Device</vt:lpstr>
      <vt:lpstr>Implementation scenario</vt:lpstr>
      <vt:lpstr>Implementation scenario</vt:lpstr>
      <vt:lpstr>Implementation scenario</vt:lpstr>
      <vt:lpstr>Goals</vt:lpstr>
      <vt:lpstr>Time Lines</vt:lpstr>
      <vt:lpstr>Rerferences</vt:lpstr>
      <vt:lpstr>Thank you! Question?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Object Linking and Embedding for Processes Control Unified Architecture Specification on Secure Device</dc:title>
  <dc:subject>Folienvorlage Fachgebiet Softwaretechnik</dc:subject>
  <dc:creator>kui</dc:creator>
  <cp:lastModifiedBy>WANG Yuankui (MORPHO)</cp:lastModifiedBy>
  <cp:revision>85</cp:revision>
  <dcterms:created xsi:type="dcterms:W3CDTF">2014-03-17T09:05:37Z</dcterms:created>
  <dcterms:modified xsi:type="dcterms:W3CDTF">2014-03-18T08:05:31Z</dcterms:modified>
</cp:coreProperties>
</file>