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84" r:id="rId5"/>
    <p:sldId id="260" r:id="rId6"/>
    <p:sldId id="282" r:id="rId7"/>
    <p:sldId id="285" r:id="rId8"/>
    <p:sldId id="262" r:id="rId9"/>
    <p:sldId id="283" r:id="rId10"/>
    <p:sldId id="289" r:id="rId11"/>
    <p:sldId id="286" r:id="rId12"/>
    <p:sldId id="290" r:id="rId13"/>
    <p:sldId id="291" r:id="rId14"/>
    <p:sldId id="287" r:id="rId15"/>
    <p:sldId id="273" r:id="rId16"/>
    <p:sldId id="281" r:id="rId17"/>
    <p:sldId id="274" r:id="rId18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104" d="100"/>
          <a:sy n="104" d="100"/>
        </p:scale>
        <p:origin x="-15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March 28,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March 28,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March 28,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March 28,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2432304"/>
            <a:ext cx="4087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 smtClean="0"/>
              <a:t>OPC UA Server: </a:t>
            </a:r>
          </a:p>
          <a:p>
            <a:r>
              <a:rPr lang="en-US" altLang="zh-CN" sz="1600" i="0" dirty="0" smtClean="0"/>
              <a:t>	Central Controller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OPC UA Clients: </a:t>
            </a:r>
          </a:p>
          <a:p>
            <a:r>
              <a:rPr lang="en-US" altLang="zh-CN" sz="1600" i="0" dirty="0" smtClean="0"/>
              <a:t>	Sensors</a:t>
            </a:r>
          </a:p>
          <a:p>
            <a:r>
              <a:rPr lang="en-US" altLang="zh-CN" sz="1600" i="0" dirty="0" smtClean="0"/>
              <a:t>	control devices</a:t>
            </a:r>
          </a:p>
          <a:p>
            <a:r>
              <a:rPr lang="en-US" altLang="zh-CN" sz="1600" i="0" dirty="0" smtClean="0"/>
              <a:t>	access control locks</a:t>
            </a:r>
          </a:p>
          <a:p>
            <a:r>
              <a:rPr lang="en-US" altLang="zh-CN" sz="1600" i="0" dirty="0" smtClean="0"/>
              <a:t>	phones</a:t>
            </a:r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s</a:t>
            </a:r>
            <a:endParaRPr lang="zh-CN" altLang="en-US" sz="1600" dirty="0"/>
          </a:p>
        </p:txBody>
      </p:sp>
      <p:pic>
        <p:nvPicPr>
          <p:cNvPr id="9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901952"/>
            <a:ext cx="3743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 smtClean="0"/>
              <a:t>sensor: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 measure environment variables : luminance, temperature…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Inform controller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Control device: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 charge of opening windows,  giving pet water and </a:t>
            </a:r>
            <a:r>
              <a:rPr lang="en-US" altLang="zh-CN" sz="1600" i="0" dirty="0" smtClean="0"/>
              <a:t>etc</a:t>
            </a:r>
            <a:endParaRPr lang="en-US" altLang="zh-CN" sz="1600" i="0" dirty="0" smtClean="0"/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Taken command from UA Server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558988"/>
            <a:ext cx="374357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0" dirty="0" smtClean="0"/>
          </a:p>
          <a:p>
            <a:r>
              <a:rPr lang="en-US" altLang="zh-CN" sz="1600" i="0" dirty="0" smtClean="0"/>
              <a:t>Access control lock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Digital lock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only allows phone user with enough authority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different locks have different policies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Send alarm when illegal access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inner network</a:t>
            </a:r>
          </a:p>
          <a:p>
            <a:endParaRPr lang="en-US" altLang="zh-CN" sz="1600" i="0" dirty="0" smtClean="0"/>
          </a:p>
          <a:p>
            <a:r>
              <a:rPr lang="en-US" altLang="zh-CN" sz="1600" i="0" dirty="0" smtClean="0"/>
              <a:t>Phone user: 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Smart Phone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UICC smart Card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Installation of Client application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Root user = house owner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Guest user = neighbor etc…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Parameterized control devices through server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Connected through open network</a:t>
            </a:r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4395" y="1558988"/>
            <a:ext cx="37435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i="0" dirty="0" smtClean="0"/>
          </a:p>
          <a:p>
            <a:r>
              <a:rPr lang="en-US" altLang="zh-CN" sz="1600" i="0" dirty="0" smtClean="0"/>
              <a:t>Central Controller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Embedded device with chip card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Chip card = security token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 date from sensor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Take subscriptions from phone user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Inform phone user based on subscription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Parameterize control device based on phone user command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1600" i="0" dirty="0" smtClean="0"/>
              <a:t>Auditing</a:t>
            </a:r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pPr>
              <a:buFont typeface="Wingdings" pitchFamily="2" charset="2"/>
              <a:buChar char="p"/>
            </a:pPr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i="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1027" name="Picture 3" descr="D:\opc_ua\ppt\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3580"/>
            <a:ext cx="4556349" cy="427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 on Security direction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Confidentiality</a:t>
            </a:r>
          </a:p>
          <a:p>
            <a:r>
              <a:rPr lang="en-US" altLang="zh-CN" dirty="0" smtClean="0"/>
              <a:t>Integrity</a:t>
            </a:r>
          </a:p>
          <a:p>
            <a:r>
              <a:rPr lang="en-US" altLang="zh-CN" dirty="0" smtClean="0"/>
              <a:t>Application authentication</a:t>
            </a:r>
          </a:p>
          <a:p>
            <a:r>
              <a:rPr lang="en-US" altLang="zh-CN" dirty="0" smtClean="0"/>
              <a:t>User authentication</a:t>
            </a:r>
          </a:p>
          <a:p>
            <a:r>
              <a:rPr lang="en-US" altLang="zh-CN" dirty="0" smtClean="0"/>
              <a:t>User authorization</a:t>
            </a:r>
          </a:p>
          <a:p>
            <a:r>
              <a:rPr lang="en-US" altLang="zh-CN" dirty="0" smtClean="0"/>
              <a:t>Traceability</a:t>
            </a:r>
          </a:p>
          <a:p>
            <a:r>
              <a:rPr lang="en-US" altLang="zh-CN" dirty="0" smtClean="0"/>
              <a:t>Availability</a:t>
            </a:r>
          </a:p>
          <a:p>
            <a:r>
              <a:rPr lang="en-US" altLang="zh-CN" dirty="0" smtClean="0"/>
              <a:t>Secure messaging with smart card</a:t>
            </a:r>
          </a:p>
          <a:p>
            <a:r>
              <a:rPr lang="en-US" altLang="zh-CN" dirty="0" smtClean="0"/>
              <a:t>APDU secure communication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</a:p>
          <a:p>
            <a:r>
              <a:rPr lang="en-US" altLang="zh-CN" dirty="0" smtClean="0"/>
              <a:t>OPC UA </a:t>
            </a:r>
            <a:r>
              <a:rPr lang="en-US" altLang="zh-CN" dirty="0" smtClean="0"/>
              <a:t>client/server construction</a:t>
            </a:r>
          </a:p>
          <a:p>
            <a:r>
              <a:rPr lang="en-US" altLang="zh-CN" dirty="0" smtClean="0"/>
              <a:t>Communication stack on UICC smart </a:t>
            </a:r>
            <a:r>
              <a:rPr lang="en-US" altLang="zh-CN" dirty="0" smtClean="0"/>
              <a:t>card</a:t>
            </a:r>
          </a:p>
          <a:p>
            <a:r>
              <a:rPr lang="en-US" altLang="zh-CN" dirty="0" smtClean="0"/>
              <a:t>Deployment </a:t>
            </a:r>
            <a:endParaRPr lang="en-US" altLang="zh-CN" dirty="0" smtClean="0"/>
          </a:p>
          <a:p>
            <a:r>
              <a:rPr lang="en-US" altLang="zh-CN" dirty="0" smtClean="0"/>
              <a:t>Combination </a:t>
            </a:r>
            <a:r>
              <a:rPr lang="en-US" altLang="zh-CN" dirty="0" smtClean="0"/>
              <a:t>test and </a:t>
            </a:r>
            <a:r>
              <a:rPr lang="en-US" altLang="zh-CN" dirty="0" smtClean="0"/>
              <a:t>debugging</a:t>
            </a:r>
          </a:p>
          <a:p>
            <a:r>
              <a:rPr lang="en-US" altLang="zh-CN" dirty="0" smtClean="0"/>
              <a:t>Analyze </a:t>
            </a:r>
            <a:r>
              <a:rPr lang="en-US" altLang="zh-CN" dirty="0" smtClean="0"/>
              <a:t>different possible secure policies</a:t>
            </a:r>
            <a:endParaRPr lang="en-US" altLang="zh-CN" dirty="0" smtClean="0"/>
          </a:p>
          <a:p>
            <a:r>
              <a:rPr lang="en-US" altLang="zh-CN" dirty="0" smtClean="0"/>
              <a:t>Analyze </a:t>
            </a:r>
            <a:r>
              <a:rPr lang="en-US" altLang="zh-CN" dirty="0" smtClean="0"/>
              <a:t>the performance of </a:t>
            </a:r>
            <a:r>
              <a:rPr lang="en-US" altLang="zh-CN" smtClean="0"/>
              <a:t>secure protocols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OPC UA specification 1-11</a:t>
            </a:r>
          </a:p>
          <a:p>
            <a:r>
              <a:rPr lang="en-US" altLang="zh-CN" dirty="0" smtClean="0"/>
              <a:t>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Introduction and Motivation</a:t>
            </a:r>
          </a:p>
          <a:p>
            <a:r>
              <a:rPr lang="en-US" altLang="zh-CN" dirty="0" smtClean="0"/>
              <a:t>OPC Unified Architecture Specification</a:t>
            </a:r>
          </a:p>
          <a:p>
            <a:r>
              <a:rPr lang="en-US" altLang="zh-CN" dirty="0" smtClean="0"/>
              <a:t>Smart Card Technology</a:t>
            </a:r>
          </a:p>
          <a:p>
            <a:r>
              <a:rPr lang="en-US" altLang="zh-CN" dirty="0" smtClean="0"/>
              <a:t>Implementation Scenario</a:t>
            </a:r>
          </a:p>
          <a:p>
            <a:r>
              <a:rPr lang="en-US" altLang="zh-CN" dirty="0" smtClean="0"/>
              <a:t>Time Lines</a:t>
            </a:r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industry automation world, Machine-to-Machine technology is widely applied.</a:t>
            </a:r>
          </a:p>
          <a:p>
            <a:r>
              <a:rPr lang="en-US" altLang="zh-CN" dirty="0" smtClean="0"/>
              <a:t>Exchange gather information during collaborative machining process </a:t>
            </a:r>
          </a:p>
          <a:p>
            <a:r>
              <a:rPr lang="en-US" altLang="zh-CN" dirty="0" smtClean="0"/>
              <a:t>motion control in legacy networks</a:t>
            </a:r>
          </a:p>
          <a:p>
            <a:r>
              <a:rPr lang="en-US" altLang="zh-CN" dirty="0" smtClean="0"/>
              <a:t>Over 22,000 products supplied by over 3,200 vendors</a:t>
            </a:r>
          </a:p>
          <a:p>
            <a:r>
              <a:rPr lang="en-US" altLang="zh-CN" dirty="0" smtClean="0"/>
              <a:t>Normal automation systems designed not only for fixed requirements</a:t>
            </a:r>
          </a:p>
          <a:p>
            <a:r>
              <a:rPr lang="en-US" altLang="zh-CN" dirty="0" smtClean="0"/>
              <a:t>Shorter product life-cycles and changing market conditions</a:t>
            </a:r>
          </a:p>
          <a:p>
            <a:r>
              <a:rPr lang="en-US" altLang="zh-CN" dirty="0" smtClean="0"/>
              <a:t>Crucial: system interconnectivity, common interface for communication, security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Classic OPC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Classic OPC offers solutions for data access, historical data access, alarms and events.</a:t>
            </a:r>
          </a:p>
          <a:p>
            <a:r>
              <a:rPr lang="en-US" altLang="zh-CN" dirty="0" smtClean="0"/>
              <a:t>Plug and produce capability</a:t>
            </a:r>
          </a:p>
          <a:p>
            <a:r>
              <a:rPr lang="en-US" altLang="zh-CN" dirty="0" smtClean="0"/>
              <a:t>But there exits limitations and imperfections</a:t>
            </a:r>
          </a:p>
          <a:p>
            <a:r>
              <a:rPr lang="en-US" altLang="zh-CN" dirty="0" smtClean="0"/>
              <a:t>Windows platform only, DCOM/COM, no complex data structure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ui\Desktop\QQ截图201403171126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8521" y="2975102"/>
            <a:ext cx="4543425" cy="30384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OPC Unified Architecture Specification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Platform independent data communication</a:t>
            </a:r>
          </a:p>
          <a:p>
            <a:r>
              <a:rPr lang="en-US" altLang="zh-CN" dirty="0" smtClean="0"/>
              <a:t>Standardized communication via internet and firewalls</a:t>
            </a:r>
          </a:p>
          <a:p>
            <a:r>
              <a:rPr lang="en-US" altLang="zh-CN" dirty="0" smtClean="0"/>
              <a:t>Protection against unauthorized access</a:t>
            </a:r>
          </a:p>
          <a:p>
            <a:r>
              <a:rPr lang="en-US" altLang="zh-CN" dirty="0" smtClean="0"/>
              <a:t>Availability and reliability</a:t>
            </a:r>
          </a:p>
          <a:p>
            <a:r>
              <a:rPr lang="en-US" altLang="zh-CN" dirty="0" smtClean="0"/>
              <a:t>SOA architecture</a:t>
            </a:r>
          </a:p>
          <a:p>
            <a:r>
              <a:rPr lang="en-US" altLang="zh-CN" dirty="0" smtClean="0"/>
              <a:t>Object oriented meta model</a:t>
            </a:r>
          </a:p>
          <a:p>
            <a:r>
              <a:rPr lang="en-US" altLang="zh-CN" dirty="0" smtClean="0"/>
              <a:t>Simplification by unification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4356" y="1341438"/>
            <a:ext cx="3580158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Case from </a:t>
            </a:r>
            <a:r>
              <a:rPr lang="en-US" altLang="zh-CN" dirty="0" err="1" smtClean="0"/>
              <a:t>Lemgo</a:t>
            </a:r>
            <a:r>
              <a:rPr lang="en-US" altLang="zh-CN" dirty="0" smtClean="0"/>
              <a:t> Smart Factory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41438"/>
            <a:ext cx="6035676" cy="5056187"/>
          </a:xfrm>
        </p:spPr>
        <p:txBody>
          <a:bodyPr/>
          <a:lstStyle/>
          <a:p>
            <a:r>
              <a:rPr lang="en-US" altLang="zh-CN" sz="2000" dirty="0" smtClean="0"/>
              <a:t>conveyor belt, bottles, pick-place robot, field device with light sensor</a:t>
            </a:r>
          </a:p>
          <a:p>
            <a:r>
              <a:rPr lang="en-US" altLang="zh-CN" sz="2000" dirty="0" smtClean="0"/>
              <a:t>Bottle picked from (</a:t>
            </a:r>
            <a:r>
              <a:rPr lang="en-US" altLang="zh-CN" sz="2000" dirty="0" err="1" smtClean="0"/>
              <a:t>x,y</a:t>
            </a:r>
            <a:r>
              <a:rPr lang="en-US" altLang="zh-CN" sz="2000" dirty="0" smtClean="0"/>
              <a:t>), passed for other processing</a:t>
            </a:r>
          </a:p>
          <a:p>
            <a:r>
              <a:rPr lang="en-US" altLang="zh-CN" sz="2000" dirty="0" smtClean="0"/>
              <a:t>OPC UA Server = Controller</a:t>
            </a:r>
          </a:p>
          <a:p>
            <a:r>
              <a:rPr lang="en-US" altLang="zh-CN" sz="2000" dirty="0" smtClean="0"/>
              <a:t>OPC UA Clients = robot, remote device and 				sensor</a:t>
            </a:r>
          </a:p>
          <a:p>
            <a:r>
              <a:rPr lang="en-US" altLang="zh-CN" sz="2000" dirty="0" smtClean="0"/>
              <a:t>Controller communicates with the remote device over TCP/IP </a:t>
            </a:r>
          </a:p>
          <a:p>
            <a:r>
              <a:rPr lang="en-US" altLang="zh-CN" sz="2000" dirty="0" smtClean="0"/>
              <a:t>Controller instructs the movement of robot using real time channel</a:t>
            </a:r>
          </a:p>
          <a:p>
            <a:r>
              <a:rPr lang="en-US" altLang="zh-CN" sz="2000" dirty="0" smtClean="0"/>
              <a:t>OPC UA Server functions + micro TCP/IP stack </a:t>
            </a:r>
          </a:p>
          <a:p>
            <a:pPr lvl="1">
              <a:buNone/>
            </a:pPr>
            <a:r>
              <a:rPr lang="en-US" altLang="zh-CN" sz="1800" dirty="0" smtClean="0"/>
              <a:t>= 15KB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Card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Finance, Communication, personal identification, payment</a:t>
            </a:r>
          </a:p>
          <a:p>
            <a:r>
              <a:rPr lang="en-US" altLang="zh-CN" dirty="0" smtClean="0"/>
              <a:t>APDU based communication between card and CAD  </a:t>
            </a:r>
          </a:p>
          <a:p>
            <a:r>
              <a:rPr lang="en-US" altLang="zh-CN" dirty="0" smtClean="0"/>
              <a:t>Self-containment structure</a:t>
            </a:r>
          </a:p>
          <a:p>
            <a:r>
              <a:rPr lang="en-US" altLang="zh-CN" dirty="0" smtClean="0"/>
              <a:t>Security token</a:t>
            </a:r>
          </a:p>
          <a:p>
            <a:r>
              <a:rPr lang="en-US" altLang="zh-CN" dirty="0" smtClean="0"/>
              <a:t>Process cryptographic algorithms on hardware</a:t>
            </a:r>
          </a:p>
          <a:p>
            <a:r>
              <a:rPr lang="en-US" altLang="zh-CN" dirty="0" smtClean="0"/>
              <a:t>A</a:t>
            </a:r>
            <a:r>
              <a:rPr lang="en-US" altLang="zh-CN" dirty="0" smtClean="0"/>
              <a:t>pplications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Cybercash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Sending personal data</a:t>
            </a:r>
          </a:p>
          <a:p>
            <a:pPr lvl="1"/>
            <a:r>
              <a:rPr lang="en-US" altLang="zh-CN" dirty="0" smtClean="0"/>
              <a:t>Buy gasoline at gasoline station</a:t>
            </a:r>
          </a:p>
          <a:p>
            <a:pPr lvl="1"/>
            <a:r>
              <a:rPr lang="en-US" altLang="zh-CN" dirty="0" smtClean="0"/>
              <a:t>….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  <p:pic>
        <p:nvPicPr>
          <p:cNvPr id="7" name="Grafik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608" y="3723069"/>
            <a:ext cx="2920619" cy="292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7132" y="2711132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meets Smart Cards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28,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5137934" cy="302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904</TotalTime>
  <Words>650</Words>
  <Application>Microsoft Office PowerPoint</Application>
  <PresentationFormat>全屏显示(4:3)</PresentationFormat>
  <Paragraphs>199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Introduction and Motivation</vt:lpstr>
      <vt:lpstr>Classic OPC</vt:lpstr>
      <vt:lpstr> OPC Unified Architecture Specification </vt:lpstr>
      <vt:lpstr>OPC UA Client Server Architecture </vt:lpstr>
      <vt:lpstr>Using Case from Lemgo Smart Factory</vt:lpstr>
      <vt:lpstr>Smart Card Technology</vt:lpstr>
      <vt:lpstr>OPC UA meets Smart Cards</vt:lpstr>
      <vt:lpstr>Implementation Scenario</vt:lpstr>
      <vt:lpstr>Implementation Scenario</vt:lpstr>
      <vt:lpstr>Implementation Scenario</vt:lpstr>
      <vt:lpstr>Implementation Scenario</vt:lpstr>
      <vt:lpstr>Focus on Security direction</vt:lpstr>
      <vt:lpstr>Time Lines</vt:lpstr>
      <vt:lpstr>Rerferences</vt:lpstr>
      <vt:lpstr>Thank you!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kui</cp:lastModifiedBy>
  <cp:revision>106</cp:revision>
  <dcterms:created xsi:type="dcterms:W3CDTF">2014-03-17T09:05:37Z</dcterms:created>
  <dcterms:modified xsi:type="dcterms:W3CDTF">2014-03-28T06:34:43Z</dcterms:modified>
</cp:coreProperties>
</file>