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67" r:id="rId6"/>
    <p:sldId id="269" r:id="rId7"/>
    <p:sldId id="270" r:id="rId8"/>
    <p:sldId id="276" r:id="rId9"/>
    <p:sldId id="268" r:id="rId10"/>
    <p:sldId id="277" r:id="rId11"/>
    <p:sldId id="271" r:id="rId12"/>
    <p:sldId id="278" r:id="rId13"/>
    <p:sldId id="266" r:id="rId14"/>
    <p:sldId id="265" r:id="rId15"/>
    <p:sldId id="264" r:id="rId16"/>
    <p:sldId id="262" r:id="rId17"/>
    <p:sldId id="263" r:id="rId18"/>
    <p:sldId id="272" r:id="rId19"/>
    <p:sldId id="279" r:id="rId20"/>
    <p:sldId id="280" r:id="rId21"/>
    <p:sldId id="273" r:id="rId22"/>
    <p:sldId id="281" r:id="rId23"/>
    <p:sldId id="274" r:id="rId24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4" d="100"/>
          <a:sy n="104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EE96-3C94-4F18-B92D-0490DFD7A472}" type="slidenum">
              <a:rPr lang="de-DE" altLang="zh-CN" smtClean="0"/>
              <a:pPr/>
              <a:t>10</a:t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March 17,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March 17,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March 17,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March 17,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73" y="1341438"/>
            <a:ext cx="8065142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981" y="1435894"/>
            <a:ext cx="76295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081" y="2102644"/>
            <a:ext cx="75533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719" y="1610582"/>
            <a:ext cx="60388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09688"/>
            <a:ext cx="8666643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90" y="1592485"/>
            <a:ext cx="8292785" cy="40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Card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Finance, Communication, personal identification, payment</a:t>
            </a:r>
          </a:p>
          <a:p>
            <a:r>
              <a:rPr lang="en-US" altLang="zh-CN" dirty="0" smtClean="0"/>
              <a:t>APDU based communication between card and CAD  </a:t>
            </a:r>
          </a:p>
          <a:p>
            <a:r>
              <a:rPr lang="en-US" altLang="zh-CN" dirty="0" smtClean="0"/>
              <a:t>Security token</a:t>
            </a:r>
          </a:p>
          <a:p>
            <a:r>
              <a:rPr lang="en-US" altLang="zh-CN" dirty="0" smtClean="0"/>
              <a:t>Process cryptographic algorithms on hardware</a:t>
            </a:r>
          </a:p>
          <a:p>
            <a:r>
              <a:rPr lang="en-US" altLang="zh-CN" dirty="0" smtClean="0"/>
              <a:t>Self-containment structure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7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608" y="3723069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UA on Secure Device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471" y="1950131"/>
            <a:ext cx="4657185" cy="318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938" y="2217554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586" y="1595564"/>
            <a:ext cx="7429055" cy="338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5213"/>
            <a:ext cx="7040150" cy="530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OPC Unified Architecture Specification</a:t>
            </a:r>
          </a:p>
          <a:p>
            <a:r>
              <a:rPr lang="en-US" altLang="zh-CN" dirty="0" smtClean="0"/>
              <a:t>Smart Card Technology</a:t>
            </a:r>
          </a:p>
          <a:p>
            <a:r>
              <a:rPr lang="en-US" altLang="zh-CN" dirty="0" smtClean="0"/>
              <a:t>Implementation Scenario</a:t>
            </a:r>
          </a:p>
          <a:p>
            <a:r>
              <a:rPr lang="en-US" altLang="zh-CN" dirty="0" smtClean="0"/>
              <a:t>Time Lines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44" y="1265157"/>
            <a:ext cx="7178039" cy="537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</a:p>
          <a:p>
            <a:r>
              <a:rPr lang="en-US" altLang="zh-CN" dirty="0" smtClean="0"/>
              <a:t>Dummy client/server construction</a:t>
            </a:r>
          </a:p>
          <a:p>
            <a:r>
              <a:rPr lang="en-US" altLang="zh-CN" dirty="0" smtClean="0"/>
              <a:t>Communication stack on UICC smart card</a:t>
            </a:r>
          </a:p>
          <a:p>
            <a:r>
              <a:rPr lang="en-US" altLang="zh-CN" dirty="0" smtClean="0"/>
              <a:t>Combination and debugging</a:t>
            </a:r>
          </a:p>
          <a:p>
            <a:r>
              <a:rPr lang="en-US" altLang="zh-CN" dirty="0" smtClean="0"/>
              <a:t>Analyze secure protocols </a:t>
            </a:r>
          </a:p>
          <a:p>
            <a:r>
              <a:rPr lang="en-US" altLang="zh-CN" dirty="0" smtClean="0"/>
              <a:t>Analyze performance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specification 1-11</a:t>
            </a:r>
          </a:p>
          <a:p>
            <a:r>
              <a:rPr lang="en-US" altLang="zh-CN" dirty="0" smtClean="0"/>
              <a:t>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</a:t>
            </a:r>
            <a:r>
              <a:rPr lang="en-US" altLang="zh-CN" dirty="0" smtClean="0"/>
              <a:t>architecture for </a:t>
            </a:r>
            <a:r>
              <a:rPr lang="en-US" altLang="zh-CN" dirty="0" smtClean="0"/>
              <a:t>industrial </a:t>
            </a: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</a:t>
            </a:r>
            <a:r>
              <a:rPr lang="en-US" altLang="zh-CN" dirty="0" smtClean="0"/>
              <a:t>Unified </a:t>
            </a:r>
            <a:r>
              <a:rPr lang="en-US" altLang="zh-CN" dirty="0" smtClean="0"/>
              <a:t>Architecture</a:t>
            </a:r>
          </a:p>
          <a:p>
            <a:r>
              <a:rPr lang="de-DE" altLang="zh-CN" dirty="0" smtClean="0"/>
              <a:t>Wolfgang Rankl und Wolfgang Eng: Handbuch der chipkarten - 5. </a:t>
            </a:r>
            <a:r>
              <a:rPr lang="de-DE" altLang="zh-CN" dirty="0" smtClean="0"/>
              <a:t>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industry automation world, Machine-to-Machine technology is widely applied.</a:t>
            </a:r>
          </a:p>
          <a:p>
            <a:r>
              <a:rPr lang="en-US" altLang="zh-CN" dirty="0" smtClean="0"/>
              <a:t>Exchange gather information during collaborative machining process </a:t>
            </a:r>
          </a:p>
          <a:p>
            <a:r>
              <a:rPr lang="en-US" altLang="zh-CN" dirty="0" smtClean="0"/>
              <a:t>motion control in legacy networks</a:t>
            </a:r>
          </a:p>
          <a:p>
            <a:r>
              <a:rPr lang="en-US" altLang="zh-CN" dirty="0" smtClean="0"/>
              <a:t>Over 22,000 products supplied by over 3,200 vendors</a:t>
            </a:r>
          </a:p>
          <a:p>
            <a:r>
              <a:rPr lang="en-US" altLang="zh-CN" dirty="0" smtClean="0"/>
              <a:t>Crucial: system interconnectivity, common interface for communication, security</a:t>
            </a:r>
          </a:p>
          <a:p>
            <a:r>
              <a:rPr lang="en-US" altLang="zh-CN" dirty="0" smtClean="0"/>
              <a:t>Classic OPC offers solutions for data access, historical data access, alarms and events.</a:t>
            </a:r>
          </a:p>
          <a:p>
            <a:r>
              <a:rPr lang="en-US" altLang="zh-CN" dirty="0" smtClean="0"/>
              <a:t>But there exits limitations and imperfections</a:t>
            </a:r>
          </a:p>
          <a:p>
            <a:r>
              <a:rPr lang="en-US" altLang="zh-CN" dirty="0" smtClean="0"/>
              <a:t>Windows platform only, DCOM/COM, no complex data structure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i\Desktop\QQ截图201403171126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521" y="2975102"/>
            <a:ext cx="4543425" cy="3038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Unified Architecture Specification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 independent data communication</a:t>
            </a:r>
          </a:p>
          <a:p>
            <a:r>
              <a:rPr lang="en-US" altLang="zh-CN" dirty="0" smtClean="0"/>
              <a:t>Standardized communication via internet and firewalls</a:t>
            </a:r>
          </a:p>
          <a:p>
            <a:r>
              <a:rPr lang="en-US" altLang="zh-CN" dirty="0" smtClean="0"/>
              <a:t>Protection against unauthorized access</a:t>
            </a:r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SOA architecture</a:t>
            </a:r>
          </a:p>
          <a:p>
            <a:r>
              <a:rPr lang="en-US" altLang="zh-CN" dirty="0" smtClean="0"/>
              <a:t>Object oriented meta model</a:t>
            </a:r>
          </a:p>
          <a:p>
            <a:r>
              <a:rPr lang="en-US" altLang="zh-CN" dirty="0" smtClean="0"/>
              <a:t>Simplification by unification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Specification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17, 2014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277" y="1341438"/>
            <a:ext cx="8170933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8172" t="2602" r="1664"/>
          <a:stretch>
            <a:fillRect/>
          </a:stretch>
        </p:blipFill>
        <p:spPr bwMode="auto">
          <a:xfrm>
            <a:off x="4014216" y="2578608"/>
            <a:ext cx="4828604" cy="4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components of Unified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Object oriented modeling capabilities</a:t>
            </a:r>
          </a:p>
          <a:p>
            <a:r>
              <a:rPr lang="en-US" altLang="zh-CN" dirty="0" smtClean="0"/>
              <a:t>Transport protocol bindings</a:t>
            </a:r>
          </a:p>
          <a:p>
            <a:r>
              <a:rPr lang="en-US" altLang="zh-CN" dirty="0" smtClean="0"/>
              <a:t>Fix set of base services</a:t>
            </a:r>
          </a:p>
          <a:p>
            <a:r>
              <a:rPr lang="en-US" altLang="zh-CN" dirty="0" smtClean="0"/>
              <a:t>OPC information model</a:t>
            </a:r>
          </a:p>
          <a:p>
            <a:r>
              <a:rPr lang="en-US" altLang="zh-CN" dirty="0" smtClean="0"/>
              <a:t>Extendable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17, 2014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2365" y="3602737"/>
            <a:ext cx="3701635" cy="304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9600" y="14938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Native UA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Binary(mandatory)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Extremely</a:t>
            </a: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fast and optimized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Preferred protocol between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embedded devices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HTTPS with UA Binary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Implemented low </a:t>
            </a:r>
            <a:r>
              <a:rPr lang="en-US" altLang="zh-CN" sz="2400" b="0" i="0" kern="0" dirty="0" err="1" smtClean="0">
                <a:solidFill>
                  <a:schemeClr val="tx1"/>
                </a:solidFill>
                <a:latin typeface="+mn-lt"/>
              </a:rPr>
              <a:t>end,midrange</a:t>
            </a: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UA binary content in Https </a:t>
            </a:r>
            <a:r>
              <a:rPr lang="en-US" altLang="zh-CN" sz="2400" b="0" i="0" kern="0" dirty="0" err="1" smtClean="0">
                <a:solidFill>
                  <a:schemeClr val="tx1"/>
                </a:solidFill>
                <a:latin typeface="+mn-lt"/>
              </a:rPr>
              <a:t>Msg</a:t>
            </a: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Using TLS encrypted transport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	security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17, 2014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2365" y="3602737"/>
            <a:ext cx="3701635" cy="304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9600" y="14938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 with SOAP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XML Encoding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Hybrid</a:t>
            </a: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for web client application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in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cases only port 443 can be used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HTTP with SOAP and WS secure Conversation and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	XML Encoding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High level system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Only permitted to communicate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	on port 80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17, 2014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defines a generic object model including the corresponding type system</a:t>
            </a:r>
          </a:p>
          <a:p>
            <a:r>
              <a:rPr lang="en-US" altLang="zh-CN" dirty="0" smtClean="0"/>
              <a:t>Generic date model</a:t>
            </a:r>
          </a:p>
          <a:p>
            <a:r>
              <a:rPr lang="en-US" altLang="zh-CN" dirty="0" smtClean="0"/>
              <a:t>Modeling rules how physical sys can be transformed in an UA conformant model </a:t>
            </a:r>
          </a:p>
          <a:p>
            <a:r>
              <a:rPr lang="en-US" altLang="zh-CN" dirty="0" smtClean="0"/>
              <a:t>Based on Data Model, information model </a:t>
            </a:r>
            <a:r>
              <a:rPr lang="en-US" altLang="zh-CN" dirty="0" smtClean="0"/>
              <a:t>is developed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Enhance the basic set of model</a:t>
            </a:r>
          </a:p>
          <a:p>
            <a:pPr lvl="1"/>
            <a:r>
              <a:rPr lang="en-US" altLang="zh-CN" dirty="0" smtClean="0"/>
              <a:t>Data access</a:t>
            </a:r>
          </a:p>
          <a:p>
            <a:pPr lvl="1"/>
            <a:r>
              <a:rPr lang="en-US" altLang="zh-CN" dirty="0" smtClean="0"/>
              <a:t>Alarms</a:t>
            </a:r>
          </a:p>
          <a:p>
            <a:pPr lvl="1"/>
            <a:r>
              <a:rPr lang="en-US" altLang="zh-CN" dirty="0" smtClean="0"/>
              <a:t>Conditions</a:t>
            </a:r>
          </a:p>
          <a:p>
            <a:pPr lvl="1"/>
            <a:r>
              <a:rPr lang="en-US" altLang="zh-CN" dirty="0" smtClean="0"/>
              <a:t>Historical Access</a:t>
            </a:r>
          </a:p>
          <a:p>
            <a:pPr lvl="1"/>
            <a:r>
              <a:rPr lang="en-US" altLang="zh-CN" dirty="0" smtClean="0"/>
              <a:t>Programs</a:t>
            </a:r>
          </a:p>
          <a:p>
            <a:pPr lvl="1"/>
            <a:endParaRPr lang="zh-CN" altLang="en-US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2101" y="4654296"/>
            <a:ext cx="3173287" cy="198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766</TotalTime>
  <Words>595</Words>
  <Application>Microsoft Office PowerPoint</Application>
  <PresentationFormat>全屏显示(4:3)</PresentationFormat>
  <Paragraphs>165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Introduction and Motivation</vt:lpstr>
      <vt:lpstr> OPC Unified Architecture Specification </vt:lpstr>
      <vt:lpstr>OPC UA Specification</vt:lpstr>
      <vt:lpstr>Key components of Unified Architecture</vt:lpstr>
      <vt:lpstr>Protocol Binding</vt:lpstr>
      <vt:lpstr>Protocol Binding</vt:lpstr>
      <vt:lpstr>Data Model</vt:lpstr>
      <vt:lpstr>Data Model</vt:lpstr>
      <vt:lpstr>Security</vt:lpstr>
      <vt:lpstr>Services</vt:lpstr>
      <vt:lpstr>OPC UA Architecture</vt:lpstr>
      <vt:lpstr>OPC UA Architecture</vt:lpstr>
      <vt:lpstr>OPC UA Architecture</vt:lpstr>
      <vt:lpstr>Smart Card Technology</vt:lpstr>
      <vt:lpstr> OPC UA on Secure Device</vt:lpstr>
      <vt:lpstr>Implementation scenario</vt:lpstr>
      <vt:lpstr>Implementation scenario</vt:lpstr>
      <vt:lpstr>Implementation scenario</vt:lpstr>
      <vt:lpstr>Time Lines</vt:lpstr>
      <vt:lpstr>Rerferences</vt:lpstr>
      <vt:lpstr>Thank you!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80</cp:revision>
  <dcterms:created xsi:type="dcterms:W3CDTF">2014-03-17T09:05:37Z</dcterms:created>
  <dcterms:modified xsi:type="dcterms:W3CDTF">2014-03-18T00:15:22Z</dcterms:modified>
</cp:coreProperties>
</file>