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96" r:id="rId4"/>
    <p:sldId id="258" r:id="rId5"/>
    <p:sldId id="300" r:id="rId6"/>
    <p:sldId id="301" r:id="rId7"/>
    <p:sldId id="299" r:id="rId8"/>
    <p:sldId id="298" r:id="rId9"/>
    <p:sldId id="302" r:id="rId10"/>
    <p:sldId id="303" r:id="rId11"/>
    <p:sldId id="304" r:id="rId12"/>
    <p:sldId id="294" r:id="rId13"/>
    <p:sldId id="305" r:id="rId14"/>
    <p:sldId id="307" r:id="rId15"/>
    <p:sldId id="306" r:id="rId16"/>
    <p:sldId id="281" r:id="rId17"/>
    <p:sldId id="274" r:id="rId18"/>
    <p:sldId id="282" r:id="rId19"/>
    <p:sldId id="292" r:id="rId20"/>
    <p:sldId id="293" r:id="rId21"/>
  </p:sldIdLst>
  <p:sldSz cx="9144000" cy="6858000" type="screen4x3"/>
  <p:notesSz cx="6743700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482"/>
    <a:srgbClr val="00254F"/>
    <a:srgbClr val="EBF5FF"/>
    <a:srgbClr val="D9EBFF"/>
    <a:srgbClr val="0768B2"/>
    <a:srgbClr val="55FE00"/>
    <a:srgbClr val="0CF248"/>
    <a:srgbClr val="D1E8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5" autoAdjust="0"/>
    <p:restoredTop sz="90337" autoAdjust="0"/>
  </p:normalViewPr>
  <p:slideViewPr>
    <p:cSldViewPr snapToGrid="0" snapToObjects="1">
      <p:cViewPr varScale="1">
        <p:scale>
          <a:sx n="97" d="100"/>
          <a:sy n="97" d="100"/>
        </p:scale>
        <p:origin x="-11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-3780" y="-102"/>
      </p:cViewPr>
      <p:guideLst>
        <p:guide orient="horz" pos="3120"/>
        <p:guide pos="21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fld id="{CC3F8750-1AA1-48A5-A8C8-B89366636632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="" xmlns:p14="http://schemas.microsoft.com/office/powerpoint/2010/main" val="3154177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3763" y="742950"/>
            <a:ext cx="4956175" cy="3716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703763"/>
            <a:ext cx="5394325" cy="445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smtClean="0"/>
              <a:t>Textmasterformate durch Klicken bearbeiten</a:t>
            </a:r>
          </a:p>
          <a:p>
            <a:pPr lvl="1"/>
            <a:r>
              <a:rPr lang="de-DE" altLang="zh-CN" smtClean="0"/>
              <a:t>Zweite Ebene</a:t>
            </a:r>
          </a:p>
          <a:p>
            <a:pPr lvl="2"/>
            <a:r>
              <a:rPr lang="de-DE" altLang="zh-CN" smtClean="0"/>
              <a:t>Dritte Ebene</a:t>
            </a:r>
          </a:p>
          <a:p>
            <a:pPr lvl="3"/>
            <a:r>
              <a:rPr lang="de-DE" altLang="zh-CN" smtClean="0"/>
              <a:t>Vierte Ebene</a:t>
            </a:r>
          </a:p>
          <a:p>
            <a:pPr lvl="4"/>
            <a:r>
              <a:rPr lang="de-DE" altLang="zh-CN" smtClean="0"/>
              <a:t>Fünfte Ebene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fld id="{DF6BEE96-3C94-4F18-B92D-0490DFD7A472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="" xmlns:p14="http://schemas.microsoft.com/office/powerpoint/2010/main" val="1086099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00" name="Picture 16" descr="swt-title-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938" y="3614738"/>
            <a:ext cx="4737100" cy="3101975"/>
          </a:xfrm>
          <a:prstGeom prst="rect">
            <a:avLst/>
          </a:prstGeom>
          <a:noFill/>
        </p:spPr>
      </p:pic>
      <p:grpSp>
        <p:nvGrpSpPr>
          <p:cNvPr id="2" name="Group 12"/>
          <p:cNvGrpSpPr>
            <a:grpSpLocks/>
          </p:cNvGrpSpPr>
          <p:nvPr userDrawn="1"/>
        </p:nvGrpSpPr>
        <p:grpSpPr bwMode="auto">
          <a:xfrm>
            <a:off x="1588" y="1079500"/>
            <a:ext cx="6319837" cy="5791200"/>
            <a:chOff x="0" y="672"/>
            <a:chExt cx="4313" cy="3648"/>
          </a:xfrm>
          <a:solidFill>
            <a:srgbClr val="073482"/>
          </a:solidFill>
        </p:grpSpPr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0" y="4216"/>
              <a:ext cx="4313" cy="1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0" y="672"/>
              <a:ext cx="107" cy="36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4850" y="2779713"/>
            <a:ext cx="7772400" cy="7048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i="1" smtClean="0">
                <a:solidFill>
                  <a:srgbClr val="07348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smtClean="0"/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315075" y="6707188"/>
            <a:ext cx="2506663" cy="0"/>
          </a:xfrm>
          <a:prstGeom prst="line">
            <a:avLst/>
          </a:prstGeom>
          <a:noFill/>
          <a:ln w="12700">
            <a:solidFill>
              <a:srgbClr val="07348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4075" name="Rectangle 4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812213" y="6642100"/>
            <a:ext cx="327025" cy="215900"/>
          </a:xfrm>
        </p:spPr>
        <p:txBody>
          <a:bodyPr/>
          <a:lstStyle>
            <a:lvl1pPr>
              <a:defRPr/>
            </a:lvl1pPr>
          </a:lstStyle>
          <a:p>
            <a:fld id="{56F1C4B0-B01D-4E3E-868E-1A3AEF893E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255713"/>
            <a:ext cx="7772400" cy="1470025"/>
          </a:xfrm>
        </p:spPr>
        <p:txBody>
          <a:bodyPr lIns="90000" tIns="46800" rIns="90000" bIns="46800"/>
          <a:lstStyle>
            <a:lvl1pPr>
              <a:defRPr sz="3200" smtClean="0"/>
            </a:lvl1pPr>
          </a:lstStyle>
          <a:p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5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3"/>
          </p:nvPr>
        </p:nvSpPr>
        <p:spPr>
          <a:xfrm>
            <a:off x="455613" y="6707188"/>
            <a:ext cx="5700712" cy="1698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1639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6491288" y="6707188"/>
            <a:ext cx="2133600" cy="169862"/>
          </a:xfrm>
        </p:spPr>
        <p:txBody>
          <a:bodyPr/>
          <a:lstStyle>
            <a:lvl1pPr>
              <a:defRPr/>
            </a:lvl1pPr>
          </a:lstStyle>
          <a:p>
            <a:fld id="{71D6DBAF-C9CC-41B3-844C-C1F5D8267235}" type="datetime4">
              <a:rPr lang="en-US"/>
              <a:pPr/>
              <a:t>June 16, 2014</a:t>
            </a:fld>
            <a:endParaRPr lang="en-US"/>
          </a:p>
        </p:txBody>
      </p:sp>
      <p:pic>
        <p:nvPicPr>
          <p:cNvPr id="16403" name="Picture 19" descr="C:\Users\kui\Desktop\uni-logo600x15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4243" y="231987"/>
            <a:ext cx="2846376" cy="7486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1438"/>
            <a:ext cx="8447314" cy="5056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4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38CBB-378C-4311-BC9A-BAB83E9729A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CB193C-FC74-4279-8388-9DD1BFD58DB8}" type="datetime4">
              <a:rPr lang="en-US"/>
              <a:pPr/>
              <a:t>June 16, 2014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5595938" cy="10652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7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F0B80C-AC1E-488D-89EA-02AEDD3013A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C0533E-6560-41EF-998F-4A06FB5FB3B5}" type="datetime4">
              <a:rPr lang="en-US"/>
              <a:pPr/>
              <a:t>June 16, 2014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588" y="1079500"/>
            <a:ext cx="6319837" cy="5791200"/>
            <a:chOff x="0" y="672"/>
            <a:chExt cx="4313" cy="3648"/>
          </a:xfrm>
          <a:solidFill>
            <a:srgbClr val="073482"/>
          </a:solidFill>
        </p:grpSpPr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0" y="4216"/>
              <a:ext cx="4313" cy="1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0" y="672"/>
              <a:ext cx="107" cy="36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73150"/>
            <a:ext cx="8661400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315075" y="6707188"/>
            <a:ext cx="2506663" cy="0"/>
          </a:xfrm>
          <a:prstGeom prst="line">
            <a:avLst/>
          </a:prstGeom>
          <a:noFill/>
          <a:ln w="12700">
            <a:solidFill>
              <a:srgbClr val="07348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4075" name="Rectangle 4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15388" y="6643688"/>
            <a:ext cx="3286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rgbClr val="073482"/>
                </a:solidFill>
              </a:defRPr>
            </a:lvl1pPr>
          </a:lstStyle>
          <a:p>
            <a:fld id="{614C5746-3CE9-455D-A260-C5619E738A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5595938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2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5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3"/>
          </p:nvPr>
        </p:nvSpPr>
        <p:spPr>
          <a:xfrm>
            <a:off x="457200" y="6707188"/>
            <a:ext cx="5699125" cy="169862"/>
          </a:xfrm>
          <a:prstGeom prst="rect">
            <a:avLst/>
          </a:prstGeom>
        </p:spPr>
        <p:txBody>
          <a:bodyPr vert="horz" wrap="square" lIns="36000" tIns="45720" rIns="72000" bIns="45720" numCol="1" anchor="ctr" anchorCtr="0" compatLnSpc="1">
            <a:prstTxWarp prst="textNoShape">
              <a:avLst/>
            </a:prstTxWarp>
          </a:bodyPr>
          <a:lstStyle>
            <a:lvl1pPr>
              <a:defRPr sz="900" b="0" i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OPC UA on Secure Device </a:t>
            </a:r>
            <a:r>
              <a:rPr lang="en-US" dirty="0" err="1" smtClean="0"/>
              <a:t>Yuankui</a:t>
            </a:r>
            <a:r>
              <a:rPr lang="en-US" dirty="0" smtClean="0"/>
              <a:t> Wang</a:t>
            </a:r>
            <a:endParaRPr lang="en-US" dirty="0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92875" y="6707188"/>
            <a:ext cx="21336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900" b="0" i="0">
                <a:solidFill>
                  <a:srgbClr val="073482"/>
                </a:solidFill>
              </a:defRPr>
            </a:lvl1pPr>
          </a:lstStyle>
          <a:p>
            <a:fld id="{BE3ACA9F-847D-4917-9890-CF03388418A4}" type="datetime4">
              <a:rPr lang="en-US"/>
              <a:pPr/>
              <a:t>June 16, 2014</a:t>
            </a:fld>
            <a:endParaRPr lang="en-US"/>
          </a:p>
        </p:txBody>
      </p:sp>
      <p:pic>
        <p:nvPicPr>
          <p:cNvPr id="17" name="Picture 19" descr="C:\Users\kui\Desktop\uni-logo600x158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27767" y="231987"/>
            <a:ext cx="2846376" cy="74865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347472" y="2779713"/>
            <a:ext cx="8531352" cy="704850"/>
          </a:xfrm>
        </p:spPr>
        <p:txBody>
          <a:bodyPr/>
          <a:lstStyle/>
          <a:p>
            <a:r>
              <a:rPr lang="en-US" altLang="zh-CN" sz="1800" dirty="0"/>
              <a:t>The future standard for communication and </a:t>
            </a:r>
            <a:r>
              <a:rPr lang="en-US" altLang="zh-CN" sz="1800" dirty="0" smtClean="0"/>
              <a:t>information modeling </a:t>
            </a:r>
            <a:r>
              <a:rPr lang="en-US" altLang="zh-CN" sz="1800" dirty="0"/>
              <a:t>in automation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2400" dirty="0"/>
              <a:t>Implementation Object Linking and </a:t>
            </a:r>
            <a:r>
              <a:rPr lang="en-US" altLang="zh-CN" sz="2400" dirty="0" smtClean="0"/>
              <a:t>Embedding for </a:t>
            </a:r>
            <a:r>
              <a:rPr lang="en-US" altLang="zh-CN" sz="2400" dirty="0"/>
              <a:t>Processes Control </a:t>
            </a:r>
            <a:r>
              <a:rPr lang="en-US" altLang="zh-CN" sz="2400" dirty="0" smtClean="0"/>
              <a:t>Unified Architecture Specification </a:t>
            </a:r>
            <a:r>
              <a:rPr lang="en-US" altLang="zh-CN" sz="2400" dirty="0"/>
              <a:t>on Secure Device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897880" y="5495544"/>
            <a:ext cx="2579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</a:t>
            </a:r>
            <a:r>
              <a:rPr lang="en-US" altLang="zh-CN" dirty="0" smtClean="0"/>
              <a:t>Scenario: Client Request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26159"/>
            <a:ext cx="6911237" cy="5336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90753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</a:t>
            </a:r>
            <a:r>
              <a:rPr lang="en-US" altLang="zh-CN" dirty="0" smtClean="0"/>
              <a:t>Scenario: Client Request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547" y="1065211"/>
            <a:ext cx="5730655" cy="5377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76424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 smtClean="0"/>
              <a:t>Apply recently released OPC UA standards to offer an application level secure communication interface</a:t>
            </a:r>
          </a:p>
          <a:p>
            <a:r>
              <a:rPr lang="en-GB" altLang="zh-CN" dirty="0" smtClean="0"/>
              <a:t>Explore secure benefits brought by smart card technologies</a:t>
            </a:r>
          </a:p>
          <a:p>
            <a:r>
              <a:rPr lang="en-GB" altLang="zh-CN" dirty="0" smtClean="0"/>
              <a:t>Combine aforementioned technologies </a:t>
            </a:r>
            <a:r>
              <a:rPr lang="en-GB" altLang="zh-CN" dirty="0" smtClean="0"/>
              <a:t>together to </a:t>
            </a:r>
            <a:r>
              <a:rPr lang="en-GB" altLang="zh-CN" dirty="0" smtClean="0"/>
              <a:t>build a remote control infrastructure to benefit users with mobility and security services </a:t>
            </a:r>
          </a:p>
          <a:p>
            <a:r>
              <a:rPr lang="en-GB" altLang="zh-CN" dirty="0" smtClean="0"/>
              <a:t>Develop an application scenario for the purpose of concept demonstration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System security and performance </a:t>
            </a:r>
            <a:r>
              <a:rPr lang="en-US" altLang="zh-CN" dirty="0" smtClean="0"/>
              <a:t>analysis based on implementation </a:t>
            </a:r>
            <a:r>
              <a:rPr lang="en-US" altLang="zh-CN" dirty="0" err="1" smtClean="0"/>
              <a:t>secnario</a:t>
            </a:r>
            <a:endParaRPr lang="en-US" altLang="zh-CN" dirty="0" smtClean="0"/>
          </a:p>
          <a:p>
            <a:pPr lvl="1"/>
            <a:r>
              <a:rPr lang="en-US" altLang="zh-CN" dirty="0"/>
              <a:t>p</a:t>
            </a:r>
            <a:r>
              <a:rPr lang="en-US" altLang="zh-CN" dirty="0" smtClean="0"/>
              <a:t>rove reliability and feasibility of my proposal </a:t>
            </a:r>
          </a:p>
          <a:p>
            <a:pPr lvl="1"/>
            <a:r>
              <a:rPr lang="en-US" altLang="zh-CN" dirty="0" smtClean="0"/>
              <a:t>with the help of attack-tree-graph step by step analyze traditional and potential attack against designed system</a:t>
            </a:r>
          </a:p>
          <a:p>
            <a:pPr lvl="1"/>
            <a:r>
              <a:rPr lang="en-US" altLang="zh-CN" dirty="0" smtClean="0"/>
              <a:t>claim corresponding countermeasures</a:t>
            </a:r>
          </a:p>
          <a:p>
            <a:pPr lvl="1"/>
            <a:r>
              <a:rPr lang="en-US" altLang="zh-CN" dirty="0" smtClean="0"/>
              <a:t>analyze performance of system</a:t>
            </a:r>
          </a:p>
          <a:p>
            <a:pPr lvl="2"/>
            <a:r>
              <a:rPr lang="en-US" altLang="zh-CN" dirty="0"/>
              <a:t>d</a:t>
            </a:r>
            <a:r>
              <a:rPr lang="en-US" altLang="zh-CN" dirty="0" smtClean="0"/>
              <a:t>elay</a:t>
            </a:r>
          </a:p>
          <a:p>
            <a:pPr lvl="2"/>
            <a:r>
              <a:rPr lang="en-US" altLang="zh-CN" dirty="0" smtClean="0"/>
              <a:t>server process message ability</a:t>
            </a:r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16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Details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Develop OPC UA standard satisfying communication stack on UICC smart card as Java Card Applet</a:t>
            </a:r>
          </a:p>
          <a:p>
            <a:pPr lvl="1"/>
            <a:r>
              <a:rPr lang="en-US" altLang="zh-CN" dirty="0" smtClean="0"/>
              <a:t>Extends APIs from </a:t>
            </a:r>
            <a:r>
              <a:rPr lang="en-US" altLang="zh-CN" dirty="0" err="1" smtClean="0"/>
              <a:t>GlobalPlatform</a:t>
            </a:r>
            <a:r>
              <a:rPr lang="en-US" altLang="zh-CN" dirty="0" smtClean="0"/>
              <a:t> Remote Application Management </a:t>
            </a:r>
          </a:p>
          <a:p>
            <a:pPr lvl="1"/>
            <a:r>
              <a:rPr lang="en-US" altLang="zh-CN" dirty="0" smtClean="0"/>
              <a:t>Realize secure communication between client/server</a:t>
            </a:r>
          </a:p>
          <a:p>
            <a:pPr lvl="1"/>
            <a:r>
              <a:rPr lang="en-US" altLang="zh-CN" dirty="0" smtClean="0"/>
              <a:t>User/application authentication</a:t>
            </a:r>
          </a:p>
          <a:p>
            <a:pPr lvl="1"/>
            <a:r>
              <a:rPr lang="en-US" altLang="zh-CN" dirty="0" smtClean="0"/>
              <a:t>Message integrity and confidentiality check</a:t>
            </a:r>
          </a:p>
          <a:p>
            <a:pPr lvl="1"/>
            <a:r>
              <a:rPr lang="en-US" altLang="zh-CN" dirty="0" smtClean="0"/>
              <a:t>Rebuild broken channel mechanism </a:t>
            </a:r>
          </a:p>
          <a:p>
            <a:r>
              <a:rPr lang="en-US" altLang="zh-CN" dirty="0" smtClean="0"/>
              <a:t>Design android app as OPC UA client at the cell phone user side to provide a  user friendly interface</a:t>
            </a:r>
          </a:p>
          <a:p>
            <a:r>
              <a:rPr lang="en-US" altLang="zh-CN" dirty="0" smtClean="0"/>
              <a:t>With the help of demo code provided by OPC Foundation to simulate OPC UA client/server application code. </a:t>
            </a:r>
          </a:p>
          <a:p>
            <a:r>
              <a:rPr lang="en-GB" altLang="zh-CN" dirty="0" smtClean="0"/>
              <a:t>Simulate OTA server using UTE from </a:t>
            </a:r>
            <a:r>
              <a:rPr lang="en-GB" altLang="zh-CN" dirty="0" err="1" smtClean="0"/>
              <a:t>Morpho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Universal Test Environment</a:t>
            </a:r>
          </a:p>
          <a:p>
            <a:pPr lvl="1"/>
            <a:r>
              <a:rPr lang="en-US" altLang="zh-CN" dirty="0" smtClean="0"/>
              <a:t>Test </a:t>
            </a:r>
            <a:r>
              <a:rPr lang="en-US" altLang="zh-CN" dirty="0" smtClean="0"/>
              <a:t>case creation</a:t>
            </a:r>
          </a:p>
          <a:p>
            <a:pPr lvl="1"/>
            <a:r>
              <a:rPr lang="en-GB" altLang="zh-CN" dirty="0" smtClean="0"/>
              <a:t>Communication parties simulation</a:t>
            </a:r>
            <a:endParaRPr lang="en-US" altLang="zh-CN" dirty="0" smtClean="0"/>
          </a:p>
          <a:p>
            <a:r>
              <a:rPr lang="en-US" altLang="zh-CN" dirty="0" err="1" smtClean="0"/>
              <a:t>Jacade</a:t>
            </a:r>
            <a:r>
              <a:rPr lang="en-US" altLang="zh-CN" dirty="0" smtClean="0"/>
              <a:t> =  Java Card Applet development </a:t>
            </a:r>
            <a:r>
              <a:rPr lang="en-US" altLang="zh-CN" dirty="0" smtClean="0"/>
              <a:t>environment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Applet creation and debugging tools</a:t>
            </a:r>
          </a:p>
          <a:p>
            <a:pPr lvl="1"/>
            <a:r>
              <a:rPr lang="en-US" altLang="zh-CN" dirty="0" smtClean="0"/>
              <a:t>Large collections of functions and software models</a:t>
            </a:r>
          </a:p>
          <a:p>
            <a:r>
              <a:rPr lang="en-US" altLang="zh-CN" dirty="0" err="1" smtClean="0"/>
              <a:t>Jvc</a:t>
            </a:r>
            <a:r>
              <a:rPr lang="en-US" altLang="zh-CN" dirty="0" smtClean="0"/>
              <a:t> = Java virtual card</a:t>
            </a:r>
          </a:p>
          <a:p>
            <a:r>
              <a:rPr lang="en-US" altLang="zh-CN" dirty="0" err="1" smtClean="0"/>
              <a:t>i</a:t>
            </a:r>
            <a:r>
              <a:rPr lang="en-US" altLang="zh-CN" dirty="0" err="1" smtClean="0"/>
              <a:t>Cardreader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Monitor APDU communication </a:t>
            </a:r>
          </a:p>
          <a:p>
            <a:pPr marL="457200" lvl="1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</a:t>
            </a:r>
            <a:r>
              <a:rPr lang="en-US" altLang="zh-CN" smtClean="0"/>
              <a:t>between </a:t>
            </a:r>
            <a:r>
              <a:rPr lang="en-US" altLang="zh-CN" dirty="0" smtClean="0"/>
              <a:t>card and terminal</a:t>
            </a:r>
          </a:p>
          <a:p>
            <a:r>
              <a:rPr lang="en-US" altLang="zh-CN" dirty="0" smtClean="0"/>
              <a:t>MCR card reader</a:t>
            </a:r>
            <a:endParaRPr lang="en-US" altLang="zh-CN" dirty="0"/>
          </a:p>
          <a:p>
            <a:pPr lvl="1"/>
            <a:r>
              <a:rPr lang="en-US" altLang="zh-CN" dirty="0" smtClean="0"/>
              <a:t>Connected chip card with PC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144" y="4265885"/>
            <a:ext cx="3183370" cy="2377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931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Rerferences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[1] GSMA: The Mobile Economy 2013</a:t>
            </a:r>
          </a:p>
          <a:p>
            <a:r>
              <a:rPr lang="en-US" altLang="zh-CN" dirty="0" smtClean="0"/>
              <a:t>[2]Sanjay </a:t>
            </a:r>
            <a:r>
              <a:rPr lang="en-US" altLang="zh-CN" dirty="0" err="1" smtClean="0"/>
              <a:t>J.Pooen</a:t>
            </a:r>
            <a:r>
              <a:rPr lang="en-US" altLang="zh-CN" dirty="0" smtClean="0"/>
              <a:t>: How Mobility is Changing the World</a:t>
            </a:r>
          </a:p>
          <a:p>
            <a:r>
              <a:rPr lang="en-US" altLang="zh-CN" dirty="0" smtClean="0"/>
              <a:t>[3]OPC UA specification 1-11</a:t>
            </a:r>
          </a:p>
          <a:p>
            <a:r>
              <a:rPr lang="en-US" altLang="zh-CN" dirty="0" smtClean="0"/>
              <a:t>[4]</a:t>
            </a:r>
            <a:r>
              <a:rPr lang="en-US" altLang="zh-CN" dirty="0" err="1" smtClean="0"/>
              <a:t>Jahanzaib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Imtiaz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Juegen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Jasperneite</a:t>
            </a:r>
            <a:r>
              <a:rPr lang="en-US" altLang="zh-CN" dirty="0" smtClean="0"/>
              <a:t>, Scalability of OPC-UA Down to the Chip Level Enables "Internet of Things“</a:t>
            </a:r>
          </a:p>
          <a:p>
            <a:r>
              <a:rPr lang="en-US" altLang="zh-CN" dirty="0" smtClean="0"/>
              <a:t>[5]Stefan-Helmut </a:t>
            </a:r>
            <a:r>
              <a:rPr lang="en-US" altLang="zh-CN" dirty="0" err="1" smtClean="0"/>
              <a:t>Leitner</a:t>
            </a:r>
            <a:r>
              <a:rPr lang="en-US" altLang="zh-CN" dirty="0" smtClean="0"/>
              <a:t> and Wolfgang </a:t>
            </a:r>
            <a:r>
              <a:rPr lang="en-US" altLang="zh-CN" dirty="0" err="1" smtClean="0"/>
              <a:t>Mahnk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Opc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ua</a:t>
            </a:r>
            <a:r>
              <a:rPr lang="en-US" altLang="zh-CN" dirty="0" smtClean="0"/>
              <a:t>-service-oriented architecture for industrial applications</a:t>
            </a:r>
          </a:p>
          <a:p>
            <a:r>
              <a:rPr lang="en-US" altLang="zh-CN" dirty="0" smtClean="0"/>
              <a:t>[6]Wolfgang </a:t>
            </a:r>
            <a:r>
              <a:rPr lang="en-US" altLang="zh-CN" dirty="0" err="1" smtClean="0"/>
              <a:t>Mahnke</a:t>
            </a:r>
            <a:r>
              <a:rPr lang="en-US" altLang="zh-CN" dirty="0" smtClean="0"/>
              <a:t>, Stefan-Helmut </a:t>
            </a:r>
            <a:r>
              <a:rPr lang="en-US" altLang="zh-CN" dirty="0" err="1" smtClean="0"/>
              <a:t>Leitner:OPC</a:t>
            </a:r>
            <a:r>
              <a:rPr lang="en-US" altLang="zh-CN" dirty="0" smtClean="0"/>
              <a:t> Unified Architecture</a:t>
            </a:r>
          </a:p>
          <a:p>
            <a:r>
              <a:rPr lang="de-DE" altLang="zh-CN" dirty="0" smtClean="0"/>
              <a:t>[7]Wolfgang Rankl und Wolfgang Eng: Handbuch der chipkarten - 5. deutsche </a:t>
            </a:r>
            <a:r>
              <a:rPr lang="en-US" altLang="zh-CN" dirty="0" err="1" smtClean="0"/>
              <a:t>auflage</a:t>
            </a:r>
            <a:r>
              <a:rPr lang="en-US" altLang="zh-CN" dirty="0" smtClean="0"/>
              <a:t>. (2008)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 you! Question?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Client Server Architecture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85094"/>
            <a:ext cx="8447088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Client Server Architecture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63520"/>
          <a:stretch>
            <a:fillRect/>
          </a:stretch>
        </p:blipFill>
        <p:spPr bwMode="auto">
          <a:xfrm>
            <a:off x="457200" y="1385094"/>
            <a:ext cx="3081528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849624" y="1341438"/>
            <a:ext cx="5054890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 Application</a:t>
            </a: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kumimoji="0" lang="en-US" altLang="zh-CN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 Phone APP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Supported client functions: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kumimoji="0" lang="en-US" altLang="zh-CN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Query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Authentication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kumimoji="0" lang="en-US" altLang="zh-CN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Authorization and etc…</a:t>
            </a:r>
            <a:r>
              <a:rPr kumimoji="0" lang="en-US" altLang="zh-CN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Communication stack: developed on smart card, used to realize communication with OPC UA server.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Important user credential information like: encryption keys and certificates are saved on card.</a:t>
            </a:r>
            <a:endParaRPr lang="en-US" altLang="zh-CN" b="0" i="0" kern="0" noProof="0" dirty="0" smtClean="0">
              <a:solidFill>
                <a:schemeClr val="tx1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Client API: Translate App instructions into Application Protocol Date Unit (APDU) formats.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</a:pPr>
            <a:endParaRPr lang="en-US" altLang="zh-CN" sz="2400" b="0" i="0" kern="0" dirty="0" smtClean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Reminder</a:t>
            </a:r>
          </a:p>
          <a:p>
            <a:r>
              <a:rPr lang="en-US" altLang="zh-CN" dirty="0" smtClean="0"/>
              <a:t>Application Scenario</a:t>
            </a:r>
          </a:p>
          <a:p>
            <a:r>
              <a:rPr lang="en-US" altLang="zh-CN" dirty="0" smtClean="0"/>
              <a:t>Objectives</a:t>
            </a:r>
          </a:p>
          <a:p>
            <a:r>
              <a:rPr lang="en-US" altLang="zh-CN" dirty="0" smtClean="0"/>
              <a:t>Implementation </a:t>
            </a:r>
            <a:r>
              <a:rPr lang="en-US" altLang="zh-CN" dirty="0" smtClean="0"/>
              <a:t>Details</a:t>
            </a:r>
          </a:p>
          <a:p>
            <a:r>
              <a:rPr lang="en-GB" altLang="zh-CN" dirty="0" smtClean="0"/>
              <a:t>Implementation Tools</a:t>
            </a:r>
            <a:endParaRPr lang="en-US" altLang="zh-CN" dirty="0" smtClean="0"/>
          </a:p>
          <a:p>
            <a:r>
              <a:rPr lang="en-US" altLang="zh-CN" dirty="0" smtClean="0"/>
              <a:t>Reference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Client Server Architecture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6641"/>
          <a:stretch>
            <a:fillRect/>
          </a:stretch>
        </p:blipFill>
        <p:spPr bwMode="auto">
          <a:xfrm>
            <a:off x="4645152" y="1065213"/>
            <a:ext cx="4259135" cy="3857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210312" y="1197864"/>
            <a:ext cx="4434840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 Object: Field</a:t>
            </a:r>
            <a:r>
              <a:rPr kumimoji="0" lang="en-US" altLang="zh-CN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devices, abstract date.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Node: Real Objects are represented by Nodes.</a:t>
            </a:r>
            <a:endParaRPr kumimoji="0" lang="en-US" altLang="zh-CN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Address Space: Information that can be viewed by OPC UA clients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Subscription: Client can subscript particular information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Monitored Item: manage subscripted Nodes.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Server API: Translate Server application instructions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Communication Stack: realize commutation with OPC UA client</a:t>
            </a:r>
            <a:endParaRPr lang="en-US" altLang="zh-CN" b="0" i="0" kern="0" noProof="0" dirty="0" smtClean="0">
              <a:solidFill>
                <a:schemeClr val="tx1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tabLst/>
              <a:defRPr/>
            </a:pPr>
            <a:endParaRPr lang="en-US" altLang="zh-CN" b="0" i="0" kern="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</a:pPr>
            <a:endParaRPr lang="en-US" altLang="zh-CN" sz="2400" b="0" i="0" kern="0" dirty="0" smtClean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Reminder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sp>
        <p:nvSpPr>
          <p:cNvPr id="8" name="内容占位符 13"/>
          <p:cNvSpPr txBox="1">
            <a:spLocks/>
          </p:cNvSpPr>
          <p:nvPr/>
        </p:nvSpPr>
        <p:spPr bwMode="auto">
          <a:xfrm>
            <a:off x="457200" y="4560382"/>
            <a:ext cx="8447314" cy="183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3.402 billion mobile</a:t>
            </a:r>
            <a:r>
              <a:rPr kumimoji="0" lang="en-US" altLang="zh-CN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subscribers in 2013 = half population on the earth</a:t>
            </a:r>
          </a:p>
          <a:p>
            <a:pPr marL="342900" lvl="0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>
                <a:solidFill>
                  <a:schemeClr val="tx1"/>
                </a:solidFill>
              </a:rPr>
              <a:t>Firms in many industry sectors now employing M2M applications to boost productivity and open new </a:t>
            </a:r>
            <a:r>
              <a:rPr lang="en-US" altLang="zh-CN" sz="1800" b="0" i="0" kern="0" dirty="0" smtClean="0">
                <a:solidFill>
                  <a:schemeClr val="tx1"/>
                </a:solidFill>
              </a:rPr>
              <a:t>markets</a:t>
            </a:r>
          </a:p>
          <a:p>
            <a:pPr marL="342900" lvl="0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With mobility people, processes and assets are always connected.</a:t>
            </a:r>
          </a:p>
          <a:p>
            <a:pPr marL="342900" lvl="0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How to exploit the potentialities of mobile technology to benefit customers</a:t>
            </a:r>
            <a:endParaRPr lang="en-US" altLang="zh-CN" sz="1800" b="0" i="0" kern="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912" y="1264106"/>
            <a:ext cx="4032695" cy="325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3489" y="1264106"/>
            <a:ext cx="4391025" cy="329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7" name="Picture 2" descr="D:\opc_ua\tex\homeovervie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7" y="1065213"/>
            <a:ext cx="8292531" cy="43664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606582" y="5694630"/>
            <a:ext cx="8274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Smart Home = Sensors + Control Device + Digital Lock + Cell 		Phone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3074" name="Picture 2" descr="C:\Users\kui\Desktop\mobile-workforce-scheduling-optimization-problem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7007" y="3727419"/>
            <a:ext cx="4128381" cy="2916269"/>
          </a:xfrm>
          <a:prstGeom prst="rect">
            <a:avLst/>
          </a:prstGeom>
          <a:noFill/>
        </p:spPr>
      </p:pic>
      <p:sp>
        <p:nvSpPr>
          <p:cNvPr id="8" name="内容占位符 13"/>
          <p:cNvSpPr txBox="1">
            <a:spLocks/>
          </p:cNvSpPr>
          <p:nvPr/>
        </p:nvSpPr>
        <p:spPr bwMode="auto">
          <a:xfrm>
            <a:off x="457200" y="1341438"/>
            <a:ext cx="8447314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Common</a:t>
            </a:r>
            <a:r>
              <a:rPr kumimoji="0" lang="en-US" altLang="zh-CN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Interface 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noProof="0" dirty="0" smtClean="0">
                <a:solidFill>
                  <a:schemeClr val="tx1"/>
                </a:solidFill>
                <a:latin typeface="+mn-lt"/>
              </a:rPr>
              <a:t>Solution: OPC UA standards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Security guarantee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OPC UA secure model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Smart card security mechanisms</a:t>
            </a:r>
          </a:p>
          <a:p>
            <a:pPr lvl="1">
              <a:spcBef>
                <a:spcPct val="20000"/>
              </a:spcBef>
              <a:buClr>
                <a:srgbClr val="073482"/>
              </a:buClr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endParaRPr lang="en-US" altLang="zh-CN" sz="2400" b="0" i="0" kern="0" baseline="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300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97132" y="3237318"/>
            <a:ext cx="4146868" cy="414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85095"/>
            <a:ext cx="4567174" cy="2686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48574" y="4123456"/>
            <a:ext cx="3916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OPC UA: Communication standard for industrial automation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71072" y="3261539"/>
            <a:ext cx="3372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Smart Card / UICC: Well-established security token in many domains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0889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7" name="Picture 2" descr="D:\opc_ua\tex\homeovervie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5" y="3591130"/>
            <a:ext cx="5129653" cy="2701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13"/>
          <p:cNvSpPr txBox="1">
            <a:spLocks/>
          </p:cNvSpPr>
          <p:nvPr/>
        </p:nvSpPr>
        <p:spPr bwMode="auto">
          <a:xfrm>
            <a:off x="368074" y="1228706"/>
            <a:ext cx="8447314" cy="183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Server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Manage real field device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Process command/configuration from client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Publish notification based on corresponding subscription</a:t>
            </a:r>
            <a:endParaRPr lang="en-US" altLang="zh-CN" sz="1800" b="0" i="0" kern="0" dirty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Record historical data</a:t>
            </a:r>
          </a:p>
        </p:txBody>
      </p:sp>
    </p:spTree>
    <p:extLst>
      <p:ext uri="{BB962C8B-B14F-4D97-AF65-F5344CB8AC3E}">
        <p14:creationId xmlns="" xmlns:p14="http://schemas.microsoft.com/office/powerpoint/2010/main" val="286923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7" name="Picture 2" descr="D:\opc_ua\tex\homeovervie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5" y="3591130"/>
            <a:ext cx="5129653" cy="2701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13"/>
          <p:cNvSpPr txBox="1">
            <a:spLocks/>
          </p:cNvSpPr>
          <p:nvPr/>
        </p:nvSpPr>
        <p:spPr bwMode="auto">
          <a:xfrm>
            <a:off x="368074" y="1228706"/>
            <a:ext cx="8447314" cy="183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Client (Cell phone user)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Send command/configuration data to server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GB" altLang="zh-CN" sz="1800" b="0" i="0" kern="0" dirty="0" smtClean="0">
                <a:solidFill>
                  <a:schemeClr val="tx1"/>
                </a:solidFill>
              </a:rPr>
              <a:t>Query server state</a:t>
            </a:r>
            <a:endParaRPr lang="en-US" altLang="zh-CN" sz="1800" b="0" i="0" kern="0" dirty="0" smtClean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Submit subscription and receive notification</a:t>
            </a:r>
            <a:endParaRPr lang="en-US" altLang="zh-CN" sz="1800" b="0" i="0" kern="0" dirty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Grant access rights to others</a:t>
            </a:r>
          </a:p>
        </p:txBody>
      </p:sp>
    </p:spTree>
    <p:extLst>
      <p:ext uri="{BB962C8B-B14F-4D97-AF65-F5344CB8AC3E}">
        <p14:creationId xmlns="" xmlns:p14="http://schemas.microsoft.com/office/powerpoint/2010/main" val="295816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Scenario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61" y="1191961"/>
            <a:ext cx="6910906" cy="5251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0570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vorlage-FG-Softwaretechik_-_Englisch">
  <a:themeElements>
    <a:clrScheme name="Vorlage-SFB 4. Berichtskolloquium-Raster_V1-2_DSt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Vorlage-SFB 4. Berichtskolloquium-Raster_V1-2_DS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1" i="1" u="none" strike="noStrike" cap="none" normalizeH="0" baseline="0" smtClean="0">
            <a:ln>
              <a:noFill/>
            </a:ln>
            <a:solidFill>
              <a:srgbClr val="0768B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1" i="1" u="none" strike="noStrike" cap="none" normalizeH="0" baseline="0" smtClean="0">
            <a:ln>
              <a:noFill/>
            </a:ln>
            <a:solidFill>
              <a:srgbClr val="0768B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rlage-SFB 4. Berichtskolloquium-Raster_V1-2_DS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Folienvorlage-FG-Softwaretechik_-_Englisch</Template>
  <TotalTime>77</TotalTime>
  <Words>833</Words>
  <Application>Microsoft Office PowerPoint</Application>
  <PresentationFormat>On-screen Show (4:3)</PresentationFormat>
  <Paragraphs>163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Folienvorlage-FG-Softwaretechik_-_Englisch</vt:lpstr>
      <vt:lpstr>Implementation Object Linking and Embedding for Processes Control Unified Architecture Specification on Secure Device</vt:lpstr>
      <vt:lpstr>Agenda</vt:lpstr>
      <vt:lpstr>Reminder</vt:lpstr>
      <vt:lpstr>Application Scenario</vt:lpstr>
      <vt:lpstr>Application Scenario</vt:lpstr>
      <vt:lpstr>Application Scenario</vt:lpstr>
      <vt:lpstr>Application Scenario</vt:lpstr>
      <vt:lpstr>Application Scenario</vt:lpstr>
      <vt:lpstr>Application Scenario</vt:lpstr>
      <vt:lpstr>Application Scenario: Client Request</vt:lpstr>
      <vt:lpstr>Application Scenario: Client Request</vt:lpstr>
      <vt:lpstr>Objectives</vt:lpstr>
      <vt:lpstr>Objectives</vt:lpstr>
      <vt:lpstr>Implementation Details</vt:lpstr>
      <vt:lpstr>Implementation Tools</vt:lpstr>
      <vt:lpstr>Rerferences</vt:lpstr>
      <vt:lpstr>Thank you! Question?</vt:lpstr>
      <vt:lpstr>OPC UA Client Server Architecture </vt:lpstr>
      <vt:lpstr>OPC UA Client Server Architecture </vt:lpstr>
      <vt:lpstr>OPC UA Client Server Architecture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Object Linking and Embedding for Processes Control Unified Architecture Specification on Secure Device</dc:title>
  <dc:subject>Folienvorlage Fachgebiet Softwaretechnik</dc:subject>
  <dc:creator>kui</dc:creator>
  <cp:lastModifiedBy>WANG Yuankui (MORPHO)</cp:lastModifiedBy>
  <cp:revision>168</cp:revision>
  <dcterms:created xsi:type="dcterms:W3CDTF">2014-03-17T09:05:37Z</dcterms:created>
  <dcterms:modified xsi:type="dcterms:W3CDTF">2014-06-16T14:29:53Z</dcterms:modified>
</cp:coreProperties>
</file>