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96" r:id="rId4"/>
    <p:sldId id="295" r:id="rId5"/>
    <p:sldId id="298" r:id="rId6"/>
    <p:sldId id="258" r:id="rId7"/>
    <p:sldId id="297" r:id="rId8"/>
    <p:sldId id="283" r:id="rId9"/>
    <p:sldId id="260" r:id="rId10"/>
    <p:sldId id="262" r:id="rId11"/>
    <p:sldId id="282" r:id="rId12"/>
    <p:sldId id="292" r:id="rId13"/>
    <p:sldId id="293" r:id="rId14"/>
    <p:sldId id="289" r:id="rId15"/>
    <p:sldId id="286" r:id="rId16"/>
    <p:sldId id="290" r:id="rId17"/>
    <p:sldId id="291" r:id="rId18"/>
    <p:sldId id="287" r:id="rId19"/>
    <p:sldId id="294" r:id="rId20"/>
    <p:sldId id="273" r:id="rId21"/>
    <p:sldId id="281" r:id="rId22"/>
    <p:sldId id="274" r:id="rId23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4" d="100"/>
          <a:sy n="104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April 26,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April 26,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April 26,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April 26,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Card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Finance, Communication, personal identification, payment</a:t>
            </a:r>
          </a:p>
          <a:p>
            <a:r>
              <a:rPr lang="en-US" altLang="zh-CN" dirty="0" smtClean="0"/>
              <a:t>APDU based communication between card and CAD  </a:t>
            </a:r>
          </a:p>
          <a:p>
            <a:r>
              <a:rPr lang="en-US" altLang="zh-CN" dirty="0" smtClean="0"/>
              <a:t>Self-containment structure</a:t>
            </a:r>
          </a:p>
          <a:p>
            <a:r>
              <a:rPr lang="en-US" altLang="zh-CN" dirty="0" smtClean="0"/>
              <a:t>Security token</a:t>
            </a:r>
          </a:p>
          <a:p>
            <a:r>
              <a:rPr lang="en-US" altLang="zh-CN" dirty="0" smtClean="0"/>
              <a:t>Process cryptographic algorithms on hardware</a:t>
            </a:r>
          </a:p>
          <a:p>
            <a:r>
              <a:rPr lang="en-US" altLang="zh-CN" dirty="0" smtClean="0"/>
              <a:t>Applications:</a:t>
            </a:r>
          </a:p>
          <a:p>
            <a:pPr lvl="1"/>
            <a:r>
              <a:rPr lang="en-US" altLang="zh-CN" dirty="0" err="1" smtClean="0"/>
              <a:t>Cybercash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Sending personal data</a:t>
            </a:r>
          </a:p>
          <a:p>
            <a:pPr lvl="1"/>
            <a:r>
              <a:rPr lang="en-US" altLang="zh-CN" dirty="0" smtClean="0"/>
              <a:t>Buy gasoline at gasoline station</a:t>
            </a:r>
          </a:p>
          <a:p>
            <a:pPr lvl="1"/>
            <a:r>
              <a:rPr lang="en-US" altLang="zh-CN" dirty="0" smtClean="0"/>
              <a:t>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pic>
        <p:nvPicPr>
          <p:cNvPr id="7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608" y="3723069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2432304"/>
            <a:ext cx="40876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OPC UA Server: </a:t>
            </a:r>
          </a:p>
          <a:p>
            <a:r>
              <a:rPr lang="en-US" altLang="zh-CN" sz="1600" i="0" dirty="0" smtClean="0"/>
              <a:t>	</a:t>
            </a:r>
            <a:r>
              <a:rPr lang="en-US" altLang="zh-CN" sz="1600" i="0" dirty="0" smtClean="0"/>
              <a:t>Sensor</a:t>
            </a:r>
            <a:endParaRPr lang="en-US" altLang="zh-CN" sz="1600" i="0" dirty="0" smtClean="0"/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OPC UA Clients: </a:t>
            </a:r>
          </a:p>
          <a:p>
            <a:r>
              <a:rPr lang="en-US" altLang="zh-CN" sz="1600" i="0" dirty="0" smtClean="0"/>
              <a:t>	control devices</a:t>
            </a:r>
          </a:p>
          <a:p>
            <a:r>
              <a:rPr lang="en-US" altLang="zh-CN" sz="1600" i="0" dirty="0" smtClean="0"/>
              <a:t>	access control locks</a:t>
            </a:r>
          </a:p>
          <a:p>
            <a:r>
              <a:rPr lang="en-US" altLang="zh-CN" sz="1600" i="0" dirty="0" smtClean="0"/>
              <a:t>	</a:t>
            </a:r>
            <a:r>
              <a:rPr lang="en-US" altLang="zh-CN" sz="1600" i="0" dirty="0" smtClean="0"/>
              <a:t>phones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OPC UA Server/Clients:</a:t>
            </a:r>
          </a:p>
          <a:p>
            <a:r>
              <a:rPr lang="en-US" altLang="zh-CN" sz="1600" i="0" dirty="0" smtClean="0"/>
              <a:t>	</a:t>
            </a:r>
            <a:r>
              <a:rPr lang="en-US" altLang="zh-CN" sz="1600" i="0" dirty="0" smtClean="0"/>
              <a:t>central controller</a:t>
            </a: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s</a:t>
            </a:r>
            <a:endParaRPr lang="zh-CN" altLang="en-US" sz="1600" dirty="0"/>
          </a:p>
        </p:txBody>
      </p:sp>
      <p:pic>
        <p:nvPicPr>
          <p:cNvPr id="9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901952"/>
            <a:ext cx="3743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sensor: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 measure environment variables : luminance, temperature…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Control device: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 charge of opening windows,  giving pet water and etc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Taken command from UA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Access control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Digital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only allows phone user with enough authority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different locks have different policies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Send alarm when illegal access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Phone user: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Smart Phone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UICC smart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Installation of Client application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Root user = house owner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Guest user = neighbor etc…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Parameterized control devices through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open network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Central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Embedded device with chip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Chip card = security token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date from sensor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subscriptions from phone user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phone user based on subscription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 control device based on phone user command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Auditing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Security direction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Confidentiality</a:t>
            </a:r>
          </a:p>
          <a:p>
            <a:r>
              <a:rPr lang="en-US" altLang="zh-CN" dirty="0" smtClean="0"/>
              <a:t>Integrity</a:t>
            </a:r>
          </a:p>
          <a:p>
            <a:r>
              <a:rPr lang="en-US" altLang="zh-CN" dirty="0" smtClean="0"/>
              <a:t>Application authentication</a:t>
            </a:r>
          </a:p>
          <a:p>
            <a:r>
              <a:rPr lang="en-US" altLang="zh-CN" dirty="0" smtClean="0"/>
              <a:t>User authentication</a:t>
            </a:r>
          </a:p>
          <a:p>
            <a:r>
              <a:rPr lang="en-US" altLang="zh-CN" dirty="0" smtClean="0"/>
              <a:t>User authorization</a:t>
            </a:r>
          </a:p>
          <a:p>
            <a:r>
              <a:rPr lang="en-US" altLang="zh-CN" dirty="0" smtClean="0"/>
              <a:t>Traceability</a:t>
            </a:r>
          </a:p>
          <a:p>
            <a:r>
              <a:rPr lang="en-US" altLang="zh-CN" dirty="0" smtClean="0"/>
              <a:t>Availability</a:t>
            </a:r>
          </a:p>
          <a:p>
            <a:r>
              <a:rPr lang="en-US" altLang="zh-CN" dirty="0" smtClean="0"/>
              <a:t>Secure messaging with smart card</a:t>
            </a:r>
          </a:p>
          <a:p>
            <a:r>
              <a:rPr lang="en-US" altLang="zh-CN" dirty="0" smtClean="0"/>
              <a:t>APDU secure communication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communication stack on UICC smart card using Java</a:t>
            </a:r>
          </a:p>
          <a:p>
            <a:r>
              <a:rPr lang="en-US" altLang="zh-CN" dirty="0" smtClean="0"/>
              <a:t>Design basic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server application</a:t>
            </a:r>
          </a:p>
          <a:p>
            <a:r>
              <a:rPr lang="en-US" altLang="zh-CN" dirty="0" smtClean="0"/>
              <a:t>Design android app as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client at the cell phone user </a:t>
            </a:r>
            <a:r>
              <a:rPr lang="en-US" altLang="zh-CN" dirty="0" smtClean="0"/>
              <a:t>side</a:t>
            </a:r>
            <a:endParaRPr lang="en-US" altLang="zh-CN" dirty="0" smtClean="0"/>
          </a:p>
          <a:p>
            <a:r>
              <a:rPr lang="en-US" altLang="zh-CN" dirty="0" smtClean="0"/>
              <a:t>Simulate OTA server that manage communication between smart card and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server application</a:t>
            </a:r>
          </a:p>
          <a:p>
            <a:r>
              <a:rPr lang="en-US" altLang="zh-CN" dirty="0" smtClean="0"/>
              <a:t>Combine </a:t>
            </a:r>
            <a:r>
              <a:rPr lang="en-US" altLang="zh-CN" dirty="0" err="1" smtClean="0"/>
              <a:t>opc-ua</a:t>
            </a:r>
            <a:r>
              <a:rPr lang="en-US" altLang="zh-CN" dirty="0" smtClean="0"/>
              <a:t> with smart card and analyzing the performance of secure policies under different conditions. I.e. different network quality,  different date complexity and etc…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OPC Unified Architecture Specification</a:t>
            </a:r>
          </a:p>
          <a:p>
            <a:r>
              <a:rPr lang="en-US" altLang="zh-CN" dirty="0" smtClean="0"/>
              <a:t>Smart Card Technology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Goals</a:t>
            </a:r>
          </a:p>
          <a:p>
            <a:r>
              <a:rPr lang="en-US" altLang="zh-CN" dirty="0" smtClean="0"/>
              <a:t>Time Lines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Gathering Reference</a:t>
            </a:r>
          </a:p>
          <a:p>
            <a:r>
              <a:rPr lang="en-US" altLang="zh-CN" dirty="0" smtClean="0"/>
              <a:t>Designing communication stack on UICC smart card</a:t>
            </a:r>
          </a:p>
          <a:p>
            <a:r>
              <a:rPr lang="en-US" altLang="zh-CN" dirty="0" smtClean="0"/>
              <a:t>OPC UA client/server construction</a:t>
            </a:r>
          </a:p>
          <a:p>
            <a:r>
              <a:rPr lang="en-US" altLang="zh-CN" dirty="0" smtClean="0"/>
              <a:t>Deployment </a:t>
            </a:r>
          </a:p>
          <a:p>
            <a:r>
              <a:rPr lang="en-US" altLang="zh-CN" dirty="0" smtClean="0"/>
              <a:t>Combination test and debugging</a:t>
            </a:r>
          </a:p>
          <a:p>
            <a:r>
              <a:rPr lang="en-US" altLang="zh-CN" dirty="0" smtClean="0"/>
              <a:t>Analyze different possible secure policies</a:t>
            </a:r>
          </a:p>
          <a:p>
            <a:r>
              <a:rPr lang="en-US" altLang="zh-CN" dirty="0" smtClean="0"/>
              <a:t>Analyze the performance of secure protocols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</a:t>
            </a:r>
            <a:r>
              <a:rPr lang="en-US" altLang="zh-CN" dirty="0" smtClean="0"/>
              <a:t>3</a:t>
            </a:r>
            <a:r>
              <a:rPr lang="en-US" altLang="zh-CN" dirty="0" smtClean="0"/>
              <a:t>]OPC </a:t>
            </a:r>
            <a:r>
              <a:rPr lang="en-US" altLang="zh-CN" dirty="0" smtClean="0"/>
              <a:t>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</a:t>
            </a:r>
            <a:r>
              <a:rPr lang="de-DE" altLang="zh-CN" dirty="0" smtClean="0"/>
              <a:t>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baseline="0" dirty="0" smtClean="0">
                <a:solidFill>
                  <a:schemeClr val="tx1"/>
                </a:solidFill>
                <a:latin typeface="+mn-lt"/>
              </a:rPr>
              <a:t>There are</a:t>
            </a: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 still many people who would appreciate the social economic benefits of mobile technology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exits a huge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opportunity for future growth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baseline="0" dirty="0" smtClean="0">
                <a:solidFill>
                  <a:schemeClr val="tx1"/>
                </a:solidFill>
                <a:latin typeface="+mn-lt"/>
              </a:rPr>
              <a:t>700</a:t>
            </a: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 million expected to be added by 2017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38912" y="4566666"/>
            <a:ext cx="8465602" cy="183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global market has grown by 13.7% since 2008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total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-enable connections in 2012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reaches 7 billion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  <a:latin typeface="+mn-lt"/>
              </a:rPr>
              <a:t>Additional 2 billion connection projected to be added by 2017</a:t>
            </a:r>
            <a:endParaRPr kumimoji="0" lang="en-US" altLang="zh-CN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1800" b="0" i="0" kern="0" noProof="0" dirty="0" smtClean="0">
                <a:solidFill>
                  <a:schemeClr val="tx1"/>
                </a:solidFill>
                <a:latin typeface="+mn-lt"/>
              </a:rPr>
              <a:t>Firms in many industry sectors now employing M2M applications to boost productivity and open new markets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70390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Mobile is a vibrant and evolving industry at the heart of daily life</a:t>
            </a:r>
          </a:p>
          <a:p>
            <a:r>
              <a:rPr lang="en-US" altLang="zh-CN" dirty="0" smtClean="0"/>
              <a:t>Mobile inter-connects the users’ world in spheres such as automotive, utilities, health, education, financial transactions and more</a:t>
            </a:r>
          </a:p>
          <a:p>
            <a:r>
              <a:rPr lang="en-US" altLang="zh-CN" dirty="0" smtClean="0"/>
              <a:t>With th</a:t>
            </a:r>
            <a:r>
              <a:rPr lang="en-US" altLang="zh-CN" dirty="0" smtClean="0"/>
              <a:t>e help of mobile, users are enjoying more and more mobility</a:t>
            </a:r>
          </a:p>
          <a:p>
            <a:pPr lvl="1"/>
            <a:r>
              <a:rPr lang="en-US" altLang="zh-CN" dirty="0" smtClean="0"/>
              <a:t>24/7 monitored home security</a:t>
            </a:r>
          </a:p>
          <a:p>
            <a:pPr lvl="1"/>
            <a:r>
              <a:rPr lang="en-US" altLang="zh-CN" dirty="0" smtClean="0"/>
              <a:t>Remote access control</a:t>
            </a:r>
          </a:p>
          <a:p>
            <a:pPr lvl="1"/>
            <a:r>
              <a:rPr lang="en-US" altLang="zh-CN" dirty="0" smtClean="0"/>
              <a:t>Manage thermostat, light and etc.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Mobility in industry and business world is also a critical assert, which can not only increase efficiency and productivity but also drive new revenue generation and competitive advantage.</a:t>
            </a:r>
          </a:p>
          <a:p>
            <a:r>
              <a:rPr lang="en-US" altLang="zh-CN" dirty="0" smtClean="0"/>
              <a:t>With mobility people, processes and assets can be always connected, be optimized on the go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In industry</a:t>
            </a: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M2M area, over 22,000 products supplied by over 3,200 vendor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Different communication environment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Variant data complexity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User authorization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Message secure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7132" y="2711132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meets Smart Cards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5137934" cy="302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i\Desktop\QQ截图201403171126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521" y="2975102"/>
            <a:ext cx="4543425" cy="3038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Unified Architecture Specification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is the M2M </a:t>
            </a:r>
            <a:r>
              <a:rPr lang="en-US" altLang="zh-CN" smtClean="0"/>
              <a:t>communication protocol</a:t>
            </a:r>
            <a:endParaRPr lang="en-US" altLang="zh-CN" dirty="0" smtClean="0"/>
          </a:p>
          <a:p>
            <a:r>
              <a:rPr lang="en-US" altLang="zh-CN" dirty="0" smtClean="0"/>
              <a:t>Platform independent data communication</a:t>
            </a:r>
          </a:p>
          <a:p>
            <a:r>
              <a:rPr lang="en-US" altLang="zh-CN" dirty="0" smtClean="0"/>
              <a:t>Standardized communication via internet and firewalls</a:t>
            </a:r>
          </a:p>
          <a:p>
            <a:r>
              <a:rPr lang="en-US" altLang="zh-CN" dirty="0" smtClean="0"/>
              <a:t>Protection against unauthorized access</a:t>
            </a:r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SOA architecture</a:t>
            </a:r>
          </a:p>
          <a:p>
            <a:r>
              <a:rPr lang="en-US" altLang="zh-CN" dirty="0" smtClean="0"/>
              <a:t>Object oriented meta model</a:t>
            </a:r>
          </a:p>
          <a:p>
            <a:r>
              <a:rPr lang="en-US" altLang="zh-CN" dirty="0" smtClean="0"/>
              <a:t>Simplification by unification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April 26,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1027</TotalTime>
  <Words>1051</Words>
  <Application>Microsoft Office PowerPoint</Application>
  <PresentationFormat>全屏显示(4:3)</PresentationFormat>
  <Paragraphs>251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OPC UA meets Smart Cards</vt:lpstr>
      <vt:lpstr> OPC Unified Architecture Specification </vt:lpstr>
      <vt:lpstr>Smart Card Technology</vt:lpstr>
      <vt:lpstr>OPC UA Client Server Architecture </vt:lpstr>
      <vt:lpstr>OPC UA Client Server Architecture </vt:lpstr>
      <vt:lpstr>OPC UA Client Server Architecture </vt:lpstr>
      <vt:lpstr>Application Scenario</vt:lpstr>
      <vt:lpstr>Application Scenario</vt:lpstr>
      <vt:lpstr>Application Scenario</vt:lpstr>
      <vt:lpstr>Application Scenario</vt:lpstr>
      <vt:lpstr>Focus on Security direction</vt:lpstr>
      <vt:lpstr>Goals</vt:lpstr>
      <vt:lpstr>Time Lines</vt:lpstr>
      <vt:lpstr>Rerferences</vt:lpstr>
      <vt:lpstr>Thank you!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138</cp:revision>
  <dcterms:created xsi:type="dcterms:W3CDTF">2014-03-17T09:05:37Z</dcterms:created>
  <dcterms:modified xsi:type="dcterms:W3CDTF">2014-04-26T19:14:13Z</dcterms:modified>
</cp:coreProperties>
</file>