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96" r:id="rId4"/>
    <p:sldId id="295" r:id="rId5"/>
    <p:sldId id="298" r:id="rId6"/>
    <p:sldId id="258" r:id="rId7"/>
    <p:sldId id="297" r:id="rId8"/>
    <p:sldId id="283" r:id="rId9"/>
    <p:sldId id="260" r:id="rId10"/>
    <p:sldId id="262" r:id="rId11"/>
    <p:sldId id="289" r:id="rId12"/>
    <p:sldId id="286" r:id="rId13"/>
    <p:sldId id="290" r:id="rId14"/>
    <p:sldId id="291" r:id="rId15"/>
    <p:sldId id="287" r:id="rId16"/>
    <p:sldId id="294" r:id="rId17"/>
    <p:sldId id="273" r:id="rId18"/>
    <p:sldId id="281" r:id="rId19"/>
    <p:sldId id="274" r:id="rId20"/>
    <p:sldId id="282" r:id="rId21"/>
    <p:sldId id="292" r:id="rId22"/>
    <p:sldId id="293" r:id="rId23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April 29,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April 29,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April 29,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April 29,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Card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Finance, Communication, personal identification, payment</a:t>
            </a:r>
          </a:p>
          <a:p>
            <a:r>
              <a:rPr lang="en-US" altLang="zh-CN" dirty="0" smtClean="0"/>
              <a:t>APDU based communication between card and CAD  </a:t>
            </a:r>
          </a:p>
          <a:p>
            <a:r>
              <a:rPr lang="en-US" altLang="zh-CN" dirty="0" smtClean="0"/>
              <a:t>Self-containment structure</a:t>
            </a:r>
          </a:p>
          <a:p>
            <a:r>
              <a:rPr lang="en-US" altLang="zh-CN" dirty="0" smtClean="0"/>
              <a:t>Security token</a:t>
            </a:r>
          </a:p>
          <a:p>
            <a:r>
              <a:rPr lang="en-US" altLang="zh-CN" dirty="0" smtClean="0"/>
              <a:t>Process cryptographic algorithms on hardware</a:t>
            </a:r>
          </a:p>
          <a:p>
            <a:r>
              <a:rPr lang="en-US" altLang="zh-CN" dirty="0" smtClean="0"/>
              <a:t>Applications:</a:t>
            </a:r>
          </a:p>
          <a:p>
            <a:pPr lvl="1"/>
            <a:r>
              <a:rPr lang="en-US" altLang="zh-CN" dirty="0" err="1" smtClean="0"/>
              <a:t>Cybercash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Sending personal data</a:t>
            </a:r>
          </a:p>
          <a:p>
            <a:pPr lvl="1"/>
            <a:r>
              <a:rPr lang="en-US" altLang="zh-CN" dirty="0" smtClean="0"/>
              <a:t>Buy gasoline at gasoline station</a:t>
            </a:r>
          </a:p>
          <a:p>
            <a:pPr lvl="1"/>
            <a:r>
              <a:rPr lang="en-US" altLang="zh-CN" dirty="0" smtClean="0"/>
              <a:t>….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pic>
        <p:nvPicPr>
          <p:cNvPr id="7" name="Grafik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7608" y="3723069"/>
            <a:ext cx="2920619" cy="292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2432304"/>
            <a:ext cx="4087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0" dirty="0" smtClean="0"/>
              <a:t>OPC UA Server: </a:t>
            </a:r>
          </a:p>
          <a:p>
            <a:r>
              <a:rPr lang="en-US" altLang="zh-CN" sz="1600" i="0" dirty="0" smtClean="0"/>
              <a:t>	Sensor</a:t>
            </a:r>
          </a:p>
          <a:p>
            <a:r>
              <a:rPr lang="en-US" altLang="zh-CN" sz="1600" i="0" dirty="0" smtClean="0"/>
              <a:t>	control devices</a:t>
            </a:r>
          </a:p>
          <a:p>
            <a:r>
              <a:rPr lang="en-US" altLang="zh-CN" sz="1600" i="0" dirty="0" smtClean="0"/>
              <a:t>	access control locks</a:t>
            </a:r>
          </a:p>
          <a:p>
            <a:r>
              <a:rPr lang="en-US" altLang="zh-CN" sz="1600" i="0" dirty="0" smtClean="0"/>
              <a:t>OPC UA Clients: </a:t>
            </a:r>
          </a:p>
          <a:p>
            <a:r>
              <a:rPr lang="en-US" altLang="zh-CN" sz="1600" i="0" dirty="0" smtClean="0"/>
              <a:t>	phones</a:t>
            </a:r>
          </a:p>
          <a:p>
            <a:r>
              <a:rPr lang="en-US" altLang="zh-CN" sz="1600" i="0" dirty="0" smtClean="0"/>
              <a:t>OPC UA Server/Clients:</a:t>
            </a:r>
          </a:p>
          <a:p>
            <a:r>
              <a:rPr lang="en-US" altLang="zh-CN" sz="1600" i="0" dirty="0" smtClean="0"/>
              <a:t>	central controller</a:t>
            </a:r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9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901952"/>
            <a:ext cx="3743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0" dirty="0" smtClean="0"/>
              <a:t>sensor: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 measure environment variables : luminance, temperature…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Inform central controller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Control device: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 charge of opening windows,  giving pet water and etc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Taken command from UA Server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558988"/>
            <a:ext cx="374357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i="0" dirty="0" smtClean="0"/>
          </a:p>
          <a:p>
            <a:r>
              <a:rPr lang="en-US" altLang="zh-CN" sz="1600" i="0" dirty="0" smtClean="0"/>
              <a:t>Access control lock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Digital lock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only allows </a:t>
            </a:r>
            <a:r>
              <a:rPr lang="en-US" altLang="zh-CN" sz="1600" i="0" dirty="0" smtClean="0"/>
              <a:t>authenticated phone </a:t>
            </a:r>
            <a:r>
              <a:rPr lang="en-US" altLang="zh-CN" sz="1600" i="0" dirty="0" smtClean="0"/>
              <a:t>user with </a:t>
            </a:r>
            <a:r>
              <a:rPr lang="en-US" altLang="zh-CN" sz="1600" i="0" dirty="0" smtClean="0"/>
              <a:t>access rights</a:t>
            </a:r>
            <a:endParaRPr lang="en-US" altLang="zh-CN" sz="1600" i="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different locks have different policies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Send alarm when illegal access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Phone user: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Smart Phone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UICC smart Card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Installation of Client application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Root user = house owner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Guest user = neighbor etc…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Parameterized control devices through server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open network</a:t>
            </a:r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558988"/>
            <a:ext cx="37435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i="0" dirty="0" smtClean="0"/>
          </a:p>
          <a:p>
            <a:r>
              <a:rPr lang="en-US" altLang="zh-CN" sz="1600" i="0" dirty="0" smtClean="0"/>
              <a:t>Central Controller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Embedded device with chip card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Chip card = security token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 date from sensor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 subscriptions from phone user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Inform phone user based on subscription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Parameterize control device based on phone user command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Auditing</a:t>
            </a:r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Focus on </a:t>
            </a:r>
            <a:r>
              <a:rPr lang="en-US" altLang="zh-CN" dirty="0" smtClean="0"/>
              <a:t>Security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Confidentiality</a:t>
            </a:r>
          </a:p>
          <a:p>
            <a:r>
              <a:rPr lang="en-US" altLang="zh-CN" dirty="0" smtClean="0"/>
              <a:t>Integrity</a:t>
            </a:r>
          </a:p>
          <a:p>
            <a:r>
              <a:rPr lang="en-US" altLang="zh-CN" dirty="0" smtClean="0"/>
              <a:t>Application authentication</a:t>
            </a:r>
          </a:p>
          <a:p>
            <a:r>
              <a:rPr lang="en-US" altLang="zh-CN" dirty="0" smtClean="0"/>
              <a:t>User authentication</a:t>
            </a:r>
          </a:p>
          <a:p>
            <a:r>
              <a:rPr lang="en-US" altLang="zh-CN" dirty="0" smtClean="0"/>
              <a:t>User authorization</a:t>
            </a:r>
          </a:p>
          <a:p>
            <a:r>
              <a:rPr lang="en-US" altLang="zh-CN" dirty="0" smtClean="0"/>
              <a:t>Traceability</a:t>
            </a:r>
          </a:p>
          <a:p>
            <a:r>
              <a:rPr lang="en-US" altLang="zh-CN" dirty="0" smtClean="0"/>
              <a:t>Availability</a:t>
            </a:r>
          </a:p>
          <a:p>
            <a:r>
              <a:rPr lang="en-US" altLang="zh-CN" dirty="0" smtClean="0"/>
              <a:t>Secure messaging with smart card</a:t>
            </a:r>
          </a:p>
          <a:p>
            <a:r>
              <a:rPr lang="en-US" altLang="zh-CN" dirty="0" smtClean="0"/>
              <a:t>APDU secure communication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develop </a:t>
            </a:r>
            <a:r>
              <a:rPr lang="en-US" altLang="zh-CN" dirty="0" smtClean="0"/>
              <a:t>OPC UA </a:t>
            </a:r>
            <a:r>
              <a:rPr lang="en-US" altLang="zh-CN" dirty="0" smtClean="0"/>
              <a:t>communication stack on UICC smart card using Java</a:t>
            </a:r>
          </a:p>
          <a:p>
            <a:pPr lvl="1"/>
            <a:r>
              <a:rPr lang="en-US" altLang="zh-CN" dirty="0" smtClean="0"/>
              <a:t>Create communication between client/server application</a:t>
            </a:r>
          </a:p>
          <a:p>
            <a:pPr lvl="1"/>
            <a:r>
              <a:rPr lang="en-US" altLang="zh-CN" dirty="0" smtClean="0"/>
              <a:t>Serialization</a:t>
            </a:r>
          </a:p>
          <a:p>
            <a:pPr lvl="1"/>
            <a:r>
              <a:rPr lang="en-US" altLang="zh-CN" dirty="0" smtClean="0"/>
              <a:t>Message secure</a:t>
            </a:r>
          </a:p>
          <a:p>
            <a:r>
              <a:rPr lang="en-US" altLang="zh-CN" dirty="0" smtClean="0"/>
              <a:t>Design basic </a:t>
            </a:r>
            <a:r>
              <a:rPr lang="en-US" altLang="zh-CN" dirty="0" smtClean="0"/>
              <a:t>OPC UA </a:t>
            </a:r>
            <a:r>
              <a:rPr lang="en-US" altLang="zh-CN" dirty="0" smtClean="0"/>
              <a:t>server application</a:t>
            </a:r>
          </a:p>
          <a:p>
            <a:r>
              <a:rPr lang="en-US" altLang="zh-CN" dirty="0" smtClean="0"/>
              <a:t>Design android app as </a:t>
            </a:r>
            <a:r>
              <a:rPr lang="en-US" altLang="zh-CN" dirty="0" smtClean="0"/>
              <a:t>OPC UA </a:t>
            </a:r>
            <a:r>
              <a:rPr lang="en-US" altLang="zh-CN" dirty="0" smtClean="0"/>
              <a:t>client at the cell phone user side</a:t>
            </a:r>
          </a:p>
          <a:p>
            <a:r>
              <a:rPr lang="en-US" altLang="zh-CN" dirty="0" smtClean="0"/>
              <a:t>Simulate OTA server that manage communication between smart card and </a:t>
            </a:r>
            <a:r>
              <a:rPr lang="en-US" altLang="zh-CN" dirty="0" smtClean="0"/>
              <a:t>OPC UA </a:t>
            </a:r>
            <a:r>
              <a:rPr lang="en-US" altLang="zh-CN" dirty="0" smtClean="0"/>
              <a:t>server application</a:t>
            </a:r>
          </a:p>
          <a:p>
            <a:r>
              <a:rPr lang="en-US" altLang="zh-CN" dirty="0" smtClean="0"/>
              <a:t>Combine </a:t>
            </a:r>
            <a:r>
              <a:rPr lang="en-US" altLang="zh-CN" dirty="0" smtClean="0"/>
              <a:t>OPC UA </a:t>
            </a:r>
            <a:r>
              <a:rPr lang="en-US" altLang="zh-CN" dirty="0" smtClean="0"/>
              <a:t>with smart card and analyzing the performance of secure policies under different conditions.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</a:t>
            </a:r>
            <a:r>
              <a:rPr lang="en-US" altLang="zh-CN" dirty="0" smtClean="0"/>
              <a:t>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State-of-the-Art and Literature Review</a:t>
            </a:r>
            <a:endParaRPr lang="en-US" altLang="zh-CN" dirty="0" smtClean="0"/>
          </a:p>
          <a:p>
            <a:r>
              <a:rPr lang="en-US" altLang="zh-CN" dirty="0" smtClean="0"/>
              <a:t>Design of </a:t>
            </a:r>
            <a:r>
              <a:rPr lang="en-US" altLang="zh-CN" dirty="0" smtClean="0"/>
              <a:t>communication stack on UICC smart card</a:t>
            </a:r>
          </a:p>
          <a:p>
            <a:r>
              <a:rPr lang="en-US" altLang="zh-CN" dirty="0" smtClean="0"/>
              <a:t>OPC UA client/server </a:t>
            </a:r>
            <a:r>
              <a:rPr lang="en-US" altLang="zh-CN" dirty="0" smtClean="0"/>
              <a:t>specification and prototyping</a:t>
            </a:r>
            <a:endParaRPr lang="en-US" altLang="zh-CN" dirty="0" smtClean="0"/>
          </a:p>
          <a:p>
            <a:r>
              <a:rPr lang="en-US" altLang="zh-CN" dirty="0" smtClean="0"/>
              <a:t>Deployment </a:t>
            </a:r>
          </a:p>
          <a:p>
            <a:r>
              <a:rPr lang="en-US" altLang="zh-CN" dirty="0" smtClean="0"/>
              <a:t>Integration and test</a:t>
            </a:r>
          </a:p>
          <a:p>
            <a:r>
              <a:rPr lang="en-US" altLang="zh-CN" dirty="0" smtClean="0"/>
              <a:t>Analysis of </a:t>
            </a:r>
            <a:r>
              <a:rPr lang="en-US" altLang="zh-CN" dirty="0" smtClean="0"/>
              <a:t>different possible </a:t>
            </a:r>
            <a:r>
              <a:rPr lang="en-US" altLang="zh-CN" dirty="0" smtClean="0"/>
              <a:t>security </a:t>
            </a:r>
            <a:r>
              <a:rPr lang="en-US" altLang="zh-CN" dirty="0" smtClean="0"/>
              <a:t>policies</a:t>
            </a:r>
          </a:p>
          <a:p>
            <a:r>
              <a:rPr lang="en-US" altLang="zh-CN" dirty="0" smtClean="0"/>
              <a:t>Performance </a:t>
            </a:r>
            <a:r>
              <a:rPr lang="en-US" altLang="zh-CN" dirty="0" smtClean="0"/>
              <a:t>analysis for secure protocols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[1] GSMA: The Mobile Economy 2013</a:t>
            </a:r>
          </a:p>
          <a:p>
            <a:r>
              <a:rPr lang="en-US" altLang="zh-CN" dirty="0" smtClean="0"/>
              <a:t>[2]Sanjay </a:t>
            </a:r>
            <a:r>
              <a:rPr lang="en-US" altLang="zh-CN" dirty="0" err="1" smtClean="0"/>
              <a:t>J.Pooen</a:t>
            </a:r>
            <a:r>
              <a:rPr lang="en-US" altLang="zh-CN" dirty="0" smtClean="0"/>
              <a:t>: How Mobility is Changing the World</a:t>
            </a:r>
          </a:p>
          <a:p>
            <a:r>
              <a:rPr lang="en-US" altLang="zh-CN" dirty="0" smtClean="0"/>
              <a:t>[3]OPC UA specification 1-11</a:t>
            </a:r>
          </a:p>
          <a:p>
            <a:r>
              <a:rPr lang="en-US" altLang="zh-CN" dirty="0" smtClean="0"/>
              <a:t>[4]</a:t>
            </a:r>
            <a:r>
              <a:rPr lang="en-US" altLang="zh-CN" dirty="0" err="1" smtClean="0"/>
              <a:t>Jahanzaib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Imtiaz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Juegen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Jasperneite</a:t>
            </a:r>
            <a:r>
              <a:rPr lang="en-US" altLang="zh-CN" dirty="0" smtClean="0"/>
              <a:t>, Scalability of OPC-UA Down to the Chip Level Enables "Internet of Things“</a:t>
            </a:r>
          </a:p>
          <a:p>
            <a:r>
              <a:rPr lang="en-US" altLang="zh-CN" dirty="0" smtClean="0"/>
              <a:t>[5]Stefan-Helmut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architecture for industrial applications</a:t>
            </a:r>
          </a:p>
          <a:p>
            <a:r>
              <a:rPr lang="en-US" altLang="zh-CN" dirty="0" smtClean="0"/>
              <a:t>[6]Wolfgang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Unified Architecture</a:t>
            </a:r>
          </a:p>
          <a:p>
            <a:r>
              <a:rPr lang="de-DE" altLang="zh-CN" dirty="0" smtClean="0"/>
              <a:t>[7]Wolfgang Rankl und Wolfgang Eng: Handbuch der chipkarten - 5. 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Introduction and Motivation</a:t>
            </a:r>
          </a:p>
          <a:p>
            <a:r>
              <a:rPr lang="en-US" altLang="zh-CN" dirty="0" smtClean="0"/>
              <a:t>OPC Unified Architecture Specification</a:t>
            </a:r>
          </a:p>
          <a:p>
            <a:r>
              <a:rPr lang="en-US" altLang="zh-CN" dirty="0" smtClean="0"/>
              <a:t>Smart Card Technology</a:t>
            </a:r>
          </a:p>
          <a:p>
            <a:r>
              <a:rPr lang="en-US" altLang="zh-CN" dirty="0" smtClean="0"/>
              <a:t>Application Scenario</a:t>
            </a:r>
          </a:p>
          <a:p>
            <a:r>
              <a:rPr lang="en-US" altLang="zh-CN" dirty="0" smtClean="0"/>
              <a:t>Goals</a:t>
            </a:r>
          </a:p>
          <a:p>
            <a:r>
              <a:rPr lang="en-US" altLang="zh-CN" dirty="0" smtClean="0"/>
              <a:t>Time Lines</a:t>
            </a:r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5094"/>
            <a:ext cx="84470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63520"/>
          <a:stretch>
            <a:fillRect/>
          </a:stretch>
        </p:blipFill>
        <p:spPr bwMode="auto">
          <a:xfrm>
            <a:off x="457200" y="1385094"/>
            <a:ext cx="308152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849624" y="1341438"/>
            <a:ext cx="505489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Application</a:t>
            </a: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Phone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Supported client functions: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Authentication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Authorization and etc…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Communication stack: developed on smart card, used to realize communication with OPC UA server.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Important user credential information like: encryption keys and certificates are saved on card.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Client API: Translate App instructions into Application Protocol Date Unit (APDU) formats.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641"/>
          <a:stretch>
            <a:fillRect/>
          </a:stretch>
        </p:blipFill>
        <p:spPr bwMode="auto">
          <a:xfrm>
            <a:off x="4645152" y="1065213"/>
            <a:ext cx="4259135" cy="385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0312" y="1197864"/>
            <a:ext cx="443484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Object: Field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devices, abstract date.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Node: Real Objects are represented by Nodes.</a:t>
            </a:r>
            <a:endParaRPr kumimoji="0" lang="en-US" altLang="zh-CN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Address Space: Information that can be viewed by OPC UA clients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Subscription: Client can subscript particular information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Monitored Item: manage subscripted Nodes.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Server API: Translate Server application instructions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Communication Stack: realize commutation with OPC UA client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tabLst/>
              <a:defRPr/>
            </a:pPr>
            <a:endParaRPr lang="en-US" altLang="zh-CN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4560382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3.402 billion mobile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 in 2013 = half population on the earth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1800" b="0" i="0" kern="0" baseline="0" dirty="0" smtClean="0">
                <a:solidFill>
                  <a:schemeClr val="tx1"/>
                </a:solidFill>
                <a:latin typeface="+mn-lt"/>
              </a:rPr>
              <a:t>There are</a:t>
            </a:r>
            <a:r>
              <a:rPr lang="en-US" altLang="zh-CN" sz="1800" b="0" i="0" kern="0" dirty="0" smtClean="0">
                <a:solidFill>
                  <a:schemeClr val="tx1"/>
                </a:solidFill>
                <a:latin typeface="+mn-lt"/>
              </a:rPr>
              <a:t> still many people who would appreciate the social economic benefits of mobile technology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exits a huge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opportunity for future growth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1800" b="0" i="0" kern="0" baseline="0" dirty="0" smtClean="0">
                <a:solidFill>
                  <a:schemeClr val="tx1"/>
                </a:solidFill>
                <a:latin typeface="+mn-lt"/>
              </a:rPr>
              <a:t>700</a:t>
            </a:r>
            <a:r>
              <a:rPr lang="en-US" altLang="zh-CN" sz="1800" b="0" i="0" kern="0" dirty="0" smtClean="0">
                <a:solidFill>
                  <a:schemeClr val="tx1"/>
                </a:solidFill>
                <a:latin typeface="+mn-lt"/>
              </a:rPr>
              <a:t> million expected to be added by 2017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2" y="1264106"/>
            <a:ext cx="4032695" cy="325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489" y="1264106"/>
            <a:ext cx="4391025" cy="329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38912" y="4566666"/>
            <a:ext cx="8465602" cy="183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global market has grown by 13.7% since 2008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total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-enable connections in 2012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reaches 7 billion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  <a:latin typeface="+mn-lt"/>
              </a:rPr>
              <a:t>Additional 2 billion connection projected to be added by 2017</a:t>
            </a:r>
            <a:endParaRPr kumimoji="0" lang="en-US" altLang="zh-CN" sz="1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1800" b="0" i="0" kern="0" noProof="0" dirty="0" smtClean="0">
                <a:solidFill>
                  <a:schemeClr val="tx1"/>
                </a:solidFill>
                <a:latin typeface="+mn-lt"/>
              </a:rPr>
              <a:t>Firms in many industry sectors now employing M2M applications to boost productivity and open new markets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2" y="1264106"/>
            <a:ext cx="4032695" cy="325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489" y="1270390"/>
            <a:ext cx="4391025" cy="329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Mobile is a vibrant and evolving industry at the heart of daily life</a:t>
            </a:r>
          </a:p>
          <a:p>
            <a:r>
              <a:rPr lang="en-US" altLang="zh-CN" dirty="0" smtClean="0"/>
              <a:t>Mobile inter-connects the users’ world in spheres such as automotive, utilities, health, education, financial transactions and more</a:t>
            </a:r>
          </a:p>
          <a:p>
            <a:r>
              <a:rPr lang="en-US" altLang="zh-CN" dirty="0" smtClean="0"/>
              <a:t>With the help of mobile, users are enjoying more and more mobility</a:t>
            </a:r>
          </a:p>
          <a:p>
            <a:pPr lvl="1"/>
            <a:r>
              <a:rPr lang="en-US" altLang="zh-CN" dirty="0" smtClean="0"/>
              <a:t>24/7 monitored home security</a:t>
            </a:r>
          </a:p>
          <a:p>
            <a:pPr lvl="1"/>
            <a:r>
              <a:rPr lang="en-US" altLang="zh-CN" dirty="0" smtClean="0"/>
              <a:t>Remote access control</a:t>
            </a:r>
          </a:p>
          <a:p>
            <a:pPr lvl="1"/>
            <a:r>
              <a:rPr lang="en-US" altLang="zh-CN" dirty="0" smtClean="0"/>
              <a:t>Manage thermostat, light and etc.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Mobility in industry and business world is also a critical </a:t>
            </a:r>
            <a:r>
              <a:rPr lang="en-US" altLang="zh-CN" dirty="0" smtClean="0"/>
              <a:t>asset</a:t>
            </a:r>
            <a:r>
              <a:rPr lang="en-US" altLang="zh-CN" dirty="0" smtClean="0"/>
              <a:t>, which can not only increase efficiency and productivity but also drive new revenue generation and competitive advantage.</a:t>
            </a:r>
          </a:p>
          <a:p>
            <a:r>
              <a:rPr lang="en-US" altLang="zh-CN" dirty="0" smtClean="0"/>
              <a:t>With mobility people, processes and assets can be always connected, be optimized on the 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pic>
        <p:nvPicPr>
          <p:cNvPr id="3074" name="Picture 2" descr="C:\Users\kui\Desktop\mobile-workforce-scheduling-optimization-proble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007" y="3727419"/>
            <a:ext cx="4128381" cy="2916269"/>
          </a:xfrm>
          <a:prstGeom prst="rect">
            <a:avLst/>
          </a:prstGeom>
          <a:noFill/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1341438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baseline="0" dirty="0" smtClean="0">
                <a:solidFill>
                  <a:schemeClr val="tx1"/>
                </a:solidFill>
                <a:latin typeface="+mn-lt"/>
              </a:rPr>
              <a:t>In industry</a:t>
            </a: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 M2M area, over 22,000 products supplied by over 3,200 vendor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 guarantee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Different communication environment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Variant data complexity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authentication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baseline="0" dirty="0" smtClean="0">
                <a:solidFill>
                  <a:schemeClr val="tx1"/>
                </a:solidFill>
                <a:latin typeface="+mn-lt"/>
              </a:rPr>
              <a:t>User authorization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baseline="0" dirty="0" smtClean="0">
                <a:solidFill>
                  <a:schemeClr val="tx1"/>
                </a:solidFill>
                <a:latin typeface="+mn-lt"/>
              </a:rPr>
              <a:t>Message secure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Etc.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lang="en-US" altLang="zh-CN" sz="2400" b="0" i="0" kern="0" baseline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7132" y="3237318"/>
            <a:ext cx="4146868" cy="414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meets Smart Cards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85095"/>
            <a:ext cx="4567174" cy="26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8574" y="4123456"/>
            <a:ext cx="3916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OPC UA: Communication standard for industrial automation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71072" y="3261539"/>
            <a:ext cx="337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Smart Card / UICC: Well-established security token in many domains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ui\Desktop\QQ截图201403171126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8521" y="2975102"/>
            <a:ext cx="4543425" cy="30384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OPC Unified Architecture Specification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OPC UA is the M2M </a:t>
            </a:r>
            <a:r>
              <a:rPr lang="en-US" altLang="zh-CN" smtClean="0"/>
              <a:t>communication protocol</a:t>
            </a:r>
            <a:endParaRPr lang="en-US" altLang="zh-CN" dirty="0" smtClean="0"/>
          </a:p>
          <a:p>
            <a:r>
              <a:rPr lang="en-US" altLang="zh-CN" dirty="0" smtClean="0"/>
              <a:t>Platform independent data communication</a:t>
            </a:r>
          </a:p>
          <a:p>
            <a:r>
              <a:rPr lang="en-US" altLang="zh-CN" dirty="0" smtClean="0"/>
              <a:t>Standardized communication via internet and firewalls</a:t>
            </a:r>
          </a:p>
          <a:p>
            <a:r>
              <a:rPr lang="en-US" altLang="zh-CN" dirty="0" smtClean="0"/>
              <a:t>Protection against unauthorized access</a:t>
            </a:r>
          </a:p>
          <a:p>
            <a:r>
              <a:rPr lang="en-US" altLang="zh-CN" dirty="0" smtClean="0"/>
              <a:t>Availability and reliability</a:t>
            </a:r>
          </a:p>
          <a:p>
            <a:r>
              <a:rPr lang="en-US" altLang="zh-CN" dirty="0" smtClean="0"/>
              <a:t>SOA architecture</a:t>
            </a:r>
          </a:p>
          <a:p>
            <a:r>
              <a:rPr lang="en-US" altLang="zh-CN" dirty="0" smtClean="0"/>
              <a:t>Object oriented meta model</a:t>
            </a:r>
          </a:p>
          <a:p>
            <a:r>
              <a:rPr lang="en-US" altLang="zh-CN" dirty="0" smtClean="0"/>
              <a:t>Simplification by unification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29,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1051</TotalTime>
  <Words>1078</Words>
  <Application>Microsoft Office PowerPoint</Application>
  <PresentationFormat>On-screen Show (4:3)</PresentationFormat>
  <Paragraphs>255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Introduction and Motivation</vt:lpstr>
      <vt:lpstr>Introduction and Motivation</vt:lpstr>
      <vt:lpstr>Introduction and Motivation</vt:lpstr>
      <vt:lpstr>Introduction and Motivation</vt:lpstr>
      <vt:lpstr>Introduction and Motivation</vt:lpstr>
      <vt:lpstr>OPC UA meets Smart Cards</vt:lpstr>
      <vt:lpstr> OPC Unified Architecture Specification </vt:lpstr>
      <vt:lpstr>Smart Card Technology</vt:lpstr>
      <vt:lpstr>Application Scenario</vt:lpstr>
      <vt:lpstr>Application Scenario</vt:lpstr>
      <vt:lpstr>Application Scenario</vt:lpstr>
      <vt:lpstr>Application Scenario</vt:lpstr>
      <vt:lpstr>Focus on Security</vt:lpstr>
      <vt:lpstr>Objectives</vt:lpstr>
      <vt:lpstr>Time Line</vt:lpstr>
      <vt:lpstr>Rerferences</vt:lpstr>
      <vt:lpstr>Thank you! Question?</vt:lpstr>
      <vt:lpstr>OPC UA Client Server Architecture </vt:lpstr>
      <vt:lpstr>OPC UA Client Server Architecture </vt:lpstr>
      <vt:lpstr>OPC UA Client Server Architecture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RUST Carsten (MORPHO)</cp:lastModifiedBy>
  <cp:revision>144</cp:revision>
  <dcterms:created xsi:type="dcterms:W3CDTF">2014-03-17T09:05:37Z</dcterms:created>
  <dcterms:modified xsi:type="dcterms:W3CDTF">2014-04-29T09:20:34Z</dcterms:modified>
</cp:coreProperties>
</file>