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5" r:id="rId4"/>
    <p:sldId id="276" r:id="rId5"/>
    <p:sldId id="278" r:id="rId6"/>
    <p:sldId id="279" r:id="rId7"/>
    <p:sldId id="280" r:id="rId8"/>
    <p:sldId id="281" r:id="rId9"/>
    <p:sldId id="277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74" r:id="rId19"/>
  </p:sldIdLst>
  <p:sldSz cx="9144000" cy="6858000" type="screen4x3"/>
  <p:notesSz cx="6743700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482"/>
    <a:srgbClr val="00254F"/>
    <a:srgbClr val="EBF5FF"/>
    <a:srgbClr val="D9EBFF"/>
    <a:srgbClr val="0768B2"/>
    <a:srgbClr val="55FE00"/>
    <a:srgbClr val="0CF248"/>
    <a:srgbClr val="D1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5" autoAdjust="0"/>
    <p:restoredTop sz="88930" autoAdjust="0"/>
  </p:normalViewPr>
  <p:slideViewPr>
    <p:cSldViewPr snapToGrid="0" snapToObjects="1">
      <p:cViewPr varScale="1">
        <p:scale>
          <a:sx n="109" d="100"/>
          <a:sy n="109" d="100"/>
        </p:scale>
        <p:origin x="-1674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-3780" y="-102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fld id="{CC3F8750-1AA1-48A5-A8C8-B89366636632}" type="slidenum">
              <a:rPr lang="de-DE" altLang="zh-CN"/>
              <a:pPr/>
              <a:t>‹Nr.›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771476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3763" y="742950"/>
            <a:ext cx="4956175" cy="3716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03763"/>
            <a:ext cx="5394325" cy="445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Textmasterformate durch Klicken bearbeiten</a:t>
            </a:r>
          </a:p>
          <a:p>
            <a:pPr lvl="1"/>
            <a:r>
              <a:rPr lang="de-DE" altLang="zh-CN" smtClean="0"/>
              <a:t>Zweite Ebene</a:t>
            </a:r>
          </a:p>
          <a:p>
            <a:pPr lvl="2"/>
            <a:r>
              <a:rPr lang="de-DE" altLang="zh-CN" smtClean="0"/>
              <a:t>Dritte Ebene</a:t>
            </a:r>
          </a:p>
          <a:p>
            <a:pPr lvl="3"/>
            <a:r>
              <a:rPr lang="de-DE" altLang="zh-CN" smtClean="0"/>
              <a:t>Vierte Ebene</a:t>
            </a:r>
          </a:p>
          <a:p>
            <a:pPr lvl="4"/>
            <a:r>
              <a:rPr lang="de-DE" altLang="zh-CN" smtClean="0"/>
              <a:t>Fünfte Ebene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fld id="{DF6BEE96-3C94-4F18-B92D-0490DFD7A472}" type="slidenum">
              <a:rPr lang="de-DE" altLang="zh-CN"/>
              <a:pPr/>
              <a:t>‹Nr.›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004128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://www.google.de/imgres?imgurl=http%3A%2F%2Fwww.andreonicards.com%2Fimages%2Fcontactsmartcard1.jpg&amp;imgrefurl=http%3A%2F%2Fwww.andreonicards.com%2Fcontactcards.htm&amp;h=293&amp;w=350&amp;tbnid=x2BNI6hifzNcEM%3A&amp;zoom=1&amp;docid=eYurWjaqIAPFeM&amp;hl=zh-CN&amp;ei=Tpf5U5OrJMT17AbZ8oHQDA&amp;tbm=isch&amp;iact=rc&amp;uact=3&amp;dur=774&amp;page=1&amp;start=0&amp;ndsp=46&amp;ved=0CCgQrQMwAA</a:t>
            </a:r>
          </a:p>
          <a:p>
            <a:endParaRPr lang="en-US" dirty="0" smtClean="0"/>
          </a:p>
          <a:p>
            <a:r>
              <a:rPr lang="de-DE" dirty="0" smtClean="0"/>
              <a:t>http://www.google.de/imgres?imgurl=http%3A%2F%2Fsawvideo.com%2Fsites%2Fsawvideo%2Ffiles%2Fuploads%2Fsmartphone.jpg&amp;imgrefurl=http%3A%2F%2Fsawvideo.com%2Fresources%2Fworkshop%2Fscheduled%2Fexperimental-smartphone-video-0&amp;h=640&amp;w=640&amp;tbnid=X-INBfXVBeyj3M%3A&amp;zoom=1&amp;docid=dNUx6CIGPI5atM&amp;hl=zh-CN&amp;ei=vZf5U919qaniBPqmgcgL&amp;tbm=isch&amp;iact=rc&amp;uact=3&amp;dur=3756&amp;page=1&amp;start=0&amp;ndsp=44&amp;ved=0CEgQrQMwC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BEE96-3C94-4F18-B92D-0490DFD7A472}" type="slidenum">
              <a:rPr lang="de-DE" altLang="zh-CN" smtClean="0"/>
              <a:pPr/>
              <a:t>3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901767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00" name="Picture 16" descr="swt-title-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938" y="3614738"/>
            <a:ext cx="4737100" cy="3101975"/>
          </a:xfrm>
          <a:prstGeom prst="rect">
            <a:avLst/>
          </a:prstGeom>
          <a:noFill/>
        </p:spPr>
      </p:pic>
      <p:grpSp>
        <p:nvGrpSpPr>
          <p:cNvPr id="2" name="Group 12"/>
          <p:cNvGrpSpPr>
            <a:grpSpLocks/>
          </p:cNvGrpSpPr>
          <p:nvPr userDrawn="1"/>
        </p:nvGrpSpPr>
        <p:grpSpPr bwMode="auto">
          <a:xfrm>
            <a:off x="1588" y="1079500"/>
            <a:ext cx="6319837" cy="5791200"/>
            <a:chOff x="0" y="672"/>
            <a:chExt cx="4313" cy="3648"/>
          </a:xfrm>
          <a:solidFill>
            <a:srgbClr val="073482"/>
          </a:solidFill>
        </p:grpSpPr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0" y="4216"/>
              <a:ext cx="4313" cy="1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0" y="672"/>
              <a:ext cx="107" cy="36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4850" y="2779713"/>
            <a:ext cx="7772400" cy="7048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i="1" smtClean="0">
                <a:solidFill>
                  <a:srgbClr val="07348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smtClean="0"/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315075" y="6707188"/>
            <a:ext cx="2506663" cy="0"/>
          </a:xfrm>
          <a:prstGeom prst="line">
            <a:avLst/>
          </a:prstGeom>
          <a:noFill/>
          <a:ln w="12700">
            <a:solidFill>
              <a:srgbClr val="07348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4075" name="Rectangle 4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812213" y="6642100"/>
            <a:ext cx="327025" cy="215900"/>
          </a:xfrm>
        </p:spPr>
        <p:txBody>
          <a:bodyPr/>
          <a:lstStyle>
            <a:lvl1pPr>
              <a:defRPr/>
            </a:lvl1pPr>
          </a:lstStyle>
          <a:p>
            <a:fld id="{56F1C4B0-B01D-4E3E-868E-1A3AEF893EE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255713"/>
            <a:ext cx="7772400" cy="1470025"/>
          </a:xfrm>
        </p:spPr>
        <p:txBody>
          <a:bodyPr lIns="90000" tIns="46800" rIns="90000" bIns="46800"/>
          <a:lstStyle>
            <a:lvl1pPr>
              <a:defRPr sz="3200" smtClean="0"/>
            </a:lvl1pPr>
          </a:lstStyle>
          <a:p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5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3"/>
          </p:nvPr>
        </p:nvSpPr>
        <p:spPr>
          <a:xfrm>
            <a:off x="455613" y="6707188"/>
            <a:ext cx="5700712" cy="1698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1639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6491288" y="6707188"/>
            <a:ext cx="2133600" cy="169862"/>
          </a:xfrm>
        </p:spPr>
        <p:txBody>
          <a:bodyPr/>
          <a:lstStyle>
            <a:lvl1pPr>
              <a:defRPr/>
            </a:lvl1pPr>
          </a:lstStyle>
          <a:p>
            <a:fld id="{71D6DBAF-C9CC-41B3-844C-C1F5D8267235}" type="datetime4">
              <a:rPr lang="en-US"/>
              <a:pPr/>
              <a:t>August 24, 2014</a:t>
            </a:fld>
            <a:endParaRPr lang="en-US"/>
          </a:p>
        </p:txBody>
      </p:sp>
      <p:pic>
        <p:nvPicPr>
          <p:cNvPr id="16403" name="Picture 19" descr="C:\Users\kui\Desktop\uni-logo600x15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4243" y="231987"/>
            <a:ext cx="2846376" cy="7486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1438"/>
            <a:ext cx="8447314" cy="5056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4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38CBB-378C-4311-BC9A-BAB83E9729A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CB193C-FC74-4279-8388-9DD1BFD58DB8}" type="datetime4">
              <a:rPr lang="en-US"/>
              <a:pPr/>
              <a:t>August 24, 2014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5595938" cy="10652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7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F0B80C-AC1E-488D-89EA-02AEDD3013AE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8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C0533E-6560-41EF-998F-4A06FB5FB3B5}" type="datetime4">
              <a:rPr lang="en-US"/>
              <a:pPr/>
              <a:t>August 24, 2014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588" y="1079500"/>
            <a:ext cx="6319837" cy="5791200"/>
            <a:chOff x="0" y="672"/>
            <a:chExt cx="4313" cy="3648"/>
          </a:xfrm>
          <a:solidFill>
            <a:srgbClr val="073482"/>
          </a:solidFill>
        </p:grpSpPr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0" y="4216"/>
              <a:ext cx="4313" cy="1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0" y="672"/>
              <a:ext cx="107" cy="36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73150"/>
            <a:ext cx="8661400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315075" y="6707188"/>
            <a:ext cx="2506663" cy="0"/>
          </a:xfrm>
          <a:prstGeom prst="line">
            <a:avLst/>
          </a:prstGeom>
          <a:noFill/>
          <a:ln w="12700">
            <a:solidFill>
              <a:srgbClr val="07348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4075" name="Rectangle 4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15388" y="6643688"/>
            <a:ext cx="3286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073482"/>
                </a:solidFill>
              </a:defRPr>
            </a:lvl1pPr>
          </a:lstStyle>
          <a:p>
            <a:fld id="{614C5746-3CE9-455D-A260-C5619E738A39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5595938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2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5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3"/>
          </p:nvPr>
        </p:nvSpPr>
        <p:spPr>
          <a:xfrm>
            <a:off x="457200" y="6707188"/>
            <a:ext cx="5699125" cy="169862"/>
          </a:xfrm>
          <a:prstGeom prst="rect">
            <a:avLst/>
          </a:prstGeom>
        </p:spPr>
        <p:txBody>
          <a:bodyPr vert="horz" wrap="square" lIns="36000" tIns="45720" rIns="72000" bIns="45720" numCol="1" anchor="ctr" anchorCtr="0" compatLnSpc="1">
            <a:prstTxWarp prst="textNoShape">
              <a:avLst/>
            </a:prstTxWarp>
          </a:bodyPr>
          <a:lstStyle>
            <a:lvl1pPr>
              <a:defRPr sz="900" b="0" i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OPC UA on Secure Device </a:t>
            </a:r>
            <a:r>
              <a:rPr lang="en-US" dirty="0" err="1" smtClean="0"/>
              <a:t>Yuankui</a:t>
            </a:r>
            <a:r>
              <a:rPr lang="en-US" dirty="0" smtClean="0"/>
              <a:t> Wang</a:t>
            </a:r>
            <a:endParaRPr lang="en-US" dirty="0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92875" y="6707188"/>
            <a:ext cx="21336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900" b="0" i="0">
                <a:solidFill>
                  <a:srgbClr val="073482"/>
                </a:solidFill>
              </a:defRPr>
            </a:lvl1pPr>
          </a:lstStyle>
          <a:p>
            <a:fld id="{BE3ACA9F-847D-4917-9890-CF03388418A4}" type="datetime4">
              <a:rPr lang="en-US"/>
              <a:pPr/>
              <a:t>August 24, 2014</a:t>
            </a:fld>
            <a:endParaRPr lang="en-US"/>
          </a:p>
        </p:txBody>
      </p:sp>
      <p:pic>
        <p:nvPicPr>
          <p:cNvPr id="17" name="Picture 19" descr="C:\Users\kui\Desktop\uni-logo600x158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27767" y="231987"/>
            <a:ext cx="2846376" cy="74865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347472" y="2779713"/>
            <a:ext cx="8531352" cy="704850"/>
          </a:xfrm>
        </p:spPr>
        <p:txBody>
          <a:bodyPr/>
          <a:lstStyle/>
          <a:p>
            <a:r>
              <a:rPr lang="en-US" altLang="zh-CN" sz="1800" dirty="0"/>
              <a:t>The future standard for communication and </a:t>
            </a:r>
            <a:r>
              <a:rPr lang="en-US" altLang="zh-CN" sz="1800" dirty="0" smtClean="0"/>
              <a:t>information modeling </a:t>
            </a:r>
            <a:r>
              <a:rPr lang="en-US" altLang="zh-CN" sz="1800" dirty="0"/>
              <a:t>in automation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2400" dirty="0" smtClean="0"/>
              <a:t>Implementation Object </a:t>
            </a:r>
            <a:r>
              <a:rPr lang="en-US" altLang="zh-CN" sz="2400" dirty="0"/>
              <a:t>Linking and </a:t>
            </a:r>
            <a:r>
              <a:rPr lang="en-US" altLang="zh-CN" sz="2400" dirty="0" smtClean="0"/>
              <a:t>Embedding for Process </a:t>
            </a:r>
            <a:r>
              <a:rPr lang="en-US" altLang="zh-CN" sz="2400" dirty="0"/>
              <a:t>Control </a:t>
            </a:r>
            <a:r>
              <a:rPr lang="en-US" altLang="zh-CN" sz="2400" dirty="0" smtClean="0"/>
              <a:t>Unified Architecture Specification With Smart Card Technology for secure application and service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897880" y="5495544"/>
            <a:ext cx="2579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zh-CN" altLang="en-US" dirty="0"/>
          </a:p>
        </p:txBody>
      </p:sp>
      <p:pic>
        <p:nvPicPr>
          <p:cNvPr id="2050" name="Picture 2" descr="F:\opc_ua\myCode\pic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2" y="208216"/>
            <a:ext cx="5008965" cy="64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F:\opc_ua\myCode\pic\webServer\over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8" y="1065213"/>
            <a:ext cx="7640917" cy="550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Case 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August 24, 2014</a:t>
            </a:fld>
            <a:endParaRPr lang="en-US"/>
          </a:p>
        </p:txBody>
      </p:sp>
      <p:pic>
        <p:nvPicPr>
          <p:cNvPr id="6148" name="Picture 4" descr="F:\opc_ua\myCode\pic\adminTriggerConfig\d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472" y="5306859"/>
            <a:ext cx="207645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282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Case 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August 24, 2014</a:t>
            </a:fld>
            <a:endParaRPr lang="en-US"/>
          </a:p>
        </p:txBody>
      </p:sp>
      <p:pic>
        <p:nvPicPr>
          <p:cNvPr id="7171" name="Picture 3" descr="F:\opc_ua\myCode\pic\adminTriggerConfig\input_p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90" y="1305870"/>
            <a:ext cx="331470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F:\opc_ua\myCode\pic\adminTriggerConfig\apdu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077" y="1933166"/>
            <a:ext cx="35623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19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Case 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August 24, 2014</a:t>
            </a:fld>
            <a:endParaRPr lang="en-US"/>
          </a:p>
        </p:txBody>
      </p:sp>
      <p:pic>
        <p:nvPicPr>
          <p:cNvPr id="7" name="Picture 2" descr="F:\opc_ua\myCode\pic\adminTriggerConfig\3fail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20146"/>
            <a:ext cx="3209926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F:\opc_ua\myCode\pic\adminTriggerConfig\block_apd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858" y="972305"/>
            <a:ext cx="38576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F:\opc_ua\myCode\pic\android\UI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387" y="2880410"/>
            <a:ext cx="3171825" cy="376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/>
        </p:nvSpPr>
        <p:spPr bwMode="auto">
          <a:xfrm>
            <a:off x="4010025" y="1472186"/>
            <a:ext cx="2234628" cy="1243582"/>
          </a:xfrm>
          <a:prstGeom prst="rect">
            <a:avLst/>
          </a:prstGeom>
          <a:noFill/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1" i="1" u="none" strike="noStrike" cap="none" normalizeH="0" baseline="0" smtClean="0">
              <a:ln>
                <a:noFill/>
              </a:ln>
              <a:solidFill>
                <a:srgbClr val="0768B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192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Case 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August 24, 2014</a:t>
            </a:fld>
            <a:endParaRPr lang="en-US"/>
          </a:p>
        </p:txBody>
      </p:sp>
      <p:pic>
        <p:nvPicPr>
          <p:cNvPr id="9220" name="Picture 4" descr="F:\opc_ua\myCode\pic\adminTriggerConfig\openchannel_getP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84669"/>
            <a:ext cx="328612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F:\opc_ua\myCode\pic\adminTriggerConfig\GrantAcce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86" y="1284669"/>
            <a:ext cx="330517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192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Case 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August 24, 2014</a:t>
            </a:fld>
            <a:endParaRPr lang="en-US"/>
          </a:p>
        </p:txBody>
      </p:sp>
      <p:pic>
        <p:nvPicPr>
          <p:cNvPr id="10242" name="Picture 2" descr="F:\opc_ua\myCode\pic\adminTriggerConfig\open_and_grant_acces__rig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" y="1065213"/>
            <a:ext cx="8524876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192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Secure Analyses</a:t>
            </a:r>
            <a:br>
              <a:rPr lang="en-US" altLang="zh-CN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14400"/>
            <a:ext cx="8447314" cy="5483225"/>
          </a:xfrm>
        </p:spPr>
        <p:txBody>
          <a:bodyPr/>
          <a:lstStyle/>
          <a:p>
            <a:r>
              <a:rPr lang="en-US" dirty="0" smtClean="0"/>
              <a:t>Smart Home System Secure Compromise</a:t>
            </a:r>
          </a:p>
          <a:p>
            <a:pPr lvl="1"/>
            <a:r>
              <a:rPr lang="en-US" dirty="0" smtClean="0"/>
              <a:t>User Credential Compromise</a:t>
            </a:r>
          </a:p>
          <a:p>
            <a:pPr lvl="2"/>
            <a:r>
              <a:rPr lang="en-US" dirty="0" smtClean="0"/>
              <a:t>Theft of UICC/Phone</a:t>
            </a:r>
          </a:p>
          <a:p>
            <a:pPr lvl="3"/>
            <a:r>
              <a:rPr lang="en-US" dirty="0" smtClean="0"/>
              <a:t>PIN Brute force </a:t>
            </a:r>
            <a:r>
              <a:rPr lang="en-US" dirty="0" smtClean="0"/>
              <a:t>attack  </a:t>
            </a:r>
          </a:p>
          <a:p>
            <a:pPr lvl="3"/>
            <a:r>
              <a:rPr lang="en-US" dirty="0" smtClean="0"/>
              <a:t>APP PWD Brute force attack</a:t>
            </a:r>
            <a:endParaRPr lang="en-US" dirty="0" smtClean="0"/>
          </a:p>
          <a:p>
            <a:pPr lvl="2"/>
            <a:r>
              <a:rPr lang="en-US" dirty="0" smtClean="0"/>
              <a:t>Sniffing </a:t>
            </a:r>
            <a:r>
              <a:rPr lang="en-US" dirty="0" smtClean="0"/>
              <a:t>attack</a:t>
            </a:r>
          </a:p>
          <a:p>
            <a:pPr lvl="2"/>
            <a:r>
              <a:rPr lang="en-US" dirty="0" smtClean="0"/>
              <a:t>Plaintext Credential phishing</a:t>
            </a:r>
            <a:endParaRPr lang="en-US" dirty="0" smtClean="0"/>
          </a:p>
          <a:p>
            <a:pPr lvl="2"/>
            <a:r>
              <a:rPr lang="en-US" dirty="0" smtClean="0"/>
              <a:t>Authentication </a:t>
            </a:r>
            <a:r>
              <a:rPr lang="en-US" dirty="0" smtClean="0"/>
              <a:t>key phishing and cryptanalysis</a:t>
            </a:r>
          </a:p>
          <a:p>
            <a:pPr lvl="1"/>
            <a:r>
              <a:rPr lang="en-US" dirty="0" smtClean="0"/>
              <a:t>Man in the middle attack</a:t>
            </a:r>
          </a:p>
          <a:p>
            <a:pPr lvl="1"/>
            <a:r>
              <a:rPr lang="en-US" dirty="0" smtClean="0"/>
              <a:t>Replay attack</a:t>
            </a:r>
          </a:p>
          <a:p>
            <a:pPr lvl="1"/>
            <a:r>
              <a:rPr lang="en-US" dirty="0" smtClean="0"/>
              <a:t>Masquerade attack</a:t>
            </a:r>
          </a:p>
          <a:p>
            <a:pPr lvl="2"/>
            <a:r>
              <a:rPr lang="en-US" dirty="0" smtClean="0"/>
              <a:t>App profiling</a:t>
            </a:r>
            <a:endParaRPr lang="en-US" dirty="0" smtClean="0"/>
          </a:p>
          <a:p>
            <a:pPr lvl="2"/>
            <a:r>
              <a:rPr lang="en-US" dirty="0" smtClean="0"/>
              <a:t>Malicious </a:t>
            </a:r>
            <a:r>
              <a:rPr lang="en-US" dirty="0" smtClean="0"/>
              <a:t>user</a:t>
            </a:r>
          </a:p>
          <a:p>
            <a:pPr lvl="2"/>
            <a:r>
              <a:rPr lang="en-US" dirty="0" smtClean="0"/>
              <a:t>Server profiling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August 24, 2014</a:t>
            </a:fld>
            <a:endParaRPr lang="en-US"/>
          </a:p>
        </p:txBody>
      </p:sp>
      <p:sp>
        <p:nvSpPr>
          <p:cNvPr id="10" name="Rechteckige Legende 9"/>
          <p:cNvSpPr/>
          <p:nvPr/>
        </p:nvSpPr>
        <p:spPr bwMode="auto">
          <a:xfrm>
            <a:off x="5551760" y="1698171"/>
            <a:ext cx="1227909" cy="539931"/>
          </a:xfrm>
          <a:prstGeom prst="wedgeRectCallout">
            <a:avLst>
              <a:gd name="adj1" fmla="val -169059"/>
              <a:gd name="adj2" fmla="val -40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i="0" dirty="0" smtClean="0">
                <a:solidFill>
                  <a:srgbClr val="0070C0"/>
                </a:solidFill>
              </a:rPr>
              <a:t>Try counter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</a:rPr>
              <a:t>Block phone</a:t>
            </a:r>
            <a:endParaRPr kumimoji="0" lang="de-DE" sz="120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11" name="Rechteckige Legende 10"/>
          <p:cNvSpPr/>
          <p:nvPr/>
        </p:nvSpPr>
        <p:spPr bwMode="auto">
          <a:xfrm>
            <a:off x="4511720" y="4297679"/>
            <a:ext cx="1227909" cy="539931"/>
          </a:xfrm>
          <a:prstGeom prst="wedgeRectCallout">
            <a:avLst>
              <a:gd name="adj1" fmla="val -169059"/>
              <a:gd name="adj2" fmla="val -40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i="0" dirty="0" smtClean="0">
                <a:solidFill>
                  <a:srgbClr val="0070C0"/>
                </a:solidFill>
              </a:rPr>
              <a:t>Session-id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</a:rPr>
              <a:t>Seq</a:t>
            </a:r>
            <a:r>
              <a:rPr lang="en-US" sz="1200" i="0" dirty="0" smtClean="0">
                <a:solidFill>
                  <a:srgbClr val="0070C0"/>
                </a:solidFill>
              </a:rPr>
              <a:t>#</a:t>
            </a:r>
            <a:endParaRPr kumimoji="0" lang="de-DE" sz="120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12" name="Rechteckige Legende 11"/>
          <p:cNvSpPr/>
          <p:nvPr/>
        </p:nvSpPr>
        <p:spPr bwMode="auto">
          <a:xfrm>
            <a:off x="5870938" y="3910148"/>
            <a:ext cx="1227909" cy="387531"/>
          </a:xfrm>
          <a:prstGeom prst="wedgeRectCallout">
            <a:avLst>
              <a:gd name="adj1" fmla="val -169059"/>
              <a:gd name="adj2" fmla="val -40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i="0" dirty="0" smtClean="0">
                <a:solidFill>
                  <a:srgbClr val="0070C0"/>
                </a:solidFill>
              </a:rPr>
              <a:t>PKI</a:t>
            </a:r>
            <a:endParaRPr kumimoji="0" lang="de-DE" sz="120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13" name="Rechteckige Legende 12"/>
          <p:cNvSpPr/>
          <p:nvPr/>
        </p:nvSpPr>
        <p:spPr bwMode="auto">
          <a:xfrm>
            <a:off x="217760" y="2660468"/>
            <a:ext cx="1227909" cy="539931"/>
          </a:xfrm>
          <a:prstGeom prst="wedgeRectCallout">
            <a:avLst>
              <a:gd name="adj1" fmla="val 50090"/>
              <a:gd name="adj2" fmla="val 12217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i="0" dirty="0" smtClean="0">
                <a:solidFill>
                  <a:srgbClr val="0070C0"/>
                </a:solidFill>
              </a:rPr>
              <a:t>PKI guarantee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</a:rPr>
              <a:t>TLS 1.2</a:t>
            </a:r>
            <a:endParaRPr kumimoji="0" lang="de-DE" sz="120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14" name="Rechteckige Legende 13"/>
          <p:cNvSpPr/>
          <p:nvPr/>
        </p:nvSpPr>
        <p:spPr bwMode="auto">
          <a:xfrm>
            <a:off x="4115480" y="5207724"/>
            <a:ext cx="1820093" cy="539931"/>
          </a:xfrm>
          <a:prstGeom prst="wedgeRectCallout">
            <a:avLst>
              <a:gd name="adj1" fmla="val -103101"/>
              <a:gd name="adj2" fmla="val -2620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i="0" dirty="0" smtClean="0">
                <a:solidFill>
                  <a:srgbClr val="0070C0"/>
                </a:solidFill>
              </a:rPr>
              <a:t>SE access control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</a:rPr>
              <a:t>Openmobile</a:t>
            </a:r>
            <a:r>
              <a:rPr kumimoji="0" lang="en-US" sz="1200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</a:rPr>
              <a:t> </a:t>
            </a:r>
            <a:r>
              <a:rPr kumimoji="0" lang="en-US" sz="1200" i="0" u="none" strike="noStrike" cap="none" normalizeH="0" dirty="0" err="1" smtClean="0">
                <a:ln>
                  <a:noFill/>
                </a:ln>
                <a:solidFill>
                  <a:srgbClr val="0070C0"/>
                </a:solidFill>
                <a:effectLst/>
              </a:rPr>
              <a:t>Api</a:t>
            </a:r>
            <a:endParaRPr kumimoji="0" lang="de-DE" sz="120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203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Secure Analyses</a:t>
            </a:r>
            <a:br>
              <a:rPr lang="en-US" altLang="zh-CN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14400"/>
            <a:ext cx="8447314" cy="5483225"/>
          </a:xfrm>
        </p:spPr>
        <p:txBody>
          <a:bodyPr/>
          <a:lstStyle/>
          <a:p>
            <a:r>
              <a:rPr lang="en-US" dirty="0" smtClean="0"/>
              <a:t>Smart Home System Secure Compromise</a:t>
            </a:r>
          </a:p>
          <a:p>
            <a:pPr lvl="1"/>
            <a:r>
              <a:rPr lang="en-US" dirty="0" smtClean="0"/>
              <a:t>Data Modification</a:t>
            </a:r>
          </a:p>
          <a:p>
            <a:pPr lvl="1"/>
            <a:r>
              <a:rPr lang="en-US" dirty="0" smtClean="0"/>
              <a:t>Eavesdropping</a:t>
            </a:r>
            <a:endParaRPr lang="en-US" dirty="0" smtClean="0"/>
          </a:p>
          <a:p>
            <a:pPr lvl="1"/>
            <a:r>
              <a:rPr lang="en-US" dirty="0" err="1" smtClean="0"/>
              <a:t>DoS</a:t>
            </a:r>
            <a:r>
              <a:rPr lang="en-US" dirty="0" smtClean="0"/>
              <a:t> attack</a:t>
            </a:r>
          </a:p>
          <a:p>
            <a:pPr lvl="2"/>
            <a:r>
              <a:rPr lang="en-US" dirty="0" smtClean="0"/>
              <a:t>OTA server </a:t>
            </a:r>
            <a:r>
              <a:rPr lang="en-US" dirty="0" err="1" smtClean="0"/>
              <a:t>DoS</a:t>
            </a:r>
            <a:endParaRPr lang="en-US" dirty="0" smtClean="0"/>
          </a:p>
          <a:p>
            <a:pPr lvl="2"/>
            <a:r>
              <a:rPr lang="en-US" dirty="0" smtClean="0"/>
              <a:t>Smart Home device </a:t>
            </a:r>
            <a:r>
              <a:rPr lang="en-US" dirty="0" err="1" smtClean="0"/>
              <a:t>DoS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August 24, 2014</a:t>
            </a:fld>
            <a:endParaRPr lang="en-US"/>
          </a:p>
        </p:txBody>
      </p:sp>
      <p:sp>
        <p:nvSpPr>
          <p:cNvPr id="7" name="Rechteckige Legende 6"/>
          <p:cNvSpPr/>
          <p:nvPr/>
        </p:nvSpPr>
        <p:spPr bwMode="auto">
          <a:xfrm>
            <a:off x="4624931" y="2185851"/>
            <a:ext cx="1227909" cy="465909"/>
          </a:xfrm>
          <a:prstGeom prst="wedgeRectCallout">
            <a:avLst>
              <a:gd name="adj1" fmla="val -171896"/>
              <a:gd name="adj2" fmla="val -8264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i="0" dirty="0" smtClean="0">
                <a:solidFill>
                  <a:srgbClr val="0070C0"/>
                </a:solidFill>
              </a:rPr>
              <a:t>Encryption support</a:t>
            </a:r>
            <a:endParaRPr kumimoji="0" lang="de-DE" sz="120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8" name="Rechteckige Legende 7"/>
          <p:cNvSpPr/>
          <p:nvPr/>
        </p:nvSpPr>
        <p:spPr bwMode="auto">
          <a:xfrm>
            <a:off x="5595938" y="1397723"/>
            <a:ext cx="1724252" cy="465909"/>
          </a:xfrm>
          <a:prstGeom prst="wedgeRectCallout">
            <a:avLst>
              <a:gd name="adj1" fmla="val -169059"/>
              <a:gd name="adj2" fmla="val -40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i="0" dirty="0" err="1" smtClean="0">
                <a:solidFill>
                  <a:srgbClr val="0070C0"/>
                </a:solidFill>
              </a:rPr>
              <a:t>Msg</a:t>
            </a:r>
            <a:r>
              <a:rPr lang="en-US" sz="1200" i="0" dirty="0" smtClean="0">
                <a:solidFill>
                  <a:srgbClr val="0070C0"/>
                </a:solidFill>
              </a:rPr>
              <a:t> checksum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</a:rPr>
              <a:t>signature</a:t>
            </a:r>
            <a:endParaRPr kumimoji="0" lang="de-DE" sz="120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9" name="Rechteckige Legende 8"/>
          <p:cNvSpPr/>
          <p:nvPr/>
        </p:nvSpPr>
        <p:spPr bwMode="auto">
          <a:xfrm>
            <a:off x="584153" y="3627120"/>
            <a:ext cx="1689464" cy="465909"/>
          </a:xfrm>
          <a:prstGeom prst="wedgeRectCallout">
            <a:avLst>
              <a:gd name="adj1" fmla="val -6173"/>
              <a:gd name="adj2" fmla="val -28077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i="0" dirty="0" err="1" smtClean="0">
                <a:solidFill>
                  <a:srgbClr val="0070C0"/>
                </a:solidFill>
              </a:rPr>
              <a:t>Msg</a:t>
            </a:r>
            <a:r>
              <a:rPr lang="en-US" sz="1200" i="0" dirty="0" smtClean="0">
                <a:solidFill>
                  <a:srgbClr val="0070C0"/>
                </a:solidFill>
              </a:rPr>
              <a:t> sending rate control/min process</a:t>
            </a:r>
            <a:endParaRPr kumimoji="0" lang="de-DE" sz="120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0388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tree overview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August 24, 2014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68" y="1836712"/>
            <a:ext cx="8599217" cy="372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629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1198626" y="2096961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Thank you! Question?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August 24, 2014</a:t>
            </a:fld>
            <a:endParaRPr lang="en-US"/>
          </a:p>
        </p:txBody>
      </p:sp>
      <p:pic>
        <p:nvPicPr>
          <p:cNvPr id="11266" name="Picture 2" descr="F:\opc_ua\myCode\pic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78" y="280795"/>
            <a:ext cx="5200142" cy="66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Demo</a:t>
            </a:r>
          </a:p>
          <a:p>
            <a:r>
              <a:rPr lang="en-US" altLang="zh-CN" dirty="0" smtClean="0"/>
              <a:t>Secure Analyses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August 24,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Explanation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August 24, 2014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048" y="5006982"/>
            <a:ext cx="1693908" cy="139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219" y="3207436"/>
            <a:ext cx="915091" cy="173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195" y="1509263"/>
            <a:ext cx="1587437" cy="182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34" y="4764458"/>
            <a:ext cx="1693908" cy="1397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40" y="1823312"/>
            <a:ext cx="26098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1313023" y="2739554"/>
            <a:ext cx="1916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OTA and PKI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405219" y="1509263"/>
            <a:ext cx="1275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Case-1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312160" y="1425026"/>
            <a:ext cx="1275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Case-1</a:t>
            </a:r>
            <a:endParaRPr lang="de-DE" dirty="0"/>
          </a:p>
        </p:txBody>
      </p:sp>
      <p:sp>
        <p:nvSpPr>
          <p:cNvPr id="12" name="Pfeil nach links und rechts 11"/>
          <p:cNvSpPr/>
          <p:nvPr/>
        </p:nvSpPr>
        <p:spPr bwMode="auto">
          <a:xfrm rot="2105872">
            <a:off x="5988786" y="5312192"/>
            <a:ext cx="1444137" cy="172499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1" i="1" u="none" strike="noStrike" cap="none" normalizeH="0" baseline="0" smtClean="0">
              <a:ln>
                <a:noFill/>
              </a:ln>
              <a:solidFill>
                <a:srgbClr val="0768B2"/>
              </a:solidFill>
              <a:effectLst/>
              <a:latin typeface="Arial" charset="0"/>
            </a:endParaRPr>
          </a:p>
        </p:txBody>
      </p:sp>
      <p:sp>
        <p:nvSpPr>
          <p:cNvPr id="20" name="Pfeil nach links und rechts 19"/>
          <p:cNvSpPr/>
          <p:nvPr/>
        </p:nvSpPr>
        <p:spPr bwMode="auto">
          <a:xfrm rot="19099033">
            <a:off x="5938322" y="2603179"/>
            <a:ext cx="1485141" cy="12645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1" i="1" u="none" strike="noStrike" cap="none" normalizeH="0" baseline="0" smtClean="0">
              <a:ln>
                <a:noFill/>
              </a:ln>
              <a:solidFill>
                <a:srgbClr val="0768B2"/>
              </a:solidFill>
              <a:effectLst/>
              <a:latin typeface="Arial" charset="0"/>
            </a:endParaRPr>
          </a:p>
        </p:txBody>
      </p:sp>
      <p:sp>
        <p:nvSpPr>
          <p:cNvPr id="21" name="Pfeil nach links und rechts 20"/>
          <p:cNvSpPr/>
          <p:nvPr/>
        </p:nvSpPr>
        <p:spPr bwMode="auto">
          <a:xfrm rot="5400000">
            <a:off x="1635269" y="4067492"/>
            <a:ext cx="1444137" cy="172499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1" i="1" u="none" strike="noStrike" cap="none" normalizeH="0" baseline="0" smtClean="0">
              <a:ln>
                <a:noFill/>
              </a:ln>
              <a:solidFill>
                <a:srgbClr val="0768B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882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Case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8074" y="1185990"/>
            <a:ext cx="8447314" cy="5056187"/>
          </a:xfrm>
        </p:spPr>
        <p:txBody>
          <a:bodyPr/>
          <a:lstStyle/>
          <a:p>
            <a:r>
              <a:rPr lang="en-US" dirty="0" smtClean="0"/>
              <a:t>Participant</a:t>
            </a:r>
            <a:endParaRPr lang="de-DE" dirty="0" smtClean="0"/>
          </a:p>
          <a:p>
            <a:pPr lvl="1"/>
            <a:r>
              <a:rPr lang="en-US" dirty="0" smtClean="0"/>
              <a:t>UICC card</a:t>
            </a:r>
          </a:p>
          <a:p>
            <a:pPr lvl="1"/>
            <a:r>
              <a:rPr lang="en-US" dirty="0" err="1" smtClean="0"/>
              <a:t>Appelt</a:t>
            </a:r>
            <a:endParaRPr lang="en-US" dirty="0" smtClean="0"/>
          </a:p>
          <a:p>
            <a:pPr lvl="1"/>
            <a:r>
              <a:rPr lang="en-US" dirty="0" err="1" smtClean="0"/>
              <a:t>Jacade</a:t>
            </a:r>
            <a:endParaRPr lang="en-US" dirty="0" smtClean="0"/>
          </a:p>
          <a:p>
            <a:pPr lvl="1"/>
            <a:r>
              <a:rPr lang="en-US" dirty="0" smtClean="0"/>
              <a:t>Universal Test Environment provided by </a:t>
            </a:r>
            <a:r>
              <a:rPr lang="en-US" dirty="0" err="1" smtClean="0"/>
              <a:t>Morphe</a:t>
            </a:r>
            <a:endParaRPr lang="en-US" dirty="0" smtClean="0"/>
          </a:p>
          <a:p>
            <a:pPr lvl="2"/>
            <a:r>
              <a:rPr lang="en-US" dirty="0" smtClean="0"/>
              <a:t>TC1 Open Channel Triggered by SMS</a:t>
            </a:r>
          </a:p>
          <a:p>
            <a:pPr lvl="2"/>
            <a:r>
              <a:rPr lang="en-US" dirty="0" smtClean="0"/>
              <a:t>TC2 Exchange R-APDU and C-APDU</a:t>
            </a:r>
          </a:p>
          <a:p>
            <a:pPr lvl="2"/>
            <a:r>
              <a:rPr lang="en-US" dirty="0" smtClean="0"/>
              <a:t>TC3 Close Channel</a:t>
            </a:r>
          </a:p>
          <a:p>
            <a:pPr lvl="1"/>
            <a:r>
              <a:rPr lang="en-US" dirty="0" err="1" smtClean="0"/>
              <a:t>SiMBiOS</a:t>
            </a:r>
            <a:r>
              <a:rPr lang="en-US" dirty="0" smtClean="0"/>
              <a:t> LTE Product</a:t>
            </a:r>
          </a:p>
          <a:p>
            <a:r>
              <a:rPr lang="en-US" dirty="0" smtClean="0"/>
              <a:t>Theoretical support</a:t>
            </a:r>
            <a:endParaRPr lang="de-DE" dirty="0"/>
          </a:p>
          <a:p>
            <a:pPr lvl="1"/>
            <a:r>
              <a:rPr lang="en-US" dirty="0" smtClean="0"/>
              <a:t>GP RAM over HTTP</a:t>
            </a:r>
            <a:endParaRPr lang="en-US" dirty="0"/>
          </a:p>
          <a:p>
            <a:pPr lvl="1"/>
            <a:r>
              <a:rPr lang="en-US" dirty="0" smtClean="0"/>
              <a:t>TLS 1.2</a:t>
            </a:r>
            <a:endParaRPr lang="en-US" dirty="0"/>
          </a:p>
          <a:p>
            <a:pPr lvl="1"/>
            <a:r>
              <a:rPr lang="en-US" dirty="0" smtClean="0"/>
              <a:t>Public key infrastructure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August 24,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Case 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August 24, 2014</a:t>
            </a:fld>
            <a:endParaRPr lang="en-US"/>
          </a:p>
        </p:txBody>
      </p:sp>
      <p:pic>
        <p:nvPicPr>
          <p:cNvPr id="4098" name="Picture 2" descr="F:\opc_ua\myCode\pic\adminTrigger\verifyOpenChannelPas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788" y="3156388"/>
            <a:ext cx="5960936" cy="332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F:\opc_ua\myCode\pic\adminTrigger\generationOfM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14" y="1188022"/>
            <a:ext cx="820102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34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Case 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August 24, 2014</a:t>
            </a:fld>
            <a:endParaRPr lang="en-US"/>
          </a:p>
        </p:txBody>
      </p:sp>
      <p:pic>
        <p:nvPicPr>
          <p:cNvPr id="3074" name="Picture 2" descr="F:\opc_ua\myCode\pic\adminTrigger\clientHall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23" y="1158558"/>
            <a:ext cx="5457952" cy="200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opc_ua\myCode\pic\adminTrigger\ServerHall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216" y="3610609"/>
            <a:ext cx="4678842" cy="266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551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Case 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August 24, 2014</a:t>
            </a:fld>
            <a:endParaRPr lang="en-US"/>
          </a:p>
        </p:txBody>
      </p:sp>
      <p:pic>
        <p:nvPicPr>
          <p:cNvPr id="5122" name="Picture 2" descr="F:\opc_ua\myCode\pic\adminTriggerConfig\dummyRespon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380" y="4734306"/>
            <a:ext cx="59531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:\opc_ua\myCode\pic\adminTriggerConfig\special-s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32" y="3144014"/>
            <a:ext cx="6553201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0" y="1275525"/>
            <a:ext cx="74580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7"/>
          <p:cNvSpPr/>
          <p:nvPr/>
        </p:nvSpPr>
        <p:spPr bwMode="auto">
          <a:xfrm>
            <a:off x="3931730" y="1959866"/>
            <a:ext cx="1737360" cy="246888"/>
          </a:xfrm>
          <a:prstGeom prst="rect">
            <a:avLst/>
          </a:prstGeom>
          <a:noFill/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1" i="1" u="none" strike="noStrike" cap="none" normalizeH="0" baseline="0" smtClean="0">
              <a:ln>
                <a:noFill/>
              </a:ln>
              <a:solidFill>
                <a:srgbClr val="0768B2"/>
              </a:solidFill>
              <a:effectLst/>
              <a:latin typeface="Arial" charset="0"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2410777" y="3218690"/>
            <a:ext cx="4469255" cy="246888"/>
          </a:xfrm>
          <a:prstGeom prst="rect">
            <a:avLst/>
          </a:prstGeom>
          <a:noFill/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1" i="1" u="none" strike="noStrike" cap="none" normalizeH="0" baseline="0" smtClean="0">
              <a:ln>
                <a:noFill/>
              </a:ln>
              <a:solidFill>
                <a:srgbClr val="0768B2"/>
              </a:solidFill>
              <a:effectLst/>
              <a:latin typeface="Arial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3215449" y="4725164"/>
            <a:ext cx="5411025" cy="246888"/>
          </a:xfrm>
          <a:prstGeom prst="rect">
            <a:avLst/>
          </a:prstGeom>
          <a:noFill/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1" i="1" u="none" strike="noStrike" cap="none" normalizeH="0" baseline="0" smtClean="0">
              <a:ln>
                <a:noFill/>
              </a:ln>
              <a:solidFill>
                <a:srgbClr val="0768B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90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Case 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August 24, 2014</a:t>
            </a:fld>
            <a:endParaRPr lang="en-US"/>
          </a:p>
        </p:txBody>
      </p:sp>
      <p:pic>
        <p:nvPicPr>
          <p:cNvPr id="5123" name="Picture 3" descr="F:\opc_ua\myCode\pic\adminTriggerConfig\UTE-received-ms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01469"/>
            <a:ext cx="8229601" cy="391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F:\opc_ua\myCode\pic\adminTriggerConfig\cmdReceiv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4" y="873063"/>
            <a:ext cx="7543801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/>
          <p:cNvSpPr/>
          <p:nvPr/>
        </p:nvSpPr>
        <p:spPr bwMode="auto">
          <a:xfrm>
            <a:off x="3465386" y="2421635"/>
            <a:ext cx="3657790" cy="897635"/>
          </a:xfrm>
          <a:prstGeom prst="rect">
            <a:avLst/>
          </a:prstGeom>
          <a:noFill/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1" i="1" u="none" strike="noStrike" cap="none" normalizeH="0" baseline="0" smtClean="0">
              <a:ln>
                <a:noFill/>
              </a:ln>
              <a:solidFill>
                <a:srgbClr val="0768B2"/>
              </a:solidFill>
              <a:effectLst/>
              <a:latin typeface="Arial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457103" y="6123436"/>
            <a:ext cx="2743295" cy="246888"/>
          </a:xfrm>
          <a:prstGeom prst="rect">
            <a:avLst/>
          </a:prstGeom>
          <a:noFill/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1" i="1" u="none" strike="noStrike" cap="none" normalizeH="0" baseline="0" smtClean="0">
              <a:ln>
                <a:noFill/>
              </a:ln>
              <a:solidFill>
                <a:srgbClr val="0768B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7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Case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Participant</a:t>
            </a:r>
            <a:endParaRPr lang="de-DE" dirty="0"/>
          </a:p>
          <a:p>
            <a:pPr lvl="1"/>
            <a:r>
              <a:rPr lang="en-US" dirty="0"/>
              <a:t>UICC </a:t>
            </a:r>
            <a:r>
              <a:rPr lang="en-US" dirty="0" smtClean="0"/>
              <a:t>card</a:t>
            </a:r>
          </a:p>
          <a:p>
            <a:pPr lvl="1"/>
            <a:r>
              <a:rPr lang="en-US" dirty="0" smtClean="0"/>
              <a:t>Smart Home Applet</a:t>
            </a:r>
          </a:p>
          <a:p>
            <a:pPr lvl="1"/>
            <a:r>
              <a:rPr lang="en-US" dirty="0" smtClean="0"/>
              <a:t>Android APP</a:t>
            </a:r>
          </a:p>
          <a:p>
            <a:pPr lvl="1"/>
            <a:r>
              <a:rPr lang="en-US" dirty="0" err="1" smtClean="0"/>
              <a:t>Jacade</a:t>
            </a:r>
            <a:r>
              <a:rPr lang="en-US" dirty="0" smtClean="0"/>
              <a:t> and Eclipse IDE with Android Development Tools</a:t>
            </a:r>
          </a:p>
          <a:p>
            <a:pPr lvl="1"/>
            <a:r>
              <a:rPr lang="en-US" dirty="0" err="1" smtClean="0"/>
              <a:t>SiMBiOS</a:t>
            </a:r>
            <a:r>
              <a:rPr lang="en-US" dirty="0" smtClean="0"/>
              <a:t> </a:t>
            </a:r>
            <a:r>
              <a:rPr lang="en-US" dirty="0"/>
              <a:t>LTE </a:t>
            </a:r>
            <a:r>
              <a:rPr lang="en-US" dirty="0" smtClean="0"/>
              <a:t>Product</a:t>
            </a:r>
          </a:p>
          <a:p>
            <a:pPr lvl="1"/>
            <a:r>
              <a:rPr lang="en-US" dirty="0" smtClean="0"/>
              <a:t>Web Sever</a:t>
            </a:r>
          </a:p>
          <a:p>
            <a:pPr lvl="2"/>
            <a:r>
              <a:rPr lang="en-US" dirty="0" smtClean="0"/>
              <a:t>Apache 2.4.9</a:t>
            </a:r>
          </a:p>
          <a:p>
            <a:pPr lvl="2"/>
            <a:r>
              <a:rPr lang="en-US" dirty="0" smtClean="0"/>
              <a:t>PHP 5.5.12</a:t>
            </a:r>
          </a:p>
          <a:p>
            <a:pPr lvl="2"/>
            <a:r>
              <a:rPr lang="en-US" dirty="0" smtClean="0"/>
              <a:t>MySQL</a:t>
            </a:r>
          </a:p>
          <a:p>
            <a:r>
              <a:rPr lang="en-US" dirty="0"/>
              <a:t>Theoretical support</a:t>
            </a:r>
            <a:endParaRPr lang="de-DE" dirty="0"/>
          </a:p>
          <a:p>
            <a:pPr lvl="1"/>
            <a:r>
              <a:rPr lang="en-US" dirty="0" err="1"/>
              <a:t>OpenMobileAPI</a:t>
            </a:r>
            <a:endParaRPr lang="en-US" dirty="0"/>
          </a:p>
          <a:p>
            <a:pPr lvl="1"/>
            <a:r>
              <a:rPr lang="en-US" dirty="0"/>
              <a:t>GP Secure Element access control</a:t>
            </a:r>
          </a:p>
          <a:p>
            <a:pPr lvl="2"/>
            <a:endParaRPr lang="en-US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August 24,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3978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vorlage-FG-Softwaretechik_-_Englisch">
  <a:themeElements>
    <a:clrScheme name="Vorlage-SFB 4. Berichtskolloquium-Raster_V1-2_DSt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Vorlage-SFB 4. Berichtskolloquium-Raster_V1-2_DS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1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1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rlage-SFB 4. Berichtskolloquium-Raster_V1-2_DS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Folienvorlage-FG-Softwaretechik_-_Englisch</Template>
  <TotalTime>0</TotalTime>
  <Words>410</Words>
  <Application>Microsoft Office PowerPoint</Application>
  <PresentationFormat>Bildschirmpräsentation (4:3)</PresentationFormat>
  <Paragraphs>140</Paragraphs>
  <Slides>18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Folienvorlage-FG-Softwaretechik_-_Englisch</vt:lpstr>
      <vt:lpstr>Implementation Object Linking and Embedding for Process Control Unified Architecture Specification With Smart Card Technology for secure application and service</vt:lpstr>
      <vt:lpstr>Agenda</vt:lpstr>
      <vt:lpstr>Scenario Explanation</vt:lpstr>
      <vt:lpstr>Demo Case 1</vt:lpstr>
      <vt:lpstr>Demo Case 1</vt:lpstr>
      <vt:lpstr>Demo Case 1</vt:lpstr>
      <vt:lpstr>Demo Case 1</vt:lpstr>
      <vt:lpstr>Demo Case 1</vt:lpstr>
      <vt:lpstr>Demo Case 2</vt:lpstr>
      <vt:lpstr>Demo Case 2</vt:lpstr>
      <vt:lpstr>Demo Case 2</vt:lpstr>
      <vt:lpstr>Demo Case 2</vt:lpstr>
      <vt:lpstr>Demo Case 2</vt:lpstr>
      <vt:lpstr>Demo Case 2</vt:lpstr>
      <vt:lpstr>Secure Analyses </vt:lpstr>
      <vt:lpstr>Secure Analyses </vt:lpstr>
      <vt:lpstr>Attack tree overview</vt:lpstr>
      <vt:lpstr>Thank you! Question?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Object Linking and Embedding for Processes Control Unified Architecture Specification on Secure Device</dc:title>
  <dc:subject>Folienvorlage Fachgebiet Softwaretechnik</dc:subject>
  <dc:creator>kui</dc:creator>
  <cp:lastModifiedBy>Kui</cp:lastModifiedBy>
  <cp:revision>193</cp:revision>
  <dcterms:created xsi:type="dcterms:W3CDTF">2014-03-17T09:05:37Z</dcterms:created>
  <dcterms:modified xsi:type="dcterms:W3CDTF">2014-08-24T19:48:57Z</dcterms:modified>
</cp:coreProperties>
</file>