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85" r:id="rId6"/>
    <p:sldId id="262" r:id="rId7"/>
    <p:sldId id="283" r:id="rId8"/>
    <p:sldId id="282" r:id="rId9"/>
    <p:sldId id="292" r:id="rId10"/>
    <p:sldId id="293" r:id="rId11"/>
    <p:sldId id="289" r:id="rId12"/>
    <p:sldId id="286" r:id="rId13"/>
    <p:sldId id="290" r:id="rId14"/>
    <p:sldId id="291" r:id="rId15"/>
    <p:sldId id="287" r:id="rId16"/>
    <p:sldId id="294" r:id="rId17"/>
    <p:sldId id="273" r:id="rId18"/>
    <p:sldId id="281" r:id="rId19"/>
    <p:sldId id="274" r:id="rId20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4" d="100"/>
          <a:sy n="104" d="100"/>
        </p:scale>
        <p:origin x="-15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March 31,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March 31,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March 31,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March 31,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2432304"/>
            <a:ext cx="4087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OPC UA Server: </a:t>
            </a:r>
          </a:p>
          <a:p>
            <a:r>
              <a:rPr lang="en-US" altLang="zh-CN" sz="1600" i="0" dirty="0" smtClean="0"/>
              <a:t>	Central Controller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OPC UA Clients: </a:t>
            </a:r>
          </a:p>
          <a:p>
            <a:r>
              <a:rPr lang="en-US" altLang="zh-CN" sz="1600" i="0" dirty="0" smtClean="0"/>
              <a:t>	Sensors</a:t>
            </a:r>
          </a:p>
          <a:p>
            <a:r>
              <a:rPr lang="en-US" altLang="zh-CN" sz="1600" i="0" dirty="0" smtClean="0"/>
              <a:t>	control devices</a:t>
            </a:r>
          </a:p>
          <a:p>
            <a:r>
              <a:rPr lang="en-US" altLang="zh-CN" sz="1600" i="0" dirty="0" smtClean="0"/>
              <a:t>	access control locks</a:t>
            </a:r>
          </a:p>
          <a:p>
            <a:r>
              <a:rPr lang="en-US" altLang="zh-CN" sz="1600" i="0" dirty="0" smtClean="0"/>
              <a:t>	phones</a:t>
            </a:r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s</a:t>
            </a:r>
            <a:endParaRPr lang="zh-CN" altLang="en-US" sz="1600" dirty="0"/>
          </a:p>
        </p:txBody>
      </p:sp>
      <p:pic>
        <p:nvPicPr>
          <p:cNvPr id="9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901952"/>
            <a:ext cx="3743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sensor: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 measure environment variables : luminance, temperature…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Control device: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 charge of opening windows,  giving pet water and etc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Taken command from UA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Access control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Digital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only allows phone user with enough authority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different locks have different policies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Send alarm when illegal access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Phone user: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Smart Phone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UICC smart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Installation of Client application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Root user = house owner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Guest user = neighbor etc…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Parameterized control devices through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open network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Central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Embedded device with chip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Chip card = security token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date from sensor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subscriptions from phone user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phone user based on subscription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 control device based on phone user command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Auditing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Security direction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Confidentiality</a:t>
            </a:r>
          </a:p>
          <a:p>
            <a:r>
              <a:rPr lang="en-US" altLang="zh-CN" dirty="0" smtClean="0"/>
              <a:t>Integrity</a:t>
            </a:r>
          </a:p>
          <a:p>
            <a:r>
              <a:rPr lang="en-US" altLang="zh-CN" dirty="0" smtClean="0"/>
              <a:t>Application authentication</a:t>
            </a:r>
          </a:p>
          <a:p>
            <a:r>
              <a:rPr lang="en-US" altLang="zh-CN" dirty="0" smtClean="0"/>
              <a:t>User authentication</a:t>
            </a:r>
          </a:p>
          <a:p>
            <a:r>
              <a:rPr lang="en-US" altLang="zh-CN" dirty="0" smtClean="0"/>
              <a:t>User authorization</a:t>
            </a:r>
          </a:p>
          <a:p>
            <a:r>
              <a:rPr lang="en-US" altLang="zh-CN" dirty="0" smtClean="0"/>
              <a:t>Traceability</a:t>
            </a:r>
          </a:p>
          <a:p>
            <a:r>
              <a:rPr lang="en-US" altLang="zh-CN" dirty="0" smtClean="0"/>
              <a:t>Availability</a:t>
            </a:r>
          </a:p>
          <a:p>
            <a:r>
              <a:rPr lang="en-US" altLang="zh-CN" dirty="0" smtClean="0"/>
              <a:t>Secure messaging with smart card</a:t>
            </a:r>
          </a:p>
          <a:p>
            <a:r>
              <a:rPr lang="en-US" altLang="zh-CN" dirty="0" smtClean="0"/>
              <a:t>APDU secure communication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highlight features from OPC UA protocols </a:t>
            </a:r>
          </a:p>
          <a:p>
            <a:r>
              <a:rPr lang="en-US" altLang="zh-CN" dirty="0" smtClean="0"/>
              <a:t>Studying OPC UA security mechanisms </a:t>
            </a:r>
          </a:p>
          <a:p>
            <a:r>
              <a:rPr lang="en-US" altLang="zh-CN" dirty="0" smtClean="0"/>
              <a:t>Learning Smart card technology and security</a:t>
            </a:r>
          </a:p>
          <a:p>
            <a:r>
              <a:rPr lang="en-US" altLang="zh-CN" dirty="0" smtClean="0"/>
              <a:t>Building communication stack on UICC smart card using Java</a:t>
            </a:r>
          </a:p>
          <a:p>
            <a:r>
              <a:rPr lang="en-US" altLang="zh-CN" dirty="0" smtClean="0"/>
              <a:t>Combination OPC UA with smart card and analyzing the performance of secure policies under different conditions. I.e. different network quality,  different date complexity and etc…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Finding Reference</a:t>
            </a:r>
          </a:p>
          <a:p>
            <a:r>
              <a:rPr lang="en-US" altLang="zh-CN" dirty="0" smtClean="0"/>
              <a:t>OPC UA client/server construction</a:t>
            </a:r>
          </a:p>
          <a:p>
            <a:r>
              <a:rPr lang="en-US" altLang="zh-CN" dirty="0" smtClean="0"/>
              <a:t>Designing communication stack on UICC smart card</a:t>
            </a:r>
          </a:p>
          <a:p>
            <a:r>
              <a:rPr lang="en-US" altLang="zh-CN" dirty="0" smtClean="0"/>
              <a:t>Deployment </a:t>
            </a:r>
          </a:p>
          <a:p>
            <a:r>
              <a:rPr lang="en-US" altLang="zh-CN" dirty="0" smtClean="0"/>
              <a:t>Combination test and debugging</a:t>
            </a:r>
          </a:p>
          <a:p>
            <a:r>
              <a:rPr lang="en-US" altLang="zh-CN" dirty="0" smtClean="0"/>
              <a:t>Analyze different possible secure policies</a:t>
            </a:r>
          </a:p>
          <a:p>
            <a:r>
              <a:rPr lang="en-US" altLang="zh-CN" dirty="0" smtClean="0"/>
              <a:t>Analyze the performance of secure protocols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specification 1-11</a:t>
            </a:r>
          </a:p>
          <a:p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smtClean="0"/>
              <a:t>, Scalability </a:t>
            </a:r>
            <a:r>
              <a:rPr lang="en-US" altLang="zh-CN" dirty="0" smtClean="0"/>
              <a:t>of OPC-UA Down to the Chip Level Enables "Internet of Things“</a:t>
            </a:r>
          </a:p>
          <a:p>
            <a:r>
              <a:rPr lang="en-US" altLang="zh-CN" dirty="0" smtClean="0"/>
              <a:t>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OPC Unified Architecture Specification</a:t>
            </a:r>
          </a:p>
          <a:p>
            <a:r>
              <a:rPr lang="en-US" altLang="zh-CN" dirty="0" smtClean="0"/>
              <a:t>Smart Card Technology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Goals</a:t>
            </a:r>
          </a:p>
          <a:p>
            <a:r>
              <a:rPr lang="en-US" altLang="zh-CN" dirty="0" smtClean="0"/>
              <a:t>Time Lines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industry automation world, Machine-to-Machine technology is widely applied.</a:t>
            </a:r>
          </a:p>
          <a:p>
            <a:r>
              <a:rPr lang="en-US" altLang="zh-CN" dirty="0" smtClean="0"/>
              <a:t>Exchange gather information during collaborative machining process </a:t>
            </a:r>
          </a:p>
          <a:p>
            <a:r>
              <a:rPr lang="en-US" altLang="zh-CN" dirty="0" smtClean="0"/>
              <a:t>motion control in legacy networks</a:t>
            </a:r>
          </a:p>
          <a:p>
            <a:r>
              <a:rPr lang="en-US" altLang="zh-CN" dirty="0" smtClean="0"/>
              <a:t>Over 22,000 products supplied by over 3,200 vendors</a:t>
            </a:r>
          </a:p>
          <a:p>
            <a:r>
              <a:rPr lang="en-US" altLang="zh-CN" dirty="0" smtClean="0"/>
              <a:t>Normal automation systems designed not only for fixed requirements</a:t>
            </a:r>
          </a:p>
          <a:p>
            <a:r>
              <a:rPr lang="en-US" altLang="zh-CN" dirty="0" smtClean="0"/>
              <a:t>Shorter product life-cycles and changing market conditions</a:t>
            </a:r>
          </a:p>
          <a:p>
            <a:r>
              <a:rPr lang="en-US" altLang="zh-CN" dirty="0" smtClean="0"/>
              <a:t>Crucial: system interconnectivity, common interface for communication, security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i\Desktop\QQ截图201403171126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521" y="2975102"/>
            <a:ext cx="4543425" cy="3038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Unified Architecture Specification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is the M2M </a:t>
            </a:r>
            <a:r>
              <a:rPr lang="en-US" altLang="zh-CN" smtClean="0"/>
              <a:t>communication </a:t>
            </a:r>
            <a:r>
              <a:rPr lang="en-US" altLang="zh-CN" smtClean="0"/>
              <a:t>protocol</a:t>
            </a:r>
            <a:endParaRPr lang="en-US" altLang="zh-CN" dirty="0" smtClean="0"/>
          </a:p>
          <a:p>
            <a:r>
              <a:rPr lang="en-US" altLang="zh-CN" dirty="0" smtClean="0"/>
              <a:t>Platform independent data communication</a:t>
            </a:r>
          </a:p>
          <a:p>
            <a:r>
              <a:rPr lang="en-US" altLang="zh-CN" dirty="0" smtClean="0"/>
              <a:t>Standardized communication via internet and firewalls</a:t>
            </a:r>
          </a:p>
          <a:p>
            <a:r>
              <a:rPr lang="en-US" altLang="zh-CN" dirty="0" smtClean="0"/>
              <a:t>Protection against unauthorized access</a:t>
            </a:r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SOA architecture</a:t>
            </a:r>
          </a:p>
          <a:p>
            <a:r>
              <a:rPr lang="en-US" altLang="zh-CN" dirty="0" smtClean="0"/>
              <a:t>Object oriented meta model</a:t>
            </a:r>
          </a:p>
          <a:p>
            <a:r>
              <a:rPr lang="en-US" altLang="zh-CN" dirty="0" smtClean="0"/>
              <a:t>Simplification by unification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4356" y="1341438"/>
            <a:ext cx="3580158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Case from </a:t>
            </a:r>
            <a:r>
              <a:rPr lang="en-US" altLang="zh-CN" dirty="0" err="1" smtClean="0"/>
              <a:t>Lemgo</a:t>
            </a:r>
            <a:r>
              <a:rPr lang="en-US" altLang="zh-CN" dirty="0" smtClean="0"/>
              <a:t> Smart 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41438"/>
            <a:ext cx="6035676" cy="5056187"/>
          </a:xfrm>
        </p:spPr>
        <p:txBody>
          <a:bodyPr/>
          <a:lstStyle/>
          <a:p>
            <a:r>
              <a:rPr lang="en-US" altLang="zh-CN" sz="2000" dirty="0" smtClean="0"/>
              <a:t>conveyor belt, bottles, pick-place robot, field device with light sensor</a:t>
            </a:r>
          </a:p>
          <a:p>
            <a:r>
              <a:rPr lang="en-US" altLang="zh-CN" sz="2000" dirty="0" smtClean="0"/>
              <a:t>Bottle picked from (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), passed for other processing</a:t>
            </a:r>
          </a:p>
          <a:p>
            <a:r>
              <a:rPr lang="en-US" altLang="zh-CN" sz="2000" dirty="0" smtClean="0"/>
              <a:t>OPC UA Server = Controller</a:t>
            </a:r>
          </a:p>
          <a:p>
            <a:r>
              <a:rPr lang="en-US" altLang="zh-CN" sz="2000" dirty="0" smtClean="0"/>
              <a:t>OPC UA Clients = robot, remote device and 				sensor</a:t>
            </a:r>
          </a:p>
          <a:p>
            <a:r>
              <a:rPr lang="en-US" altLang="zh-CN" sz="2000" dirty="0" smtClean="0"/>
              <a:t>Controller communicates with the remote device over TCP/IP </a:t>
            </a:r>
          </a:p>
          <a:p>
            <a:r>
              <a:rPr lang="en-US" altLang="zh-CN" sz="2000" dirty="0" smtClean="0"/>
              <a:t>Controller instructs the movement of robot using real time channel</a:t>
            </a:r>
          </a:p>
          <a:p>
            <a:r>
              <a:rPr lang="en-US" altLang="zh-CN" sz="2000" dirty="0" smtClean="0"/>
              <a:t>OPC UA Server functions + micro TCP/IP stack </a:t>
            </a:r>
          </a:p>
          <a:p>
            <a:pPr lvl="1">
              <a:buNone/>
            </a:pPr>
            <a:r>
              <a:rPr lang="en-US" altLang="zh-CN" sz="1800" dirty="0" smtClean="0"/>
              <a:t>= 15KB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Card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Finance, Communication, personal identification, payment</a:t>
            </a:r>
          </a:p>
          <a:p>
            <a:r>
              <a:rPr lang="en-US" altLang="zh-CN" dirty="0" smtClean="0"/>
              <a:t>APDU based communication between card and CAD  </a:t>
            </a:r>
          </a:p>
          <a:p>
            <a:r>
              <a:rPr lang="en-US" altLang="zh-CN" dirty="0" smtClean="0"/>
              <a:t>Self-containment structure</a:t>
            </a:r>
          </a:p>
          <a:p>
            <a:r>
              <a:rPr lang="en-US" altLang="zh-CN" dirty="0" smtClean="0"/>
              <a:t>Security token</a:t>
            </a:r>
          </a:p>
          <a:p>
            <a:r>
              <a:rPr lang="en-US" altLang="zh-CN" dirty="0" smtClean="0"/>
              <a:t>Process cryptographic algorithms on hardware</a:t>
            </a:r>
          </a:p>
          <a:p>
            <a:r>
              <a:rPr lang="en-US" altLang="zh-CN" dirty="0" smtClean="0"/>
              <a:t>Applications:</a:t>
            </a:r>
          </a:p>
          <a:p>
            <a:pPr lvl="1"/>
            <a:r>
              <a:rPr lang="en-US" altLang="zh-CN" dirty="0" err="1" smtClean="0"/>
              <a:t>Cybercash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Sending personal data</a:t>
            </a:r>
          </a:p>
          <a:p>
            <a:pPr lvl="1"/>
            <a:r>
              <a:rPr lang="en-US" altLang="zh-CN" dirty="0" smtClean="0"/>
              <a:t>Buy gasoline at gasoline station</a:t>
            </a:r>
          </a:p>
          <a:p>
            <a:pPr lvl="1"/>
            <a:r>
              <a:rPr lang="en-US" altLang="zh-CN" dirty="0" smtClean="0"/>
              <a:t>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pic>
        <p:nvPicPr>
          <p:cNvPr id="7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608" y="3723069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7132" y="2711132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meets Smart Cards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5137934" cy="302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31,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937</TotalTime>
  <Words>851</Words>
  <Application>Microsoft Office PowerPoint</Application>
  <PresentationFormat>全屏显示(4:3)</PresentationFormat>
  <Paragraphs>226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Introduction and Motivation</vt:lpstr>
      <vt:lpstr> OPC Unified Architecture Specification </vt:lpstr>
      <vt:lpstr>Using Case from Lemgo Smart Factory</vt:lpstr>
      <vt:lpstr>Smart Card Technology</vt:lpstr>
      <vt:lpstr>OPC UA meets Smart Cards</vt:lpstr>
      <vt:lpstr>OPC UA Client Server Architecture </vt:lpstr>
      <vt:lpstr>OPC UA Client Server Architecture </vt:lpstr>
      <vt:lpstr>OPC UA Client Server Architecture </vt:lpstr>
      <vt:lpstr>Application Scenario</vt:lpstr>
      <vt:lpstr>Application Scenario</vt:lpstr>
      <vt:lpstr>Application Scenario</vt:lpstr>
      <vt:lpstr>Application Scenario</vt:lpstr>
      <vt:lpstr>Focus on Security direction</vt:lpstr>
      <vt:lpstr>Goals</vt:lpstr>
      <vt:lpstr>Time Lines</vt:lpstr>
      <vt:lpstr>Rerferences</vt:lpstr>
      <vt:lpstr>Thank you!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116</cp:revision>
  <dcterms:created xsi:type="dcterms:W3CDTF">2014-03-17T09:05:37Z</dcterms:created>
  <dcterms:modified xsi:type="dcterms:W3CDTF">2014-03-31T19:04:10Z</dcterms:modified>
</cp:coreProperties>
</file>