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96" r:id="rId4"/>
    <p:sldId id="258" r:id="rId5"/>
    <p:sldId id="300" r:id="rId6"/>
    <p:sldId id="301" r:id="rId7"/>
    <p:sldId id="299" r:id="rId8"/>
    <p:sldId id="298" r:id="rId9"/>
    <p:sldId id="302" r:id="rId10"/>
    <p:sldId id="303" r:id="rId11"/>
    <p:sldId id="304" r:id="rId12"/>
    <p:sldId id="294" r:id="rId13"/>
    <p:sldId id="305" r:id="rId14"/>
    <p:sldId id="307" r:id="rId15"/>
    <p:sldId id="306" r:id="rId16"/>
    <p:sldId id="281" r:id="rId17"/>
    <p:sldId id="274" r:id="rId18"/>
    <p:sldId id="282" r:id="rId19"/>
    <p:sldId id="292" r:id="rId20"/>
    <p:sldId id="293" r:id="rId21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ST Carsten (MORPHO)" initials="CRU" lastIdx="7" clrIdx="0"/>
  <p:cmAuthor id="1" name="WANG Yuankui (MORPHO)" initials="WY(" lastIdx="1" clrIdx="1"/>
  <p:cmAuthor id="2" name="Kui" initials="K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105" d="100"/>
          <a:sy n="105" d="100"/>
        </p:scale>
        <p:origin x="-17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15417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‹Nr.›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86099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June 17,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June 17,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June 17,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June 17,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Handle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84" y="1230585"/>
            <a:ext cx="63150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5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</a:t>
            </a:r>
            <a:r>
              <a:rPr lang="en-US" altLang="zh-CN" dirty="0" smtClean="0"/>
              <a:t>Scenario: Handle Request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43" y="1065213"/>
            <a:ext cx="5600510" cy="534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2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Apply recently released OPC UA standards to build an application level secure communication interface</a:t>
            </a:r>
          </a:p>
          <a:p>
            <a:r>
              <a:rPr lang="en-GB" altLang="zh-CN" dirty="0" smtClean="0"/>
              <a:t>Explore security benefits brought by integration of smart card technology</a:t>
            </a:r>
          </a:p>
          <a:p>
            <a:r>
              <a:rPr lang="en-GB" altLang="zh-CN" dirty="0" smtClean="0"/>
              <a:t>Combine aforementioned technologies together to construct a remote control infrastructure to benefit users with mobility and security services </a:t>
            </a:r>
          </a:p>
          <a:p>
            <a:r>
              <a:rPr lang="en-GB" altLang="zh-CN" dirty="0" smtClean="0"/>
              <a:t>Develop an application scenario for the purpose of concept demonstration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security and performance analysis based on implementation scenario</a:t>
            </a:r>
          </a:p>
          <a:p>
            <a:pPr lvl="1"/>
            <a:r>
              <a:rPr lang="en-US" altLang="zh-CN" dirty="0" smtClean="0"/>
              <a:t>Demonstrate feasibility and analyze security as well as efficiency of my proposal </a:t>
            </a:r>
          </a:p>
          <a:p>
            <a:pPr lvl="1"/>
            <a:r>
              <a:rPr lang="en-US" altLang="zh-CN" dirty="0" smtClean="0"/>
              <a:t>With the help of attack-tree-graph step by step analyze typical and potential attack against designed system</a:t>
            </a:r>
          </a:p>
          <a:p>
            <a:pPr lvl="1"/>
            <a:r>
              <a:rPr lang="en-US" altLang="zh-CN" dirty="0" smtClean="0"/>
              <a:t>Propose appropriate countermeasures</a:t>
            </a:r>
          </a:p>
          <a:p>
            <a:pPr lvl="1"/>
            <a:r>
              <a:rPr lang="en-US" altLang="zh-CN" dirty="0" smtClean="0"/>
              <a:t>Analyze performance of system</a:t>
            </a:r>
          </a:p>
          <a:p>
            <a:pPr lvl="2"/>
            <a:r>
              <a:rPr lang="en-US" altLang="zh-CN" dirty="0"/>
              <a:t>d</a:t>
            </a:r>
            <a:r>
              <a:rPr lang="en-US" altLang="zh-CN" dirty="0" smtClean="0"/>
              <a:t>elay</a:t>
            </a:r>
          </a:p>
          <a:p>
            <a:pPr lvl="2"/>
            <a:r>
              <a:rPr lang="en-US" altLang="zh-CN" dirty="0" smtClean="0"/>
              <a:t>server process message ability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5213"/>
            <a:ext cx="8447314" cy="5056187"/>
          </a:xfrm>
        </p:spPr>
        <p:txBody>
          <a:bodyPr/>
          <a:lstStyle/>
          <a:p>
            <a:r>
              <a:rPr lang="en-US" altLang="zh-CN" dirty="0" smtClean="0"/>
              <a:t>Design and prototype OPC UA compliant communication stack on secure hardware elements</a:t>
            </a:r>
          </a:p>
          <a:p>
            <a:pPr lvl="1"/>
            <a:r>
              <a:rPr lang="en-US" altLang="zh-CN" dirty="0" smtClean="0"/>
              <a:t>prototype development as Java Card applet on UICC</a:t>
            </a:r>
          </a:p>
          <a:p>
            <a:pPr lvl="1"/>
            <a:r>
              <a:rPr lang="en-US" altLang="zh-CN" dirty="0" smtClean="0"/>
              <a:t>Extends APIs from </a:t>
            </a:r>
            <a:r>
              <a:rPr lang="en-US" altLang="zh-CN" dirty="0" err="1" smtClean="0"/>
              <a:t>GlobalPlatform</a:t>
            </a:r>
            <a:r>
              <a:rPr lang="en-US" altLang="zh-CN" dirty="0" smtClean="0"/>
              <a:t> Remote Application Management </a:t>
            </a:r>
          </a:p>
          <a:p>
            <a:pPr lvl="1"/>
            <a:r>
              <a:rPr lang="en-US" altLang="zh-CN" dirty="0" smtClean="0"/>
              <a:t>Realize secure communication between client/server</a:t>
            </a:r>
          </a:p>
          <a:p>
            <a:pPr lvl="1"/>
            <a:r>
              <a:rPr lang="en-US" altLang="zh-CN" dirty="0" smtClean="0"/>
              <a:t>User/application authentication</a:t>
            </a:r>
          </a:p>
          <a:p>
            <a:pPr lvl="1"/>
            <a:r>
              <a:rPr lang="en-US" altLang="zh-CN" dirty="0" smtClean="0"/>
              <a:t>Message integrity and confidentiality check</a:t>
            </a:r>
          </a:p>
          <a:p>
            <a:pPr lvl="1"/>
            <a:r>
              <a:rPr lang="en-US" altLang="zh-CN" dirty="0" smtClean="0"/>
              <a:t>Rebuild broken channel mechanism </a:t>
            </a:r>
          </a:p>
          <a:p>
            <a:r>
              <a:rPr lang="en-US" altLang="zh-CN" dirty="0" smtClean="0"/>
              <a:t>Design android app as OPC UA client at the cell phone user side to provide a  user friendly interface</a:t>
            </a:r>
          </a:p>
          <a:p>
            <a:r>
              <a:rPr lang="en-US" altLang="zh-CN" dirty="0" smtClean="0"/>
              <a:t>With the help of demo code provided by OPC Foundation to simulate OPC UA client/server application code. </a:t>
            </a:r>
          </a:p>
          <a:p>
            <a:r>
              <a:rPr lang="en-GB" altLang="zh-CN" dirty="0" smtClean="0"/>
              <a:t>Simulate OTA server using UTE from </a:t>
            </a:r>
            <a:r>
              <a:rPr lang="en-GB" altLang="zh-CN" dirty="0" err="1" smtClean="0"/>
              <a:t>Morpho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Universal Test Environment</a:t>
            </a:r>
          </a:p>
          <a:p>
            <a:pPr lvl="1"/>
            <a:r>
              <a:rPr lang="en-US" altLang="zh-CN" dirty="0" smtClean="0"/>
              <a:t>Test case creation</a:t>
            </a:r>
          </a:p>
          <a:p>
            <a:pPr lvl="1"/>
            <a:r>
              <a:rPr lang="en-GB" altLang="zh-CN" dirty="0" smtClean="0"/>
              <a:t>Communication parties simulation</a:t>
            </a:r>
            <a:endParaRPr lang="en-US" altLang="zh-CN" dirty="0" smtClean="0"/>
          </a:p>
          <a:p>
            <a:r>
              <a:rPr lang="en-US" altLang="zh-CN" dirty="0" err="1" smtClean="0"/>
              <a:t>Jacade</a:t>
            </a:r>
            <a:r>
              <a:rPr lang="en-US" altLang="zh-CN" dirty="0" smtClean="0"/>
              <a:t> =  Java Card Applet development environment</a:t>
            </a:r>
          </a:p>
          <a:p>
            <a:pPr lvl="1"/>
            <a:r>
              <a:rPr lang="en-US" altLang="zh-CN" dirty="0" smtClean="0"/>
              <a:t>Applet creation and debugging tools</a:t>
            </a:r>
          </a:p>
          <a:p>
            <a:pPr lvl="1"/>
            <a:r>
              <a:rPr lang="en-US" altLang="zh-CN" dirty="0" smtClean="0"/>
              <a:t>Large collections of functions and software models</a:t>
            </a:r>
          </a:p>
          <a:p>
            <a:r>
              <a:rPr lang="en-US" altLang="zh-CN" dirty="0" err="1" smtClean="0"/>
              <a:t>Jvc</a:t>
            </a:r>
            <a:r>
              <a:rPr lang="en-US" altLang="zh-CN" dirty="0" smtClean="0"/>
              <a:t> = Java virtual card</a:t>
            </a:r>
          </a:p>
          <a:p>
            <a:r>
              <a:rPr lang="en-US" altLang="zh-CN" dirty="0" err="1" smtClean="0"/>
              <a:t>iCardreader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Monitor APDU communication 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between </a:t>
            </a:r>
            <a:r>
              <a:rPr lang="en-US" altLang="zh-CN" dirty="0" smtClean="0"/>
              <a:t>card and terminal</a:t>
            </a:r>
          </a:p>
          <a:p>
            <a:r>
              <a:rPr lang="en-US" altLang="zh-CN" dirty="0" smtClean="0"/>
              <a:t>MCR card reader</a:t>
            </a:r>
            <a:endParaRPr lang="en-US" altLang="zh-CN" dirty="0"/>
          </a:p>
          <a:p>
            <a:pPr lvl="1"/>
            <a:r>
              <a:rPr lang="en-US" altLang="zh-CN" dirty="0" smtClean="0"/>
              <a:t>Connected chip card with PC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44" y="4265885"/>
            <a:ext cx="3183370" cy="237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GSMA: The Mobile Economy 2013</a:t>
            </a:r>
          </a:p>
          <a:p>
            <a:r>
              <a:rPr lang="en-US" altLang="zh-CN" dirty="0" smtClean="0"/>
              <a:t>[2]Sanjay </a:t>
            </a:r>
            <a:r>
              <a:rPr lang="en-US" altLang="zh-CN" dirty="0" err="1" smtClean="0"/>
              <a:t>J.Pooen</a:t>
            </a:r>
            <a:r>
              <a:rPr lang="en-US" altLang="zh-CN" dirty="0" smtClean="0"/>
              <a:t>: How Mobility is Changing the World</a:t>
            </a:r>
          </a:p>
          <a:p>
            <a:r>
              <a:rPr lang="en-US" altLang="zh-CN" dirty="0" smtClean="0"/>
              <a:t>[3]OPC UA specification 1-11</a:t>
            </a:r>
          </a:p>
          <a:p>
            <a:r>
              <a:rPr lang="en-US" altLang="zh-CN" dirty="0" smtClean="0"/>
              <a:t>[4]</a:t>
            </a:r>
            <a:r>
              <a:rPr lang="en-US" altLang="zh-CN" dirty="0" err="1" smtClean="0"/>
              <a:t>Jahanzaib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Imtiaz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Juegen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Jasperneite</a:t>
            </a:r>
            <a:r>
              <a:rPr lang="en-US" altLang="zh-CN" dirty="0" smtClean="0"/>
              <a:t>, Scalability of OPC-UA Down to the Chip Level Enables "Internet of Things“</a:t>
            </a:r>
          </a:p>
          <a:p>
            <a:r>
              <a:rPr lang="en-US" altLang="zh-CN" dirty="0" smtClean="0"/>
              <a:t>[5]Stefan-Helmut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[6]Wolfgang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[7]Wolfgang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85094"/>
            <a:ext cx="84470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3520"/>
          <a:stretch>
            <a:fillRect/>
          </a:stretch>
        </p:blipFill>
        <p:spPr bwMode="auto">
          <a:xfrm>
            <a:off x="457200" y="1385094"/>
            <a:ext cx="308152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49624" y="1341438"/>
            <a:ext cx="505489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Application</a:t>
            </a: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Phone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Supported client functions: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Authentication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Authorization and etc…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Communication stack: developed on smart card, used to realize communication with OPC UA server.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Important user credential information like: encryption keys and certificates are saved on card.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Client API: Translate App instructions into Application Protocol Date Unit (APDU) formats.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Reminder</a:t>
            </a:r>
          </a:p>
          <a:p>
            <a:r>
              <a:rPr lang="en-US" altLang="zh-CN" dirty="0" smtClean="0"/>
              <a:t>Application Scenario</a:t>
            </a:r>
          </a:p>
          <a:p>
            <a:r>
              <a:rPr lang="en-US" altLang="zh-CN" dirty="0" smtClean="0"/>
              <a:t>Objectives</a:t>
            </a:r>
          </a:p>
          <a:p>
            <a:r>
              <a:rPr lang="en-US" altLang="zh-CN" dirty="0" smtClean="0"/>
              <a:t>Implementation Details</a:t>
            </a:r>
          </a:p>
          <a:p>
            <a:r>
              <a:rPr lang="en-GB" altLang="zh-CN" dirty="0" smtClean="0"/>
              <a:t>Implementation Tools</a:t>
            </a:r>
            <a:endParaRPr lang="en-US" altLang="zh-CN" dirty="0" smtClean="0"/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Client Server Architecture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641"/>
          <a:stretch>
            <a:fillRect/>
          </a:stretch>
        </p:blipFill>
        <p:spPr bwMode="auto">
          <a:xfrm>
            <a:off x="4645152" y="1065213"/>
            <a:ext cx="4259135" cy="385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10312" y="1197864"/>
            <a:ext cx="443484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Object: Field</a:t>
            </a:r>
            <a:r>
              <a:rPr kumimoji="0" lang="en-US" altLang="zh-CN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devices, abstract date.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Node: Real Objects are represented by Nodes.</a:t>
            </a:r>
            <a:endParaRPr kumimoji="0" lang="en-US" altLang="zh-CN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Address Space: Information that can be viewed by OPC UA clients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Subscription: Client can subscript particular information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Monitored Item: manage subscripted Nodes.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noProof="0" dirty="0" smtClean="0">
                <a:solidFill>
                  <a:schemeClr val="tx1"/>
                </a:solidFill>
                <a:latin typeface="+mn-lt"/>
              </a:rPr>
              <a:t>Server API: Translate Server application instructions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b="0" i="0" kern="0" dirty="0" smtClean="0">
                <a:solidFill>
                  <a:schemeClr val="tx1"/>
                </a:solidFill>
                <a:latin typeface="+mn-lt"/>
              </a:rPr>
              <a:t>Communication Stack: realize commutation with OPC UA client</a:t>
            </a:r>
            <a:endParaRPr lang="en-US" altLang="zh-CN" b="0" i="0" kern="0" noProof="0" dirty="0" smtClean="0">
              <a:solidFill>
                <a:schemeClr val="tx1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endParaRPr lang="en-US" altLang="zh-CN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Reminder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4560382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3.402 billion mobile</a:t>
            </a:r>
            <a:r>
              <a:rPr kumimoji="0" lang="en-US" altLang="zh-CN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subscribers in 2013 = half population on the earth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>
                <a:solidFill>
                  <a:schemeClr val="tx1"/>
                </a:solidFill>
              </a:rPr>
              <a:t>Firms in many industry sectors now employing M2M applications to boost productivity and open new </a:t>
            </a:r>
            <a:r>
              <a:rPr lang="en-US" altLang="zh-CN" sz="1800" b="0" i="0" kern="0" dirty="0" smtClean="0">
                <a:solidFill>
                  <a:schemeClr val="tx1"/>
                </a:solidFill>
              </a:rPr>
              <a:t>markets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With mobility people, processes and assets are always connected.</a:t>
            </a:r>
          </a:p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How to exploit the potentialities of mobile technology to benefit customers</a:t>
            </a:r>
            <a:endParaRPr lang="en-US" altLang="zh-CN" sz="1800" b="0" i="0" kern="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2" y="1264106"/>
            <a:ext cx="4032695" cy="325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3489" y="1264106"/>
            <a:ext cx="4391025" cy="329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7" y="1065213"/>
            <a:ext cx="8292531" cy="436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06582" y="5694630"/>
            <a:ext cx="827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Smart Home = Sensors + Home Electronic Device + Digital Lock + 		Cell Phone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3074" name="Picture 2" descr="C:\Users\kui\Desktop\mobile-workforce-scheduling-optimization-proble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7007" y="3727419"/>
            <a:ext cx="4128381" cy="2916269"/>
          </a:xfrm>
          <a:prstGeom prst="rect">
            <a:avLst/>
          </a:prstGeom>
          <a:noFill/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457200" y="13414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noProof="0" dirty="0" smtClean="0">
                <a:solidFill>
                  <a:schemeClr val="tx1"/>
                </a:solidFill>
                <a:latin typeface="+mn-lt"/>
              </a:rPr>
              <a:t>Solution: OPC UA standards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guarantee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OPC UA secure model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Smart card security mechanisms</a:t>
            </a:r>
          </a:p>
          <a:p>
            <a:pPr lvl="1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lang="en-US" altLang="zh-CN" sz="2400" b="0" i="0" kern="0" baseline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0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7132" y="3237318"/>
            <a:ext cx="4146868" cy="414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85095"/>
            <a:ext cx="4567174" cy="268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8574" y="4123456"/>
            <a:ext cx="391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OPC UA: Communication standard for industrial automation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71072" y="3261539"/>
            <a:ext cx="337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Smart Card / UICC: Well-established security token in many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OPC UA Server Application (installed on sensor/home electronic device/lock)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Manage real field device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Process command/configuration from client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Publish notification based on corresponding subscription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Record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2869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7" name="Picture 2" descr="D:\opc_ua\tex\home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5" y="3591130"/>
            <a:ext cx="5129653" cy="270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3"/>
          <p:cNvSpPr txBox="1">
            <a:spLocks/>
          </p:cNvSpPr>
          <p:nvPr/>
        </p:nvSpPr>
        <p:spPr bwMode="auto">
          <a:xfrm>
            <a:off x="368074" y="1228706"/>
            <a:ext cx="8447314" cy="183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OPC UA Client Application (installed on Cell phone)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Send command/configuration data to server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GB" altLang="zh-CN" sz="1800" b="0" i="0" kern="0" dirty="0" smtClean="0">
                <a:solidFill>
                  <a:schemeClr val="tx1"/>
                </a:solidFill>
              </a:rPr>
              <a:t>Query server state</a:t>
            </a:r>
            <a:endParaRPr lang="en-US" altLang="zh-CN" sz="1800" b="0" i="0" kern="0" dirty="0" smtClean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Submit subscription and receive corresponding notification</a:t>
            </a:r>
            <a:endParaRPr lang="en-US" altLang="zh-CN" sz="1800" b="0" i="0" kern="0" dirty="0">
              <a:solidFill>
                <a:schemeClr val="tx1"/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  <a:defRPr/>
            </a:pPr>
            <a:r>
              <a:rPr lang="en-US" altLang="zh-CN" sz="1800" b="0" i="0" kern="0" dirty="0" smtClean="0">
                <a:solidFill>
                  <a:schemeClr val="tx1"/>
                </a:solidFill>
              </a:rPr>
              <a:t>Grant access rights to others</a:t>
            </a:r>
          </a:p>
        </p:txBody>
      </p:sp>
    </p:spTree>
    <p:extLst>
      <p:ext uri="{BB962C8B-B14F-4D97-AF65-F5344CB8AC3E}">
        <p14:creationId xmlns:p14="http://schemas.microsoft.com/office/powerpoint/2010/main" val="29581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Scenario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June 17, 2014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1" y="1191961"/>
            <a:ext cx="6910906" cy="525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70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0</TotalTime>
  <Words>860</Words>
  <Application>Microsoft Office PowerPoint</Application>
  <PresentationFormat>Bildschirmpräsentation (4:3)</PresentationFormat>
  <Paragraphs>164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Reminder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</vt:lpstr>
      <vt:lpstr>Application Scenario: Handle Request</vt:lpstr>
      <vt:lpstr>Application Scenario: Handle Request</vt:lpstr>
      <vt:lpstr>Objectives</vt:lpstr>
      <vt:lpstr>Objectives</vt:lpstr>
      <vt:lpstr>Implementation Details</vt:lpstr>
      <vt:lpstr>Implementation Tools</vt:lpstr>
      <vt:lpstr>Rerferences</vt:lpstr>
      <vt:lpstr>Thank you! Question?</vt:lpstr>
      <vt:lpstr>OPC UA Client Server Architecture </vt:lpstr>
      <vt:lpstr>OPC UA Client Server Architecture </vt:lpstr>
      <vt:lpstr>OPC UA Client Server Architecture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Kui</cp:lastModifiedBy>
  <cp:revision>179</cp:revision>
  <dcterms:created xsi:type="dcterms:W3CDTF">2014-03-17T09:05:37Z</dcterms:created>
  <dcterms:modified xsi:type="dcterms:W3CDTF">2014-06-17T20:14:05Z</dcterms:modified>
</cp:coreProperties>
</file>