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0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1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1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6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0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5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7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2663365" y="2782669"/>
            <a:ext cx="3817271" cy="1292662"/>
            <a:chOff x="2663365" y="3013502"/>
            <a:chExt cx="3817271" cy="1292662"/>
          </a:xfrm>
        </p:grpSpPr>
        <p:sp>
          <p:nvSpPr>
            <p:cNvPr id="76" name="TextBox 75"/>
            <p:cNvSpPr txBox="1"/>
            <p:nvPr/>
          </p:nvSpPr>
          <p:spPr>
            <a:xfrm>
              <a:off x="3000597" y="3013502"/>
              <a:ext cx="31428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err="1" smtClean="0">
                  <a:latin typeface="Segoe UI Light"/>
                  <a:cs typeface="Segoe UI Light"/>
                </a:rPr>
                <a:t>CrowdTruth</a:t>
              </a:r>
              <a:endParaRPr lang="en-US" dirty="0">
                <a:latin typeface="Segoe UI Light"/>
                <a:cs typeface="Segoe UI Ligh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663365" y="3844499"/>
              <a:ext cx="38172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Segoe UI Light"/>
                  <a:cs typeface="Segoe UI Light"/>
                </a:rPr>
                <a:t>Crowdsourced</a:t>
              </a:r>
              <a:r>
                <a:rPr lang="en-US" sz="2400" dirty="0" smtClean="0">
                  <a:latin typeface="Segoe UI Light"/>
                  <a:cs typeface="Segoe UI Light"/>
                </a:rPr>
                <a:t> fact-checking</a:t>
              </a:r>
              <a:endParaRPr lang="en-US" sz="2400" dirty="0">
                <a:latin typeface="Segoe UI Light"/>
                <a:cs typeface="Segoe UI Light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753158" y="5789760"/>
            <a:ext cx="363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 Light"/>
                <a:cs typeface="Segoe UI Light"/>
              </a:rPr>
              <a:t>Tom </a:t>
            </a:r>
            <a:r>
              <a:rPr lang="en-US" sz="2400" dirty="0" err="1" smtClean="0">
                <a:latin typeface="Segoe UI Light"/>
                <a:cs typeface="Segoe UI Light"/>
              </a:rPr>
              <a:t>Lemberg</a:t>
            </a:r>
            <a:r>
              <a:rPr lang="en-US" sz="2400" dirty="0" smtClean="0">
                <a:latin typeface="Segoe UI Light"/>
                <a:cs typeface="Segoe UI Light"/>
              </a:rPr>
              <a:t> and Will Sun</a:t>
            </a:r>
            <a:endParaRPr lang="en-US" sz="2400" dirty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6696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73" y="2313721"/>
            <a:ext cx="3289300" cy="2463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814" y="1606786"/>
            <a:ext cx="2866770" cy="39035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3262" y="3301025"/>
            <a:ext cx="48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v.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033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1476283" y="900290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Identify </a:t>
            </a:r>
          </a:p>
          <a:p>
            <a:pPr algn="ctr"/>
            <a:r>
              <a:rPr lang="en-US" sz="1600" dirty="0" smtClean="0">
                <a:latin typeface="Calibri"/>
                <a:cs typeface="Calibri"/>
              </a:rPr>
              <a:t>(3-5 facts)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3703091" y="595490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855491" y="747890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4007891" y="900290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Verify facts</a:t>
            </a:r>
          </a:p>
          <a:p>
            <a:pPr algn="ctr"/>
            <a:r>
              <a:rPr lang="en-US" sz="1600" dirty="0" smtClean="0">
                <a:latin typeface="Calibri"/>
                <a:cs typeface="Calibri"/>
              </a:rPr>
              <a:t>(3x)</a:t>
            </a:r>
            <a:endParaRPr lang="en-US" sz="1600" dirty="0">
              <a:latin typeface="Calibri"/>
              <a:cs typeface="Calibri"/>
            </a:endParaRPr>
          </a:p>
        </p:txBody>
      </p:sp>
      <p:cxnSp>
        <p:nvCxnSpPr>
          <p:cNvPr id="19" name="Straight Arrow Connector 18"/>
          <p:cNvCxnSpPr>
            <a:stCxn id="4" idx="3"/>
            <a:endCxn id="8" idx="1"/>
          </p:cNvCxnSpPr>
          <p:nvPr/>
        </p:nvCxnSpPr>
        <p:spPr>
          <a:xfrm>
            <a:off x="2847883" y="1372054"/>
            <a:ext cx="11600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87471" y="1940439"/>
            <a:ext cx="282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(for each fact, up to 5 facts)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>
            <a:off x="1704073" y="2555815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1" name="Rectangle 30"/>
          <p:cNvSpPr>
            <a:spLocks noChangeAspect="1"/>
          </p:cNvSpPr>
          <p:nvPr/>
        </p:nvSpPr>
        <p:spPr>
          <a:xfrm>
            <a:off x="1856473" y="2708215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2" name="Rectangle 31"/>
          <p:cNvSpPr>
            <a:spLocks noChangeAspect="1"/>
          </p:cNvSpPr>
          <p:nvPr/>
        </p:nvSpPr>
        <p:spPr>
          <a:xfrm>
            <a:off x="2008873" y="2860615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Source</a:t>
            </a:r>
          </a:p>
          <a:p>
            <a:pPr algn="ctr"/>
            <a:r>
              <a:rPr lang="en-US" sz="1600" dirty="0" smtClean="0">
                <a:latin typeface="Calibri"/>
                <a:cs typeface="Calibri"/>
              </a:rPr>
              <a:t>(3x)</a:t>
            </a:r>
            <a:endParaRPr lang="en-US" sz="1600" dirty="0">
              <a:latin typeface="Calibri"/>
              <a:cs typeface="Calibri"/>
            </a:endParaRPr>
          </a:p>
        </p:txBody>
      </p:sp>
      <p:cxnSp>
        <p:nvCxnSpPr>
          <p:cNvPr id="20" name="Straight Arrow Connector 19"/>
          <p:cNvCxnSpPr>
            <a:stCxn id="8" idx="2"/>
            <a:endCxn id="32" idx="0"/>
          </p:cNvCxnSpPr>
          <p:nvPr/>
        </p:nvCxnSpPr>
        <p:spPr>
          <a:xfrm flipH="1">
            <a:off x="2694673" y="1843818"/>
            <a:ext cx="1999018" cy="1016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>
            <a:spLocks noChangeAspect="1"/>
          </p:cNvSpPr>
          <p:nvPr/>
        </p:nvSpPr>
        <p:spPr>
          <a:xfrm>
            <a:off x="3703091" y="2555815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3855491" y="2708215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4007891" y="2860615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Source</a:t>
            </a:r>
          </a:p>
          <a:p>
            <a:pPr algn="ctr"/>
            <a:r>
              <a:rPr lang="en-US" sz="1600" dirty="0" smtClean="0">
                <a:latin typeface="Calibri"/>
                <a:cs typeface="Calibri"/>
              </a:rPr>
              <a:t>(3x)</a:t>
            </a:r>
            <a:endParaRPr lang="en-US" sz="1600" dirty="0">
              <a:latin typeface="Calibri"/>
              <a:cs typeface="Calibri"/>
            </a:endParaRPr>
          </a:p>
        </p:txBody>
      </p:sp>
      <p:cxnSp>
        <p:nvCxnSpPr>
          <p:cNvPr id="26" name="Straight Arrow Connector 25"/>
          <p:cNvCxnSpPr>
            <a:stCxn id="8" idx="2"/>
            <a:endCxn id="36" idx="0"/>
          </p:cNvCxnSpPr>
          <p:nvPr/>
        </p:nvCxnSpPr>
        <p:spPr>
          <a:xfrm>
            <a:off x="4693691" y="1843818"/>
            <a:ext cx="0" cy="1016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spect="1"/>
          </p:cNvSpPr>
          <p:nvPr/>
        </p:nvSpPr>
        <p:spPr>
          <a:xfrm>
            <a:off x="5682671" y="2555815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1" name="Rectangle 40"/>
          <p:cNvSpPr>
            <a:spLocks noChangeAspect="1"/>
          </p:cNvSpPr>
          <p:nvPr/>
        </p:nvSpPr>
        <p:spPr>
          <a:xfrm>
            <a:off x="5835071" y="2708215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2" name="Rectangle 41"/>
          <p:cNvSpPr>
            <a:spLocks noChangeAspect="1"/>
          </p:cNvSpPr>
          <p:nvPr/>
        </p:nvSpPr>
        <p:spPr>
          <a:xfrm>
            <a:off x="5987471" y="2860615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Source</a:t>
            </a:r>
          </a:p>
          <a:p>
            <a:pPr algn="ctr"/>
            <a:r>
              <a:rPr lang="en-US" sz="1600" dirty="0" smtClean="0">
                <a:latin typeface="Calibri"/>
                <a:cs typeface="Calibri"/>
              </a:rPr>
              <a:t>(3x)</a:t>
            </a:r>
            <a:endParaRPr lang="en-US" sz="1600" dirty="0">
              <a:latin typeface="Calibri"/>
              <a:cs typeface="Calibri"/>
            </a:endParaRPr>
          </a:p>
        </p:txBody>
      </p:sp>
      <p:cxnSp>
        <p:nvCxnSpPr>
          <p:cNvPr id="23" name="Straight Arrow Connector 22"/>
          <p:cNvCxnSpPr>
            <a:stCxn id="8" idx="2"/>
            <a:endCxn id="42" idx="0"/>
          </p:cNvCxnSpPr>
          <p:nvPr/>
        </p:nvCxnSpPr>
        <p:spPr>
          <a:xfrm>
            <a:off x="4693691" y="1843818"/>
            <a:ext cx="1979580" cy="1016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spect="1"/>
          </p:cNvSpPr>
          <p:nvPr/>
        </p:nvSpPr>
        <p:spPr>
          <a:xfrm>
            <a:off x="1704073" y="4292182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>
          <a:xfrm>
            <a:off x="1856473" y="4444582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>
          <a:xfrm>
            <a:off x="2008873" y="4596982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Vote</a:t>
            </a:r>
          </a:p>
          <a:p>
            <a:pPr algn="ctr"/>
            <a:r>
              <a:rPr lang="en-US" sz="1600" dirty="0" smtClean="0">
                <a:latin typeface="Calibri"/>
                <a:cs typeface="Calibri"/>
              </a:rPr>
              <a:t>(3x)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>
          <a:xfrm>
            <a:off x="3703091" y="4292182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>
          <a:xfrm>
            <a:off x="3855491" y="4444582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3" name="Rectangle 52"/>
          <p:cNvSpPr>
            <a:spLocks noChangeAspect="1"/>
          </p:cNvSpPr>
          <p:nvPr/>
        </p:nvSpPr>
        <p:spPr>
          <a:xfrm>
            <a:off x="4007891" y="4596982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Vote</a:t>
            </a:r>
          </a:p>
          <a:p>
            <a:pPr algn="ctr"/>
            <a:r>
              <a:rPr lang="en-US" sz="1600" dirty="0" smtClean="0">
                <a:latin typeface="Calibri"/>
                <a:cs typeface="Calibri"/>
              </a:rPr>
              <a:t>(3x)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4" name="Rectangle 53"/>
          <p:cNvSpPr>
            <a:spLocks noChangeAspect="1"/>
          </p:cNvSpPr>
          <p:nvPr/>
        </p:nvSpPr>
        <p:spPr>
          <a:xfrm>
            <a:off x="5687126" y="4292182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>
          <a:xfrm>
            <a:off x="5839526" y="4444582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6" name="Rectangle 55"/>
          <p:cNvSpPr>
            <a:spLocks noChangeAspect="1"/>
          </p:cNvSpPr>
          <p:nvPr/>
        </p:nvSpPr>
        <p:spPr>
          <a:xfrm>
            <a:off x="5991926" y="4596982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Vote</a:t>
            </a:r>
          </a:p>
          <a:p>
            <a:pPr algn="ctr"/>
            <a:r>
              <a:rPr lang="en-US" sz="1600" dirty="0" smtClean="0">
                <a:latin typeface="Calibri"/>
                <a:cs typeface="Calibri"/>
              </a:rPr>
              <a:t>(3x)</a:t>
            </a:r>
            <a:endParaRPr lang="en-US" sz="1600" dirty="0">
              <a:latin typeface="Calibri"/>
              <a:cs typeface="Calibri"/>
            </a:endParaRPr>
          </a:p>
        </p:txBody>
      </p:sp>
      <p:cxnSp>
        <p:nvCxnSpPr>
          <p:cNvPr id="57" name="Straight Arrow Connector 56"/>
          <p:cNvCxnSpPr>
            <a:stCxn id="36" idx="2"/>
            <a:endCxn id="53" idx="0"/>
          </p:cNvCxnSpPr>
          <p:nvPr/>
        </p:nvCxnSpPr>
        <p:spPr>
          <a:xfrm>
            <a:off x="4693691" y="3804143"/>
            <a:ext cx="0" cy="792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2" idx="2"/>
            <a:endCxn id="56" idx="0"/>
          </p:cNvCxnSpPr>
          <p:nvPr/>
        </p:nvCxnSpPr>
        <p:spPr>
          <a:xfrm>
            <a:off x="6673271" y="3804143"/>
            <a:ext cx="4455" cy="792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2"/>
            <a:endCxn id="47" idx="0"/>
          </p:cNvCxnSpPr>
          <p:nvPr/>
        </p:nvCxnSpPr>
        <p:spPr>
          <a:xfrm>
            <a:off x="2694673" y="3804143"/>
            <a:ext cx="0" cy="792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Rectangle 65"/>
          <p:cNvSpPr>
            <a:spLocks noChangeAspect="1"/>
          </p:cNvSpPr>
          <p:nvPr/>
        </p:nvSpPr>
        <p:spPr>
          <a:xfrm>
            <a:off x="3075673" y="5995167"/>
            <a:ext cx="3235226" cy="393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Process</a:t>
            </a:r>
            <a:endParaRPr lang="en-US" sz="1600" dirty="0">
              <a:latin typeface="Calibri"/>
              <a:cs typeface="Calibri"/>
            </a:endParaRPr>
          </a:p>
        </p:txBody>
      </p:sp>
      <p:cxnSp>
        <p:nvCxnSpPr>
          <p:cNvPr id="67" name="Straight Arrow Connector 66"/>
          <p:cNvCxnSpPr>
            <a:stCxn id="47" idx="2"/>
            <a:endCxn id="66" idx="0"/>
          </p:cNvCxnSpPr>
          <p:nvPr/>
        </p:nvCxnSpPr>
        <p:spPr>
          <a:xfrm>
            <a:off x="2694673" y="5540510"/>
            <a:ext cx="1998613" cy="454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6" idx="2"/>
            <a:endCxn id="66" idx="0"/>
          </p:cNvCxnSpPr>
          <p:nvPr/>
        </p:nvCxnSpPr>
        <p:spPr>
          <a:xfrm flipH="1">
            <a:off x="4693286" y="5540510"/>
            <a:ext cx="1984440" cy="454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3" idx="2"/>
            <a:endCxn id="66" idx="0"/>
          </p:cNvCxnSpPr>
          <p:nvPr/>
        </p:nvCxnSpPr>
        <p:spPr>
          <a:xfrm flipH="1">
            <a:off x="4693286" y="5540510"/>
            <a:ext cx="405" cy="454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58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3691290" y="3013502"/>
            <a:ext cx="1761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/>
                <a:cs typeface="Segoe UI Light"/>
              </a:rPr>
              <a:t>Demo</a:t>
            </a:r>
            <a:endParaRPr lang="en-US" dirty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9232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2361600" y="525573"/>
            <a:ext cx="4420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/>
                <a:cs typeface="Segoe UI Light"/>
              </a:rPr>
              <a:t>Lessons Learned</a:t>
            </a:r>
            <a:endParaRPr lang="en-US" dirty="0">
              <a:latin typeface="Segoe UI Light"/>
              <a:cs typeface="Segoe UI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7400" y="1850540"/>
            <a:ext cx="29290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egoe UI Light"/>
                <a:cs typeface="Segoe UI Light"/>
              </a:rPr>
              <a:t>Accuracy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egoe UI Light"/>
                <a:cs typeface="Segoe UI Light"/>
              </a:rPr>
              <a:t>Instructions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egoe UI Light"/>
                <a:cs typeface="Segoe UI Light"/>
              </a:rPr>
              <a:t>Threshold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egoe UI Light"/>
                <a:cs typeface="Segoe UI Light"/>
              </a:rPr>
              <a:t>Quantity</a:t>
            </a:r>
            <a:endParaRPr lang="en-US" sz="2400" dirty="0" smtClean="0">
              <a:latin typeface="Segoe UI Light"/>
              <a:cs typeface="Segoe UI Ligh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egoe UI Light"/>
                <a:cs typeface="Segoe UI Light"/>
              </a:rPr>
              <a:t>Cost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egoe UI Light"/>
                <a:cs typeface="Segoe UI Light"/>
              </a:rPr>
              <a:t>Speed</a:t>
            </a:r>
          </a:p>
          <a:p>
            <a:endParaRPr lang="en-US" sz="2400" dirty="0">
              <a:latin typeface="Segoe UI Light"/>
              <a:cs typeface="Segoe UI Ligh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egoe UI Light"/>
                <a:cs typeface="Segoe UI Light"/>
              </a:rPr>
              <a:t>Duplicates</a:t>
            </a:r>
            <a:endParaRPr lang="en-US" sz="2400" dirty="0" smtClean="0">
              <a:latin typeface="Segoe UI Light"/>
              <a:cs typeface="Segoe UI Ligh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egoe UI Light"/>
                <a:cs typeface="Segoe UI Light"/>
              </a:rPr>
              <a:t>Secondary sources</a:t>
            </a:r>
          </a:p>
        </p:txBody>
      </p:sp>
    </p:spTree>
    <p:extLst>
      <p:ext uri="{BB962C8B-B14F-4D97-AF65-F5344CB8AC3E}">
        <p14:creationId xmlns:p14="http://schemas.microsoft.com/office/powerpoint/2010/main" val="138915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71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Sun</dc:creator>
  <cp:lastModifiedBy>Will Sun</cp:lastModifiedBy>
  <cp:revision>8</cp:revision>
  <dcterms:created xsi:type="dcterms:W3CDTF">2012-10-11T12:05:08Z</dcterms:created>
  <dcterms:modified xsi:type="dcterms:W3CDTF">2012-10-11T14:21:15Z</dcterms:modified>
</cp:coreProperties>
</file>