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8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1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3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3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1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1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663A-8F68-408C-8781-2D27B489D94F}" type="datetimeFigureOut">
              <a:rPr lang="zh-CN" altLang="en-US" smtClean="0"/>
              <a:t>2016/4/10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D9FA-3C21-48B0-A1EA-E9A94D3A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1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60017" y="21005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ea typeface="宋体" panose="02010600030101010101" pitchFamily="2" charset="-122"/>
              </a:rPr>
              <a:t>决策树分享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15517" y="3789481"/>
            <a:ext cx="5509668" cy="246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Ricardo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3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互信息 </a:t>
            </a:r>
            <a:r>
              <a:rPr lang="en-US" altLang="zh-CN" smtClean="0"/>
              <a:t>Mutual information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3661257"/>
            <a:ext cx="7705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一个连续变量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的不确定性，用方差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Var(X)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来度量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一个离散变量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的不确定性，用熵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来度量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两个连续变量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的相关度，用协方差或相关系数来度量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两个离散变量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的相关度，用互信息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I(X;Y)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直观地，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的相关度越高，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对分类的作用就越大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19875" cy="1581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75495" y="1834932"/>
            <a:ext cx="3866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互信息用来衡量两个离散变量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的相关度。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除了互信息还有一种叫法是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(information gain)</a:t>
            </a: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记作：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g(Y, X) = I(Y, X) = H(Y) – H(Y|X)</a:t>
            </a:r>
          </a:p>
        </p:txBody>
      </p:sp>
    </p:spTree>
    <p:extLst>
      <p:ext uri="{BB962C8B-B14F-4D97-AF65-F5344CB8AC3E}">
        <p14:creationId xmlns:p14="http://schemas.microsoft.com/office/powerpoint/2010/main" val="27290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409" y="2562415"/>
            <a:ext cx="6695364" cy="1325563"/>
          </a:xfrm>
        </p:spPr>
        <p:txBody>
          <a:bodyPr/>
          <a:lstStyle/>
          <a:p>
            <a:r>
              <a:rPr lang="zh-CN" altLang="en-US" smtClean="0"/>
              <a:t>接下来就是如何利用上面提及的概念构建决策树了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5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ID3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176" y="1101027"/>
            <a:ext cx="226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继续看这个例子，类标签是最后一列。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表示类标签，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表示属性。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47774"/>
              </p:ext>
            </p:extLst>
          </p:nvPr>
        </p:nvGraphicFramePr>
        <p:xfrm>
          <a:off x="0" y="1000594"/>
          <a:ext cx="6859139" cy="590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5"/>
                <a:gridCol w="1023972"/>
                <a:gridCol w="1276805"/>
                <a:gridCol w="973405"/>
                <a:gridCol w="1453787"/>
                <a:gridCol w="1580205"/>
              </a:tblGrid>
              <a:tr h="39266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Income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student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Credit_rating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Bus_computer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&lt;=30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31…40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8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9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11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13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excellent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2886176"/>
            <a:ext cx="5743575" cy="1457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00175" y="4881279"/>
            <a:ext cx="226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可以先算出买电脑这件事的不确定性。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3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ID3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176" y="1101027"/>
            <a:ext cx="2269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接下来我们要算的是条件熵，找出能使条件熵最小的属性，那么根节点就是它了。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属性为例子：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94664"/>
              </p:ext>
            </p:extLst>
          </p:nvPr>
        </p:nvGraphicFramePr>
        <p:xfrm>
          <a:off x="0" y="1000594"/>
          <a:ext cx="6859139" cy="590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5"/>
                <a:gridCol w="1023972"/>
                <a:gridCol w="1276805"/>
                <a:gridCol w="973405"/>
                <a:gridCol w="1453787"/>
                <a:gridCol w="1580205"/>
              </a:tblGrid>
              <a:tr h="39266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Income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student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Credit_rating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Bus_computer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&lt;=30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31…40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8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9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11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13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excellent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61" y="3166280"/>
            <a:ext cx="5992131" cy="20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ID3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08110" y="2316097"/>
            <a:ext cx="3801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把条件熵的公式拉过来比较一下。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属性有三种取值，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&lt;=30, 31…40,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&gt;40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个实例。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&lt;=30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人买了电脑，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人没买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31…40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人买了电脑，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人没买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&gt;40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人买了电脑，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人没买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对照式子，搞清楚计算的过程。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87" y="4612943"/>
            <a:ext cx="5992131" cy="2023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89" y="1101027"/>
            <a:ext cx="590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ID3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08110" y="2316097"/>
            <a:ext cx="3801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计算出所有属性的条件熵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以后，下一步是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计算所有属性的信息增益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和条件熵相反，因为信息增益是用来衡量相关度，如果一个属性和类标签的相关度越高，说明该属性对于分类越有帮助。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所以选节点的条件是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条件熵越小约好，信息增益越大越好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8" y="2251270"/>
            <a:ext cx="4943475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8" y="1590168"/>
            <a:ext cx="2095500" cy="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8" y="3100743"/>
            <a:ext cx="4867275" cy="2266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6488" y="5813269"/>
            <a:ext cx="10831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“age” 这个属性的条件熵最小（等价于信息增益最大），因而首先被选出作为根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注意每次选出结点后，数据集根据结点属性值分为若干子集，新的子集要重新计算信息增益，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而非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采用上一次的信息增益继续做决策。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31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C4.5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2162" y="1620060"/>
            <a:ext cx="110080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方法虽好，但是有一个问题就是，如果数据集包含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这样的属性，构建出的决策树就会完全无效，因为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的信息增益永远是最大的。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试想一下，你有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个样本，结果构建了一颗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叉树，这样确实模型结果是百分百正确，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但是这样的树又有什么用呢？ 如果来了一个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的样本，根本没有办法进行预测。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的信息增益，大家不妨自己返回前面几页算一算，这样就明白了。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的发明人又提出了一种方法，就是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，这个方法只是进行了小小改进，就解决了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的问题。不同于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采用信息增益进行划分，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用的是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43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C4.5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9517"/>
              </p:ext>
            </p:extLst>
          </p:nvPr>
        </p:nvGraphicFramePr>
        <p:xfrm>
          <a:off x="0" y="1000594"/>
          <a:ext cx="6859139" cy="590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5"/>
                <a:gridCol w="1023972"/>
                <a:gridCol w="1276805"/>
                <a:gridCol w="973405"/>
                <a:gridCol w="1453787"/>
                <a:gridCol w="1580205"/>
              </a:tblGrid>
              <a:tr h="39266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Income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student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Credit_rating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Bus_computer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&lt;=30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31…40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8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9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11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13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excellent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6" y="5072017"/>
            <a:ext cx="5800725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04" y="315739"/>
            <a:ext cx="5857875" cy="1781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58205" y="2375178"/>
            <a:ext cx="5683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同样用例子来看看，分子是信息增益就不多说了，算法和前面一样，关键是分母。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公式很乱，又引入了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SplitInfo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这样一个词，但其实这个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SplitInfo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H(A)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，也即属性自己的熵！ 只要这样记就可以了。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SplitInfo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的算法就和前面提到的计算熵的方式一样。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28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C4.5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0" y="3568303"/>
            <a:ext cx="5800725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3" y="1410790"/>
            <a:ext cx="5857875" cy="1781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58205" y="2375178"/>
            <a:ext cx="5683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为什么用信息增益率能够避免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被选为结点的情况呢？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可以这样理解，因为信息增益率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属性本身的熵。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按照熵的定义，属性的不确定性越高，熵值就越大。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显然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的不确定性是最高的，因为每一个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都不一样且只出现一次，所以这样即使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有一个较大的信息增益，也因为要除以自身的熵而使得它的信息增益率比不上其他属性了。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18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CART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53488" y="2107570"/>
            <a:ext cx="568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最后介绍一种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决策树，它和前面两种是不同的，它衡量的标准叫做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基尼指数。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的值找根节点。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7" y="1534383"/>
            <a:ext cx="4133850" cy="84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7" y="2876905"/>
            <a:ext cx="46482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7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83" y="2370114"/>
            <a:ext cx="6364692" cy="2939647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21893" y="2951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ea typeface="宋体" panose="02010600030101010101" pitchFamily="2" charset="-122"/>
              </a:rPr>
              <a:t>决策树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-100890" y="2370114"/>
            <a:ext cx="6051313" cy="2466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决策树是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个既可以做分类也可以做回归的模型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内部节点是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每条边上面是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特征值</a:t>
            </a:r>
            <a:r>
              <a:rPr lang="en-US" altLang="zh-CN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叶子结点是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分类结果</a:t>
            </a:r>
            <a:r>
              <a:rPr lang="en-US" altLang="zh-CN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00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分类的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过程就是顺着树从根节点走到叶结点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6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CART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9517"/>
              </p:ext>
            </p:extLst>
          </p:nvPr>
        </p:nvGraphicFramePr>
        <p:xfrm>
          <a:off x="0" y="1000594"/>
          <a:ext cx="6859139" cy="590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5"/>
                <a:gridCol w="1023972"/>
                <a:gridCol w="1276805"/>
                <a:gridCol w="973405"/>
                <a:gridCol w="1453787"/>
                <a:gridCol w="1580205"/>
              </a:tblGrid>
              <a:tr h="39266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Income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student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Credit_rating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Bus_computer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&lt;=30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31…40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8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9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11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13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excellent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89414" y="3221338"/>
            <a:ext cx="361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先算出购买电脑事件的基尼指数。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39" y="1129704"/>
            <a:ext cx="4133850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660" y="2106539"/>
            <a:ext cx="4229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en-US" altLang="zh-CN" smtClean="0"/>
              <a:t>CART</a:t>
            </a:r>
            <a:r>
              <a:rPr lang="zh-CN" altLang="en-US" smtClean="0"/>
              <a:t>决策树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9517"/>
              </p:ext>
            </p:extLst>
          </p:nvPr>
        </p:nvGraphicFramePr>
        <p:xfrm>
          <a:off x="0" y="1000594"/>
          <a:ext cx="6859139" cy="590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5"/>
                <a:gridCol w="1023972"/>
                <a:gridCol w="1276805"/>
                <a:gridCol w="973405"/>
                <a:gridCol w="1453787"/>
                <a:gridCol w="1580205"/>
              </a:tblGrid>
              <a:tr h="39266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Income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student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Credit_rating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Bus_computer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&lt;=30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31…40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8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9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11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12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13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</a:p>
                  </a:txBody>
                  <a:tcPr/>
                </a:tc>
              </a:tr>
              <a:tr h="39348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excellent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64844" y="3062452"/>
            <a:ext cx="496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然后根据公式可以算出各个属性的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(D)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然后看看谁的最大，就用谁作为划分依据。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4358588"/>
            <a:ext cx="5829300" cy="194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84" y="1692724"/>
            <a:ext cx="46482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5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zh-CN" altLang="en-US" smtClean="0"/>
              <a:t>过拟合 </a:t>
            </a:r>
            <a:r>
              <a:rPr lang="en-US" altLang="zh-CN" smtClean="0"/>
              <a:t>Overfitting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6" y="1132764"/>
            <a:ext cx="10380594" cy="53226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9963" y="3441680"/>
            <a:ext cx="6323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过拟合是构建决策树很容易产生的一个问题。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拟合意思就是说在训练集上效果很好，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但是一到测试集就悲剧了。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这样的问题很常见，比方说商城做推荐系统的，离线训练的效果上线后得到的反馈可能很不乐观。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比方说上面这个数据集，由于恒温不冬眠的动物，只有鹰这一种，而鹰不是哺乳动物，所以左边构建出的决策树就认为这一分支的标签是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如果新加入一个样本：大象， 显然得到的答案就不正确了。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8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zh-CN" altLang="en-US" smtClean="0"/>
              <a:t>过拟合 </a:t>
            </a:r>
            <a:r>
              <a:rPr lang="en-US" altLang="zh-CN" smtClean="0"/>
              <a:t>Overfitting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6643" y="1476403"/>
            <a:ext cx="11031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解决过拟合有两种方法：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一是增大训练集的规模，使得它能包含足够多的差异性。 但这样可能不太现实，因为我们实际使用的训练集一般都是很大的，但差异性是很多的，不可能包括进去，并且在有监督学习中我们要给每个训练样本贴标签，花费是比较大的。所以这不是一个好的解决方案。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二是剪枝，把复杂的树变得简单一些，这样就能避免一些极端情况，这是我们相对能容易点完成的解决方案。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35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zh-CN" altLang="en-US" smtClean="0"/>
              <a:t>过拟合 </a:t>
            </a:r>
            <a:r>
              <a:rPr lang="en-US" altLang="zh-CN" smtClean="0"/>
              <a:t>Overfitting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86816" y="1516632"/>
            <a:ext cx="405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不妨用左边的数据集验证一下剪枝的效果。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3" y="989675"/>
            <a:ext cx="7258050" cy="2886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3" y="3875750"/>
            <a:ext cx="7219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3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zh-CN" altLang="en-US" smtClean="0"/>
              <a:t>过拟合 </a:t>
            </a:r>
            <a:r>
              <a:rPr lang="en-US" altLang="zh-CN" smtClean="0"/>
              <a:t>Overfitting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0" y="1489335"/>
            <a:ext cx="11485428" cy="50342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07138" y="988749"/>
            <a:ext cx="405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尽管训练集的错误率提高了，但剪枝后测试集的错误率减少了很多，所以剪枝后效果更好。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58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zh-CN" altLang="en-US" smtClean="0"/>
              <a:t>过拟合 </a:t>
            </a:r>
            <a:r>
              <a:rPr lang="en-US" altLang="zh-CN" smtClean="0"/>
              <a:t>Overfitting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345" y="1311915"/>
            <a:ext cx="102437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那么问题来了，说道剪枝，到底要怎么剪呢？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我们在使用决策树时，一般都是希望目标函数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也有说损失函数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价值函数的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传统地有：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=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错误个数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总个数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但现在我们希望找到一种方法能够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让目标函数在剪枝后有可能比剪枝前要小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这是一个还在不断研究的课题，这里演示一种简单的方法，引入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惩罚项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剪枝方法：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=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（错误个数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α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*叶子数）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总个数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这种方法的直观理解是，每多一片叶子就多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个错误个数。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623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3" y="-13648"/>
            <a:ext cx="10515600" cy="1325563"/>
          </a:xfrm>
        </p:spPr>
        <p:txBody>
          <a:bodyPr/>
          <a:lstStyle/>
          <a:p>
            <a:r>
              <a:rPr lang="zh-CN" altLang="en-US" smtClean="0"/>
              <a:t>过拟合 </a:t>
            </a:r>
            <a:r>
              <a:rPr lang="en-US" altLang="zh-CN" smtClean="0"/>
              <a:t>Overfitting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8" y="1025377"/>
            <a:ext cx="8584189" cy="41608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8072" y="5186215"/>
            <a:ext cx="5358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直接看例子，假设惩罚项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α=0.5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左边：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=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1+1+1+1 + 7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24 = 0.3125</a:t>
            </a: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右边：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=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2+1+3 + 4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24 = 0.3333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7328" y="5240872"/>
            <a:ext cx="535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这样一算，左边未剪枝效果较好，所以就不剪了。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直观地，惩罚项为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意味着如果分裂两个子结点后能够多出一个正确的样本就进行分裂。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60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291" y="791571"/>
            <a:ext cx="8919949" cy="4531056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决策树基本的内容就是以上这些，但是这些仅仅是基础。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决策树模型虽然简单，但是也是比较常用的，在各大竞赛以及一些顶尖会议的论文中不乏出现。像</a:t>
            </a:r>
            <a:r>
              <a:rPr lang="en-US" altLang="zh-CN" smtClean="0"/>
              <a:t>RF</a:t>
            </a:r>
            <a:r>
              <a:rPr lang="zh-CN" altLang="en-US" smtClean="0"/>
              <a:t>，</a:t>
            </a:r>
            <a:r>
              <a:rPr lang="en-US" altLang="zh-CN" smtClean="0"/>
              <a:t>GBDT</a:t>
            </a:r>
            <a:r>
              <a:rPr lang="zh-CN" altLang="en-US" smtClean="0"/>
              <a:t>这些更高级的方法大家不妨再作了解。</a:t>
            </a:r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18364" y="5750258"/>
            <a:ext cx="3370997" cy="110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Written by: Ricardo</a:t>
            </a:r>
          </a:p>
          <a:p>
            <a:r>
              <a:rPr lang="en-US" altLang="zh-CN" sz="2800" smtClean="0"/>
              <a:t>2016.4.3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69290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67551"/>
              </p:ext>
            </p:extLst>
          </p:nvPr>
        </p:nvGraphicFramePr>
        <p:xfrm>
          <a:off x="421564" y="542245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Income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student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Credit_rating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Bus_computer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&lt;=30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31…40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excellent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34569" y="2224585"/>
            <a:ext cx="2606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只要建立了决策树，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预测的过程是很简单的。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关键是怎么根据训练集建立决策树。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1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67551"/>
              </p:ext>
            </p:extLst>
          </p:nvPr>
        </p:nvGraphicFramePr>
        <p:xfrm>
          <a:off x="421564" y="542245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Income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student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Credit_rating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Bus_computer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&lt;=30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31…40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&lt;=30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E</a:t>
                      </a:r>
                      <a:r>
                        <a:rPr lang="zh-CN" altLang="en-US" smtClean="0"/>
                        <a:t>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31…40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r>
                        <a:rPr lang="zh-CN" altLang="en-US" smtClean="0"/>
                        <a:t>igh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</a:t>
                      </a:r>
                      <a:r>
                        <a:rPr lang="zh-CN" altLang="en-US" smtClean="0"/>
                        <a:t>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Y</a:t>
                      </a:r>
                      <a:r>
                        <a:rPr lang="zh-CN" altLang="en-US" smtClean="0"/>
                        <a:t>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&gt;40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</a:t>
                      </a:r>
                      <a:r>
                        <a:rPr lang="zh-CN" altLang="en-US" smtClean="0"/>
                        <a:t>edium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excellent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o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734568" y="3138879"/>
            <a:ext cx="260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注意到树的内部结点就是属性，现在问题是。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怎样决定用哪一个属性做根节点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39" y="566407"/>
            <a:ext cx="3989981" cy="18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02704"/>
            <a:ext cx="7134225" cy="1133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199" y="1714216"/>
            <a:ext cx="84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假设你有一个八个面的色子，要用多少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才能表示出所有可能性呢？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8" y="3930134"/>
            <a:ext cx="8469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答案是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3bit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，很简单，就是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着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3bit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的排列组合可以表示八个数，把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八种情况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都包含了。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除了只接用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）来求，还可以表示为右边的形式，因为色子是均匀的，所以投掷到每一面的概率都是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1/8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，右边式子的实质就是把发生各个事件的不确定性进行求和，得到的就是整个投掷色子时间的不确定性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，也即投掷色子的信息熵。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6551" y="1690688"/>
            <a:ext cx="5603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熵就是这么一个用来描述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离散变量不确定性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比方说抛硬币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投色子等等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再举个抛硬币的例子，一般来说正面背面都是二分之一的概率。这时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如果有人作弊，做了一个百分百正面的硬币。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这时按左式一算，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了，也即不确定性为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是很显然的，都百分百正面了，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不确定性当然为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582303"/>
            <a:ext cx="36671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1" y="2821603"/>
            <a:ext cx="5323499" cy="26344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01" y="2316778"/>
            <a:ext cx="4819650" cy="504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0400" y="2316778"/>
            <a:ext cx="4893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设抛到正面的概率是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，则反面的概率是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1-p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可以看到概率分布是一个钟形函数。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当各个事件发生的概率相等时，总的不确定性越高，我们越难猜出会发生哪一个事件。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联系实际，如果有一个事件发生的概率比较大，我们往往就选择猜这个事件了。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96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条件熵和联合熵 </a:t>
            </a:r>
            <a:r>
              <a:rPr lang="en-US" altLang="zh-CN" smtClean="0"/>
              <a:t>Conditional&amp;joint entropy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83290" y="2023526"/>
            <a:ext cx="4893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和条件概率类似，也有条件熵这个概念。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即已知发生事件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注意这个概念很重要，我们可以把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理解为前面例子的属性，构建决策树时，我们希望每次选择结点都能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尽可能减少事情的不确定性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所以我们每次都会选能够让条件熵最小的一个属性作为新的节点。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3526"/>
            <a:ext cx="590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条件熵和联合熵 </a:t>
            </a:r>
            <a:r>
              <a:rPr lang="en-US" altLang="zh-CN" smtClean="0"/>
              <a:t>Conditional&amp;joint entropy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83290" y="2023526"/>
            <a:ext cx="4893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和联合概率类似，也有联合熵这个概念。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即同时发生事件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注意联合熵的计算方式，两个离散变量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的联合熵，或者说联合出现的不确定性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的熵 加上 给定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的条件熵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 加上 给定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的顺序是可以调转的。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5" y="1810176"/>
            <a:ext cx="5876925" cy="781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35" y="2710714"/>
            <a:ext cx="56483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1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2953</Words>
  <Application>Microsoft Office PowerPoint</Application>
  <PresentationFormat>宽屏</PresentationFormat>
  <Paragraphs>778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信息熵</vt:lpstr>
      <vt:lpstr>信息熵</vt:lpstr>
      <vt:lpstr>信息熵</vt:lpstr>
      <vt:lpstr>条件熵和联合熵 Conditional&amp;joint entropy</vt:lpstr>
      <vt:lpstr>条件熵和联合熵 Conditional&amp;joint entropy</vt:lpstr>
      <vt:lpstr>互信息 Mutual information</vt:lpstr>
      <vt:lpstr>接下来就是如何利用上面提及的概念构建决策树了</vt:lpstr>
      <vt:lpstr>ID3决策树</vt:lpstr>
      <vt:lpstr>ID3决策树</vt:lpstr>
      <vt:lpstr>ID3决策树</vt:lpstr>
      <vt:lpstr>ID3决策树</vt:lpstr>
      <vt:lpstr>C4.5决策树</vt:lpstr>
      <vt:lpstr>C4.5决策树</vt:lpstr>
      <vt:lpstr>C4.5决策树</vt:lpstr>
      <vt:lpstr>CART决策树</vt:lpstr>
      <vt:lpstr>CART决策树</vt:lpstr>
      <vt:lpstr>CART决策树</vt:lpstr>
      <vt:lpstr>过拟合 Overfitting</vt:lpstr>
      <vt:lpstr>过拟合 Overfitting</vt:lpstr>
      <vt:lpstr>过拟合 Overfitting</vt:lpstr>
      <vt:lpstr>过拟合 Overfitting</vt:lpstr>
      <vt:lpstr>过拟合 Overfitting</vt:lpstr>
      <vt:lpstr>过拟合 Overfitting</vt:lpstr>
      <vt:lpstr>决策树基本的内容就是以上这些，但是这些仅仅是基础。  决策树模型虽然简单，但是也是比较常用的，在各大竞赛以及一些顶尖会议的论文中不乏出现。像RF，GBDT这些更高级的方法大家不妨再作了解。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Chihhung Deng</dc:creator>
  <cp:lastModifiedBy>Chihhung Deng</cp:lastModifiedBy>
  <cp:revision>36</cp:revision>
  <dcterms:created xsi:type="dcterms:W3CDTF">2016-04-03T09:23:22Z</dcterms:created>
  <dcterms:modified xsi:type="dcterms:W3CDTF">2016-04-10T12:15:16Z</dcterms:modified>
</cp:coreProperties>
</file>