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63" r:id="rId4"/>
    <p:sldId id="257" r:id="rId5"/>
    <p:sldId id="258" r:id="rId6"/>
    <p:sldId id="259" r:id="rId7"/>
    <p:sldId id="260" r:id="rId8"/>
    <p:sldId id="261" r:id="rId9"/>
    <p:sldId id="264" r:id="rId10"/>
    <p:sldId id="268" r:id="rId11"/>
    <p:sldId id="269" r:id="rId12"/>
    <p:sldId id="267" r:id="rId13"/>
    <p:sldId id="265" r:id="rId14"/>
    <p:sldId id="266" r:id="rId15"/>
    <p:sldId id="262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7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DAA41-A2FA-4511-BC2F-E7342B874F38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DE2E7-2F47-4091-8B61-5F2C4633F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34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DAA41-A2FA-4511-BC2F-E7342B874F38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DE2E7-2F47-4091-8B61-5F2C4633F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94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DAA41-A2FA-4511-BC2F-E7342B874F38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DE2E7-2F47-4091-8B61-5F2C4633F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751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DAA41-A2FA-4511-BC2F-E7342B874F38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DE2E7-2F47-4091-8B61-5F2C4633F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49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DAA41-A2FA-4511-BC2F-E7342B874F38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DE2E7-2F47-4091-8B61-5F2C4633F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005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DAA41-A2FA-4511-BC2F-E7342B874F38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DE2E7-2F47-4091-8B61-5F2C4633F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3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DAA41-A2FA-4511-BC2F-E7342B874F38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DE2E7-2F47-4091-8B61-5F2C4633F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300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DAA41-A2FA-4511-BC2F-E7342B874F38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DE2E7-2F47-4091-8B61-5F2C4633F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25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DAA41-A2FA-4511-BC2F-E7342B874F38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DE2E7-2F47-4091-8B61-5F2C4633F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35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DAA41-A2FA-4511-BC2F-E7342B874F38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DE2E7-2F47-4091-8B61-5F2C4633F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012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DAA41-A2FA-4511-BC2F-E7342B874F38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DE2E7-2F47-4091-8B61-5F2C4633F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3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DAA41-A2FA-4511-BC2F-E7342B874F38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DE2E7-2F47-4091-8B61-5F2C4633F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53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Patterns - </a:t>
            </a:r>
            <a:r>
              <a:rPr lang="en-US" dirty="0" err="1" smtClean="0"/>
              <a:t>GoF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2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Single-responsibility principle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674" y="1867679"/>
            <a:ext cx="8843963" cy="472916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95480" y="1867679"/>
            <a:ext cx="3990928" cy="992636"/>
          </a:xfrm>
          <a:prstGeom prst="rect">
            <a:avLst/>
          </a:prstGeom>
          <a:noFill/>
          <a:ln w="127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09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Open–closed principle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Polymorphism</a:t>
            </a:r>
            <a:endParaRPr lang="en-US" altLang="zh-TW" dirty="0"/>
          </a:p>
          <a:p>
            <a:r>
              <a:rPr lang="en-US" altLang="zh-TW" dirty="0" smtClean="0"/>
              <a:t>Abstract interface</a:t>
            </a:r>
            <a:endParaRPr lang="zh-TW" altLang="en-US" dirty="0"/>
          </a:p>
          <a:p>
            <a:r>
              <a:rPr lang="en-US" dirty="0" smtClean="0"/>
              <a:t>Dependency </a:t>
            </a:r>
            <a:r>
              <a:rPr lang="en-US" smtClean="0"/>
              <a:t>Invertion</a:t>
            </a:r>
            <a:r>
              <a:rPr lang="en-US" dirty="0" smtClean="0"/>
              <a:t> </a:t>
            </a:r>
            <a:r>
              <a:rPr lang="en-US" dirty="0"/>
              <a:t>pattern, </a:t>
            </a:r>
            <a:r>
              <a:rPr lang="en-US" dirty="0" smtClean="0"/>
              <a:t>DIP</a:t>
            </a:r>
            <a:endParaRPr lang="en-US" dirty="0"/>
          </a:p>
          <a:p>
            <a:r>
              <a:rPr lang="en-US" altLang="zh-TW" dirty="0" smtClean="0"/>
              <a:t>Decorator Patterns</a:t>
            </a:r>
            <a:endParaRPr lang="zh-TW" altLang="en-US" dirty="0"/>
          </a:p>
          <a:p>
            <a:r>
              <a:rPr lang="en-US" dirty="0" smtClean="0"/>
              <a:t>Strategy Patterns</a:t>
            </a:r>
          </a:p>
          <a:p>
            <a:r>
              <a:rPr lang="en-US" dirty="0" smtClean="0"/>
              <a:t>Interface Backward Compatible, i.e. table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10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Liskov</a:t>
            </a:r>
            <a:r>
              <a:rPr lang="en-US" dirty="0"/>
              <a:t> substitution principle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5343" y="1589714"/>
            <a:ext cx="3307205" cy="53553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Class Rectangle {</a:t>
            </a:r>
          </a:p>
          <a:p>
            <a:r>
              <a:rPr lang="en-US" i="1" dirty="0" smtClean="0"/>
              <a:t>    </a:t>
            </a:r>
            <a:r>
              <a:rPr lang="en-US" i="1" dirty="0" err="1" smtClean="0"/>
              <a:t>int</a:t>
            </a:r>
            <a:r>
              <a:rPr lang="en-US" i="1" dirty="0" smtClean="0"/>
              <a:t> width;</a:t>
            </a:r>
          </a:p>
          <a:p>
            <a:r>
              <a:rPr lang="en-US" i="1" dirty="0" smtClean="0"/>
              <a:t>    </a:t>
            </a:r>
            <a:r>
              <a:rPr lang="en-US" i="1" dirty="0" err="1" smtClean="0"/>
              <a:t>int</a:t>
            </a:r>
            <a:r>
              <a:rPr lang="en-US" i="1" dirty="0" smtClean="0"/>
              <a:t> length;</a:t>
            </a:r>
          </a:p>
          <a:p>
            <a:endParaRPr lang="en-US" i="1" dirty="0" smtClean="0"/>
          </a:p>
          <a:p>
            <a:r>
              <a:rPr lang="en-US" i="1" dirty="0"/>
              <a:t> </a:t>
            </a:r>
            <a:r>
              <a:rPr lang="en-US" i="1" dirty="0" smtClean="0"/>
              <a:t>   </a:t>
            </a:r>
            <a:r>
              <a:rPr lang="en-US" i="1" dirty="0" err="1" smtClean="0"/>
              <a:t>int</a:t>
            </a:r>
            <a:r>
              <a:rPr lang="en-US" i="1" dirty="0" smtClean="0"/>
              <a:t> </a:t>
            </a:r>
            <a:r>
              <a:rPr lang="en-US" i="1" dirty="0" err="1" smtClean="0"/>
              <a:t>setWidth</a:t>
            </a:r>
            <a:r>
              <a:rPr lang="en-US" i="1" dirty="0" smtClean="0"/>
              <a:t>(</a:t>
            </a:r>
            <a:r>
              <a:rPr lang="en-US" i="1" dirty="0" err="1" smtClean="0"/>
              <a:t>int</a:t>
            </a:r>
            <a:r>
              <a:rPr lang="en-US" i="1" dirty="0" smtClean="0"/>
              <a:t> w) {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   width = w;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}</a:t>
            </a:r>
            <a:endParaRPr lang="en-US" i="1" dirty="0"/>
          </a:p>
          <a:p>
            <a:r>
              <a:rPr lang="en-US" i="1" dirty="0" smtClean="0"/>
              <a:t>    ….</a:t>
            </a:r>
          </a:p>
          <a:p>
            <a:r>
              <a:rPr lang="en-US" i="1" dirty="0" smtClean="0"/>
              <a:t>}</a:t>
            </a:r>
          </a:p>
          <a:p>
            <a:endParaRPr lang="en-US" i="1" dirty="0"/>
          </a:p>
          <a:p>
            <a:r>
              <a:rPr lang="en-US" i="1" dirty="0" err="1" smtClean="0"/>
              <a:t>Classs</a:t>
            </a:r>
            <a:r>
              <a:rPr lang="en-US" i="1" dirty="0" smtClean="0"/>
              <a:t> Square extends Rectangle {</a:t>
            </a:r>
          </a:p>
          <a:p>
            <a:r>
              <a:rPr lang="en-US" i="1" dirty="0" smtClean="0"/>
              <a:t>    </a:t>
            </a:r>
            <a:r>
              <a:rPr lang="en-US" i="1" dirty="0" err="1" smtClean="0"/>
              <a:t>int</a:t>
            </a:r>
            <a:r>
              <a:rPr lang="en-US" i="1" dirty="0" smtClean="0"/>
              <a:t> </a:t>
            </a:r>
            <a:r>
              <a:rPr lang="en-US" i="1" dirty="0" err="1" smtClean="0"/>
              <a:t>setWidth</a:t>
            </a:r>
            <a:r>
              <a:rPr lang="en-US" i="1" dirty="0" smtClean="0"/>
              <a:t>(</a:t>
            </a:r>
            <a:r>
              <a:rPr lang="en-US" i="1" dirty="0" err="1" smtClean="0"/>
              <a:t>int</a:t>
            </a:r>
            <a:r>
              <a:rPr lang="en-US" i="1" dirty="0" smtClean="0"/>
              <a:t> w) {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   width = w; length = w;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}</a:t>
            </a:r>
          </a:p>
          <a:p>
            <a:endParaRPr lang="en-US" i="1" dirty="0"/>
          </a:p>
          <a:p>
            <a:r>
              <a:rPr lang="en-US" i="1" dirty="0" smtClean="0"/>
              <a:t>    </a:t>
            </a:r>
            <a:r>
              <a:rPr lang="en-US" i="1" dirty="0" err="1" smtClean="0"/>
              <a:t>int</a:t>
            </a:r>
            <a:r>
              <a:rPr lang="en-US" i="1" dirty="0" smtClean="0"/>
              <a:t> </a:t>
            </a:r>
            <a:r>
              <a:rPr lang="en-US" i="1" dirty="0" err="1" smtClean="0"/>
              <a:t>setLength</a:t>
            </a:r>
            <a:r>
              <a:rPr lang="en-US" i="1" dirty="0" smtClean="0"/>
              <a:t>(</a:t>
            </a:r>
            <a:r>
              <a:rPr lang="en-US" i="1" dirty="0" err="1" smtClean="0"/>
              <a:t>int</a:t>
            </a:r>
            <a:r>
              <a:rPr lang="en-US" i="1" dirty="0" smtClean="0"/>
              <a:t> l) {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   length = l; width = l;</a:t>
            </a:r>
          </a:p>
          <a:p>
            <a:r>
              <a:rPr lang="en-US" i="1" dirty="0" smtClean="0"/>
              <a:t>    }</a:t>
            </a:r>
            <a:endParaRPr lang="en-US" i="1" dirty="0"/>
          </a:p>
          <a:p>
            <a:r>
              <a:rPr lang="en-US" i="1" dirty="0" smtClean="0"/>
              <a:t>}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4354836" y="1589714"/>
            <a:ext cx="3307205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Class </a:t>
            </a:r>
            <a:r>
              <a:rPr lang="en-US" i="1" dirty="0" err="1" smtClean="0"/>
              <a:t>RectangleAreaCalculator</a:t>
            </a:r>
            <a:r>
              <a:rPr lang="en-US" i="1" dirty="0" smtClean="0"/>
              <a:t> {</a:t>
            </a:r>
          </a:p>
          <a:p>
            <a:endParaRPr lang="en-US" i="1" dirty="0" smtClean="0"/>
          </a:p>
          <a:p>
            <a:r>
              <a:rPr lang="en-US" i="1" dirty="0"/>
              <a:t> </a:t>
            </a:r>
            <a:r>
              <a:rPr lang="en-US" i="1" dirty="0" smtClean="0"/>
              <a:t>   </a:t>
            </a:r>
            <a:r>
              <a:rPr lang="en-US" i="1" dirty="0" err="1" smtClean="0"/>
              <a:t>int</a:t>
            </a:r>
            <a:r>
              <a:rPr lang="en-US" i="1" dirty="0" smtClean="0"/>
              <a:t> </a:t>
            </a:r>
            <a:r>
              <a:rPr lang="en-US" i="1" dirty="0" err="1" smtClean="0"/>
              <a:t>getArea</a:t>
            </a:r>
            <a:r>
              <a:rPr lang="en-US" i="1" dirty="0" smtClean="0"/>
              <a:t>(Rectangle r) {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   return </a:t>
            </a:r>
            <a:r>
              <a:rPr lang="en-US" i="1" dirty="0" err="1" smtClean="0"/>
              <a:t>r.width</a:t>
            </a:r>
            <a:r>
              <a:rPr lang="en-US" i="1" dirty="0" smtClean="0"/>
              <a:t> * </a:t>
            </a:r>
            <a:r>
              <a:rPr lang="en-US" i="1" dirty="0" err="1" smtClean="0"/>
              <a:t>r.length</a:t>
            </a:r>
            <a:r>
              <a:rPr lang="en-US" i="1" dirty="0" smtClean="0"/>
              <a:t>;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}</a:t>
            </a:r>
          </a:p>
          <a:p>
            <a:r>
              <a:rPr lang="en-US" i="1" dirty="0" smtClean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36755" y="1589714"/>
            <a:ext cx="3307205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Unittest</a:t>
            </a:r>
            <a:r>
              <a:rPr lang="en-US" i="1" dirty="0" smtClean="0"/>
              <a:t>:</a:t>
            </a:r>
          </a:p>
          <a:p>
            <a:endParaRPr lang="en-US" i="1" dirty="0" smtClean="0"/>
          </a:p>
          <a:p>
            <a:r>
              <a:rPr lang="en-US" i="1" dirty="0" smtClean="0"/>
              <a:t>Rectangle r = new Square();</a:t>
            </a:r>
          </a:p>
          <a:p>
            <a:r>
              <a:rPr lang="en-US" i="1" dirty="0" err="1" smtClean="0"/>
              <a:t>r.setWidth</a:t>
            </a:r>
            <a:r>
              <a:rPr lang="en-US" i="1" dirty="0" smtClean="0"/>
              <a:t> = 5;</a:t>
            </a:r>
          </a:p>
          <a:p>
            <a:r>
              <a:rPr lang="en-US" i="1" dirty="0" err="1" smtClean="0"/>
              <a:t>r.setLength</a:t>
            </a:r>
            <a:r>
              <a:rPr lang="en-US" i="1" dirty="0" smtClean="0"/>
              <a:t> = 4;</a:t>
            </a:r>
          </a:p>
          <a:p>
            <a:endParaRPr lang="en-US" i="1" dirty="0" smtClean="0"/>
          </a:p>
          <a:p>
            <a:r>
              <a:rPr lang="en-US" i="1" dirty="0" err="1" smtClean="0"/>
              <a:t>RecTangleAreaCalculator</a:t>
            </a:r>
            <a:r>
              <a:rPr lang="en-US" i="1" dirty="0" smtClean="0"/>
              <a:t> </a:t>
            </a:r>
            <a:r>
              <a:rPr lang="en-US" i="1" dirty="0" err="1" smtClean="0"/>
              <a:t>calc</a:t>
            </a:r>
            <a:r>
              <a:rPr lang="en-US" i="1" dirty="0" smtClean="0"/>
              <a:t> = new </a:t>
            </a:r>
            <a:r>
              <a:rPr lang="en-US" i="1" dirty="0" err="1" smtClean="0"/>
              <a:t>RecTangleAreaCalculator</a:t>
            </a:r>
            <a:r>
              <a:rPr lang="en-US" i="1" dirty="0" smtClean="0"/>
              <a:t>();</a:t>
            </a:r>
            <a:endParaRPr lang="en-US" i="1" dirty="0"/>
          </a:p>
          <a:p>
            <a:endParaRPr lang="en-US" i="1" dirty="0"/>
          </a:p>
          <a:p>
            <a:r>
              <a:rPr lang="en-US" i="1" dirty="0" err="1" smtClean="0"/>
              <a:t>AssertEqual</a:t>
            </a:r>
            <a:r>
              <a:rPr lang="en-US" i="1" dirty="0" smtClean="0"/>
              <a:t>(</a:t>
            </a:r>
            <a:r>
              <a:rPr lang="en-US" i="1" dirty="0" err="1" smtClean="0"/>
              <a:t>calc.getArea</a:t>
            </a:r>
            <a:r>
              <a:rPr lang="en-US" i="1" dirty="0" smtClean="0"/>
              <a:t>( r ), 20)</a:t>
            </a:r>
          </a:p>
        </p:txBody>
      </p:sp>
    </p:spTree>
    <p:extLst>
      <p:ext uri="{BB962C8B-B14F-4D97-AF65-F5344CB8AC3E}">
        <p14:creationId xmlns:p14="http://schemas.microsoft.com/office/powerpoint/2010/main" val="263815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segregation principle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5344" y="1589714"/>
            <a:ext cx="2568478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interface </a:t>
            </a:r>
            <a:r>
              <a:rPr lang="en-US" i="1" dirty="0" err="1" smtClean="0"/>
              <a:t>IMultiFunction</a:t>
            </a:r>
            <a:r>
              <a:rPr lang="en-US" i="1" dirty="0" smtClean="0"/>
              <a:t> {</a:t>
            </a:r>
          </a:p>
          <a:p>
            <a:endParaRPr lang="en-US" i="1" dirty="0"/>
          </a:p>
          <a:p>
            <a:r>
              <a:rPr lang="en-US" i="1" dirty="0"/>
              <a:t>  public void print();</a:t>
            </a:r>
          </a:p>
          <a:p>
            <a:endParaRPr lang="en-US" i="1" dirty="0"/>
          </a:p>
          <a:p>
            <a:r>
              <a:rPr lang="en-US" i="1" dirty="0"/>
              <a:t>  public void scan();</a:t>
            </a:r>
          </a:p>
          <a:p>
            <a:endParaRPr lang="en-US" i="1" dirty="0"/>
          </a:p>
          <a:p>
            <a:r>
              <a:rPr lang="en-US" i="1" dirty="0"/>
              <a:t>  public void fax();</a:t>
            </a:r>
          </a:p>
          <a:p>
            <a:endParaRPr lang="en-US" i="1" dirty="0"/>
          </a:p>
          <a:p>
            <a:r>
              <a:rPr lang="en-US" i="1" dirty="0"/>
              <a:t>  public void copy();</a:t>
            </a:r>
          </a:p>
          <a:p>
            <a:r>
              <a:rPr lang="en-US" i="1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73822" y="1589714"/>
            <a:ext cx="4582827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Class </a:t>
            </a:r>
            <a:r>
              <a:rPr lang="en-US" i="1" dirty="0" err="1" smtClean="0"/>
              <a:t>SimplePrinter</a:t>
            </a:r>
            <a:r>
              <a:rPr lang="en-US" i="1" dirty="0" smtClean="0"/>
              <a:t> implements </a:t>
            </a:r>
            <a:r>
              <a:rPr lang="en-US" i="1" dirty="0" err="1" smtClean="0"/>
              <a:t>IMultiFunction</a:t>
            </a:r>
            <a:r>
              <a:rPr lang="en-US" i="1" dirty="0" smtClean="0"/>
              <a:t> {</a:t>
            </a:r>
          </a:p>
          <a:p>
            <a:r>
              <a:rPr lang="en-US" i="1" dirty="0" smtClean="0"/>
              <a:t>  void print() { …. }</a:t>
            </a:r>
          </a:p>
          <a:p>
            <a:endParaRPr lang="en-US" i="1" dirty="0"/>
          </a:p>
          <a:p>
            <a:r>
              <a:rPr lang="en-US" i="1" dirty="0" smtClean="0"/>
              <a:t>  void scan() {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throw Exception(“no such function”);</a:t>
            </a:r>
          </a:p>
          <a:p>
            <a:r>
              <a:rPr lang="en-US" i="1" dirty="0"/>
              <a:t> </a:t>
            </a:r>
            <a:r>
              <a:rPr lang="en-US" i="1" dirty="0" smtClean="0"/>
              <a:t> }</a:t>
            </a:r>
          </a:p>
          <a:p>
            <a:endParaRPr lang="en-US" i="1" dirty="0"/>
          </a:p>
          <a:p>
            <a:r>
              <a:rPr lang="en-US" i="1" dirty="0" smtClean="0"/>
              <a:t>  void fax() {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throw </a:t>
            </a:r>
            <a:r>
              <a:rPr lang="en-US" i="1" dirty="0"/>
              <a:t>Exception(“no such function</a:t>
            </a:r>
            <a:r>
              <a:rPr lang="en-US" i="1" dirty="0" smtClean="0"/>
              <a:t>”);</a:t>
            </a:r>
          </a:p>
          <a:p>
            <a:r>
              <a:rPr lang="en-US" i="1" dirty="0"/>
              <a:t> </a:t>
            </a:r>
            <a:r>
              <a:rPr lang="en-US" i="1" dirty="0" smtClean="0"/>
              <a:t> }</a:t>
            </a:r>
            <a:endParaRPr lang="en-US" i="1" dirty="0"/>
          </a:p>
          <a:p>
            <a:endParaRPr lang="en-US" i="1" dirty="0" smtClean="0"/>
          </a:p>
          <a:p>
            <a:r>
              <a:rPr lang="en-US" i="1" dirty="0"/>
              <a:t> </a:t>
            </a:r>
            <a:r>
              <a:rPr lang="en-US" i="1" dirty="0" smtClean="0"/>
              <a:t> void copy() {</a:t>
            </a:r>
          </a:p>
          <a:p>
            <a:r>
              <a:rPr lang="en-US" i="1" dirty="0" smtClean="0"/>
              <a:t>    throw </a:t>
            </a:r>
            <a:r>
              <a:rPr lang="en-US" i="1" dirty="0"/>
              <a:t>Exception(“no such function</a:t>
            </a:r>
            <a:r>
              <a:rPr lang="en-US" i="1" dirty="0" smtClean="0"/>
              <a:t>”);</a:t>
            </a:r>
          </a:p>
          <a:p>
            <a:r>
              <a:rPr lang="en-US" i="1" dirty="0" smtClean="0"/>
              <a:t>  }</a:t>
            </a:r>
            <a:endParaRPr lang="en-US" i="1" dirty="0"/>
          </a:p>
          <a:p>
            <a:r>
              <a:rPr lang="en-US" i="1" dirty="0" smtClean="0"/>
              <a:t>} </a:t>
            </a:r>
            <a:endParaRPr lang="en-US" i="1" dirty="0"/>
          </a:p>
        </p:txBody>
      </p:sp>
      <p:sp>
        <p:nvSpPr>
          <p:cNvPr id="8" name="TextBox 7"/>
          <p:cNvSpPr txBox="1"/>
          <p:nvPr/>
        </p:nvSpPr>
        <p:spPr>
          <a:xfrm>
            <a:off x="8570986" y="1589714"/>
            <a:ext cx="3120705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interface </a:t>
            </a:r>
            <a:r>
              <a:rPr lang="en-US" i="1" dirty="0" err="1" smtClean="0"/>
              <a:t>IPrint</a:t>
            </a:r>
            <a:r>
              <a:rPr lang="en-US" i="1" dirty="0" smtClean="0"/>
              <a:t> {</a:t>
            </a:r>
          </a:p>
          <a:p>
            <a:r>
              <a:rPr lang="en-US" i="1" dirty="0" smtClean="0"/>
              <a:t>  </a:t>
            </a:r>
            <a:r>
              <a:rPr lang="en-US" i="1" dirty="0"/>
              <a:t>public void print</a:t>
            </a:r>
            <a:r>
              <a:rPr lang="en-US" i="1" dirty="0" smtClean="0"/>
              <a:t>();</a:t>
            </a:r>
          </a:p>
          <a:p>
            <a:r>
              <a:rPr lang="en-US" i="1" dirty="0"/>
              <a:t>}</a:t>
            </a:r>
          </a:p>
          <a:p>
            <a:r>
              <a:rPr lang="en-US" i="1" dirty="0" smtClean="0"/>
              <a:t>interface </a:t>
            </a:r>
            <a:r>
              <a:rPr lang="en-US" i="1" dirty="0" err="1" smtClean="0"/>
              <a:t>IScan</a:t>
            </a:r>
            <a:r>
              <a:rPr lang="en-US" i="1" dirty="0" smtClean="0"/>
              <a:t> {</a:t>
            </a:r>
            <a:endParaRPr lang="en-US" i="1" dirty="0"/>
          </a:p>
          <a:p>
            <a:r>
              <a:rPr lang="en-US" i="1" dirty="0"/>
              <a:t>  public void scan();</a:t>
            </a:r>
          </a:p>
          <a:p>
            <a:r>
              <a:rPr lang="en-US" i="1" dirty="0" smtClean="0"/>
              <a:t>}</a:t>
            </a:r>
          </a:p>
          <a:p>
            <a:r>
              <a:rPr lang="en-US" i="1" dirty="0" smtClean="0"/>
              <a:t>interface </a:t>
            </a:r>
            <a:r>
              <a:rPr lang="en-US" i="1" dirty="0" err="1" smtClean="0"/>
              <a:t>IFax</a:t>
            </a:r>
            <a:r>
              <a:rPr lang="en-US" i="1" dirty="0" smtClean="0"/>
              <a:t> {</a:t>
            </a:r>
            <a:endParaRPr lang="en-US" i="1" dirty="0"/>
          </a:p>
          <a:p>
            <a:r>
              <a:rPr lang="en-US" i="1" dirty="0"/>
              <a:t>  public void fax();</a:t>
            </a:r>
          </a:p>
          <a:p>
            <a:r>
              <a:rPr lang="en-US" i="1" dirty="0" smtClean="0"/>
              <a:t>}</a:t>
            </a:r>
          </a:p>
          <a:p>
            <a:r>
              <a:rPr lang="en-US" i="1" dirty="0" smtClean="0"/>
              <a:t>interface </a:t>
            </a:r>
            <a:r>
              <a:rPr lang="en-US" i="1" dirty="0" err="1" smtClean="0"/>
              <a:t>ICopy</a:t>
            </a:r>
            <a:r>
              <a:rPr lang="en-US" i="1" dirty="0" smtClean="0"/>
              <a:t> {</a:t>
            </a:r>
            <a:endParaRPr lang="en-US" i="1" dirty="0"/>
          </a:p>
          <a:p>
            <a:r>
              <a:rPr lang="en-US" i="1" dirty="0"/>
              <a:t>  public void copy();</a:t>
            </a:r>
          </a:p>
          <a:p>
            <a:r>
              <a:rPr lang="en-US" i="1" dirty="0"/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570986" y="5220289"/>
            <a:ext cx="312070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Class </a:t>
            </a:r>
            <a:r>
              <a:rPr lang="en-US" i="1" dirty="0" err="1" smtClean="0"/>
              <a:t>SuperPrinter</a:t>
            </a:r>
            <a:r>
              <a:rPr lang="en-US" i="1" dirty="0" smtClean="0"/>
              <a:t> implements </a:t>
            </a:r>
            <a:r>
              <a:rPr lang="en-US" i="1" dirty="0" err="1" smtClean="0"/>
              <a:t>IPrint</a:t>
            </a:r>
            <a:r>
              <a:rPr lang="en-US" i="1" dirty="0" smtClean="0"/>
              <a:t>, </a:t>
            </a:r>
            <a:r>
              <a:rPr lang="en-US" i="1" dirty="0" err="1" smtClean="0"/>
              <a:t>IScan</a:t>
            </a:r>
            <a:r>
              <a:rPr lang="en-US" i="1" dirty="0" smtClean="0"/>
              <a:t>, </a:t>
            </a:r>
            <a:r>
              <a:rPr lang="en-US" i="1" dirty="0" err="1" smtClean="0"/>
              <a:t>IFax</a:t>
            </a:r>
            <a:r>
              <a:rPr lang="en-US" i="1" dirty="0" smtClean="0"/>
              <a:t>, </a:t>
            </a:r>
            <a:r>
              <a:rPr lang="en-US" i="1" dirty="0" err="1" smtClean="0"/>
              <a:t>ICopy</a:t>
            </a:r>
            <a:r>
              <a:rPr lang="en-US" i="1" dirty="0" smtClean="0"/>
              <a:t> { … }</a:t>
            </a:r>
          </a:p>
        </p:txBody>
      </p:sp>
    </p:spTree>
    <p:extLst>
      <p:ext uri="{BB962C8B-B14F-4D97-AF65-F5344CB8AC3E}">
        <p14:creationId xmlns:p14="http://schemas.microsoft.com/office/powerpoint/2010/main" val="233302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inversion </a:t>
            </a:r>
            <a:r>
              <a:rPr lang="en-US" dirty="0" smtClean="0"/>
              <a:t>principle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09019" y="1866713"/>
            <a:ext cx="3120705" cy="39703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Class Car {</a:t>
            </a:r>
          </a:p>
          <a:p>
            <a:r>
              <a:rPr lang="en-US" i="1" dirty="0" smtClean="0"/>
              <a:t>    private V6Engine engine;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Car ();</a:t>
            </a:r>
          </a:p>
          <a:p>
            <a:r>
              <a:rPr lang="en-US" i="1" dirty="0" smtClean="0"/>
              <a:t>}</a:t>
            </a:r>
          </a:p>
          <a:p>
            <a:endParaRPr lang="en-US" i="1" dirty="0"/>
          </a:p>
          <a:p>
            <a:r>
              <a:rPr lang="en-US" i="1" dirty="0" smtClean="0"/>
              <a:t>Class </a:t>
            </a:r>
            <a:r>
              <a:rPr lang="en-US" i="1" dirty="0" err="1" smtClean="0"/>
              <a:t>NiceCar</a:t>
            </a:r>
            <a:r>
              <a:rPr lang="en-US" i="1" strike="sngStrike" dirty="0" smtClean="0"/>
              <a:t> extends Car </a:t>
            </a:r>
            <a:r>
              <a:rPr lang="en-US" i="1" dirty="0" smtClean="0"/>
              <a:t>{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private V8Engine engine;</a:t>
            </a:r>
          </a:p>
          <a:p>
            <a:r>
              <a:rPr lang="en-US" i="1" dirty="0" smtClean="0"/>
              <a:t>    </a:t>
            </a:r>
            <a:r>
              <a:rPr lang="en-US" i="1" dirty="0" err="1" smtClean="0"/>
              <a:t>NiceCar</a:t>
            </a:r>
            <a:r>
              <a:rPr lang="en-US" i="1" dirty="0" smtClean="0"/>
              <a:t>();</a:t>
            </a:r>
          </a:p>
          <a:p>
            <a:r>
              <a:rPr lang="en-US" i="1" dirty="0" smtClean="0"/>
              <a:t>}</a:t>
            </a:r>
          </a:p>
          <a:p>
            <a:endParaRPr lang="en-US" i="1" dirty="0"/>
          </a:p>
          <a:p>
            <a:r>
              <a:rPr lang="en-US" i="1" dirty="0" smtClean="0"/>
              <a:t>Class </a:t>
            </a:r>
            <a:r>
              <a:rPr lang="en-US" i="1" dirty="0" err="1" smtClean="0"/>
              <a:t>FutureCar</a:t>
            </a:r>
            <a:r>
              <a:rPr lang="en-US" i="1" dirty="0" smtClean="0"/>
              <a:t> </a:t>
            </a:r>
            <a:r>
              <a:rPr lang="en-US" i="1" strike="sngStrike" dirty="0" smtClean="0"/>
              <a:t>extends Car </a:t>
            </a:r>
            <a:r>
              <a:rPr lang="en-US" i="1" dirty="0" smtClean="0"/>
              <a:t>{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</a:t>
            </a:r>
            <a:r>
              <a:rPr lang="en-US" i="1" dirty="0"/>
              <a:t>private </a:t>
            </a:r>
            <a:r>
              <a:rPr lang="en-US" i="1" dirty="0" err="1" smtClean="0"/>
              <a:t>VxEngine</a:t>
            </a:r>
            <a:r>
              <a:rPr lang="en-US" i="1" dirty="0" smtClean="0"/>
              <a:t> engine;</a:t>
            </a:r>
          </a:p>
          <a:p>
            <a:r>
              <a:rPr lang="en-US" i="1" dirty="0" smtClean="0"/>
              <a:t>    </a:t>
            </a:r>
            <a:r>
              <a:rPr lang="en-US" i="1" dirty="0" err="1" smtClean="0"/>
              <a:t>FutureCar</a:t>
            </a:r>
            <a:r>
              <a:rPr lang="en-US" i="1" dirty="0" smtClean="0"/>
              <a:t>();</a:t>
            </a:r>
          </a:p>
          <a:p>
            <a:r>
              <a:rPr lang="en-US" i="1" dirty="0" smtClean="0"/>
              <a:t>}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4911237" y="1866713"/>
            <a:ext cx="3676569" cy="42473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Class </a:t>
            </a:r>
            <a:r>
              <a:rPr lang="en-US" i="1" dirty="0" err="1" smtClean="0"/>
              <a:t>IEngine</a:t>
            </a:r>
            <a:r>
              <a:rPr lang="en-US" i="1" dirty="0" smtClean="0"/>
              <a:t>;</a:t>
            </a:r>
          </a:p>
          <a:p>
            <a:r>
              <a:rPr lang="en-US" i="1" dirty="0" smtClean="0"/>
              <a:t>Class V6Engine implements </a:t>
            </a:r>
            <a:r>
              <a:rPr lang="en-US" i="1" dirty="0" err="1" smtClean="0"/>
              <a:t>IEngine</a:t>
            </a:r>
            <a:r>
              <a:rPr lang="en-US" i="1" dirty="0" smtClean="0"/>
              <a:t>;</a:t>
            </a:r>
          </a:p>
          <a:p>
            <a:r>
              <a:rPr lang="en-US" i="1" dirty="0" smtClean="0"/>
              <a:t>…</a:t>
            </a:r>
          </a:p>
          <a:p>
            <a:r>
              <a:rPr lang="en-US" i="1" dirty="0" smtClean="0"/>
              <a:t>Class </a:t>
            </a:r>
            <a:r>
              <a:rPr lang="en-US" i="1" dirty="0" err="1" smtClean="0"/>
              <a:t>VxEngine</a:t>
            </a:r>
            <a:r>
              <a:rPr lang="en-US" i="1" dirty="0" smtClean="0"/>
              <a:t> </a:t>
            </a:r>
            <a:r>
              <a:rPr lang="en-US" i="1" dirty="0" err="1" smtClean="0"/>
              <a:t>implementss</a:t>
            </a:r>
            <a:r>
              <a:rPr lang="en-US" i="1" dirty="0" smtClean="0"/>
              <a:t> </a:t>
            </a:r>
            <a:r>
              <a:rPr lang="en-US" i="1" dirty="0" err="1" smtClean="0"/>
              <a:t>IEngine</a:t>
            </a:r>
            <a:r>
              <a:rPr lang="en-US" i="1" dirty="0" smtClean="0"/>
              <a:t>;</a:t>
            </a:r>
          </a:p>
          <a:p>
            <a:endParaRPr lang="en-US" i="1" dirty="0"/>
          </a:p>
          <a:p>
            <a:r>
              <a:rPr lang="en-US" i="1" dirty="0" smtClean="0"/>
              <a:t>Class Car {</a:t>
            </a:r>
          </a:p>
          <a:p>
            <a:r>
              <a:rPr lang="en-US" i="1" dirty="0" smtClean="0"/>
              <a:t>    private </a:t>
            </a:r>
            <a:r>
              <a:rPr lang="en-US" i="1" dirty="0" err="1" smtClean="0"/>
              <a:t>IEngine</a:t>
            </a:r>
            <a:r>
              <a:rPr lang="en-US" i="1" dirty="0" smtClean="0"/>
              <a:t> engine;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Car (</a:t>
            </a:r>
            <a:r>
              <a:rPr lang="en-US" i="1" dirty="0" err="1" smtClean="0"/>
              <a:t>IEngine</a:t>
            </a:r>
            <a:r>
              <a:rPr lang="en-US" i="1" dirty="0" smtClean="0"/>
              <a:t> engine) {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   </a:t>
            </a:r>
            <a:r>
              <a:rPr lang="en-US" i="1" dirty="0" err="1" smtClean="0"/>
              <a:t>this.engine</a:t>
            </a:r>
            <a:r>
              <a:rPr lang="en-US" i="1" dirty="0" smtClean="0"/>
              <a:t> = engine;</a:t>
            </a:r>
          </a:p>
          <a:p>
            <a:r>
              <a:rPr lang="en-US" i="1" dirty="0" smtClean="0"/>
              <a:t>}</a:t>
            </a:r>
          </a:p>
          <a:p>
            <a:endParaRPr lang="en-US" i="1" dirty="0"/>
          </a:p>
          <a:p>
            <a:r>
              <a:rPr lang="en-US" i="1" dirty="0" smtClean="0"/>
              <a:t>Class </a:t>
            </a:r>
            <a:r>
              <a:rPr lang="en-US" i="1" dirty="0" err="1" smtClean="0"/>
              <a:t>NiceCar</a:t>
            </a:r>
            <a:r>
              <a:rPr lang="en-US" i="1" dirty="0" smtClean="0"/>
              <a:t> extends Car {</a:t>
            </a:r>
          </a:p>
          <a:p>
            <a:r>
              <a:rPr lang="en-US" i="1" dirty="0"/>
              <a:t>    </a:t>
            </a:r>
            <a:r>
              <a:rPr lang="en-US" i="1" dirty="0" err="1"/>
              <a:t>NiceCar</a:t>
            </a:r>
            <a:r>
              <a:rPr lang="en-US" i="1" dirty="0"/>
              <a:t>(</a:t>
            </a:r>
            <a:r>
              <a:rPr lang="en-US" i="1" dirty="0" err="1"/>
              <a:t>IEngine</a:t>
            </a:r>
            <a:r>
              <a:rPr lang="en-US" i="1" dirty="0"/>
              <a:t> </a:t>
            </a:r>
            <a:r>
              <a:rPr lang="en-US" i="1" dirty="0" smtClean="0"/>
              <a:t>engine) {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   super(engine);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}</a:t>
            </a:r>
          </a:p>
        </p:txBody>
      </p:sp>
      <p:sp>
        <p:nvSpPr>
          <p:cNvPr id="6" name="Rectangle 5"/>
          <p:cNvSpPr/>
          <p:nvPr/>
        </p:nvSpPr>
        <p:spPr>
          <a:xfrm>
            <a:off x="8812143" y="2225665"/>
            <a:ext cx="855678" cy="503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354291" y="2225665"/>
            <a:ext cx="999509" cy="503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IEngine</a:t>
            </a:r>
            <a:endParaRPr lang="en-US" dirty="0"/>
          </a:p>
        </p:txBody>
      </p:sp>
      <p:cxnSp>
        <p:nvCxnSpPr>
          <p:cNvPr id="10" name="Straight Connector 9"/>
          <p:cNvCxnSpPr>
            <a:stCxn id="6" idx="3"/>
            <a:endCxn id="8" idx="1"/>
          </p:cNvCxnSpPr>
          <p:nvPr/>
        </p:nvCxnSpPr>
        <p:spPr>
          <a:xfrm>
            <a:off x="9667821" y="2477335"/>
            <a:ext cx="6864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ight Arrow 10"/>
          <p:cNvSpPr/>
          <p:nvPr/>
        </p:nvSpPr>
        <p:spPr>
          <a:xfrm>
            <a:off x="4060272" y="3233956"/>
            <a:ext cx="755009" cy="906011"/>
          </a:xfrm>
          <a:prstGeom prst="rightArrow">
            <a:avLst>
              <a:gd name="adj1" fmla="val 50000"/>
              <a:gd name="adj2" fmla="val 4111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561511" y="3784199"/>
            <a:ext cx="1125634" cy="503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V6Engine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948402" y="3784199"/>
            <a:ext cx="1090073" cy="503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V8Engine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291228" y="4498775"/>
            <a:ext cx="1125634" cy="503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VxEngine</a:t>
            </a:r>
            <a:endParaRPr lang="en-US" dirty="0"/>
          </a:p>
        </p:txBody>
      </p:sp>
      <p:cxnSp>
        <p:nvCxnSpPr>
          <p:cNvPr id="18" name="Elbow Connector 17"/>
          <p:cNvCxnSpPr>
            <a:stCxn id="14" idx="0"/>
            <a:endCxn id="8" idx="2"/>
          </p:cNvCxnSpPr>
          <p:nvPr/>
        </p:nvCxnSpPr>
        <p:spPr>
          <a:xfrm rot="5400000" flipH="1" flipV="1">
            <a:off x="9961590" y="2891743"/>
            <a:ext cx="1055194" cy="7297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5" idx="0"/>
            <a:endCxn id="8" idx="2"/>
          </p:cNvCxnSpPr>
          <p:nvPr/>
        </p:nvCxnSpPr>
        <p:spPr>
          <a:xfrm rot="16200000" flipV="1">
            <a:off x="10646146" y="2936905"/>
            <a:ext cx="1055194" cy="6393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0"/>
            <a:endCxn id="8" idx="2"/>
          </p:cNvCxnSpPr>
          <p:nvPr/>
        </p:nvCxnSpPr>
        <p:spPr>
          <a:xfrm flipV="1">
            <a:off x="10854045" y="2729005"/>
            <a:ext cx="1" cy="1769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34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 Design Principle in this 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to an interface, not an implementation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Always use </a:t>
            </a:r>
            <a:r>
              <a:rPr lang="en-US" dirty="0" err="1" smtClean="0"/>
              <a:t>supertype</a:t>
            </a:r>
            <a:r>
              <a:rPr lang="en-US" dirty="0" smtClean="0"/>
              <a:t> instead of subtype.</a:t>
            </a:r>
          </a:p>
          <a:p>
            <a:pPr lvl="1"/>
            <a:r>
              <a:rPr lang="en-US" dirty="0" smtClean="0"/>
              <a:t>All 5 creational patterns are for this purpose.</a:t>
            </a:r>
            <a:endParaRPr lang="en-US" dirty="0"/>
          </a:p>
          <a:p>
            <a:r>
              <a:rPr lang="en-US" dirty="0" smtClean="0"/>
              <a:t>Favor object composition over class inheritance.</a:t>
            </a:r>
          </a:p>
          <a:p>
            <a:pPr lvl="1"/>
            <a:r>
              <a:rPr lang="en-US" dirty="0" smtClean="0"/>
              <a:t>Composition</a:t>
            </a:r>
          </a:p>
          <a:p>
            <a:pPr lvl="2"/>
            <a:r>
              <a:rPr lang="en-US" altLang="zh-TW" dirty="0" err="1" smtClean="0"/>
              <a:t>GoF</a:t>
            </a:r>
            <a:r>
              <a:rPr lang="en-US" altLang="zh-TW" dirty="0" smtClean="0"/>
              <a:t> claim that</a:t>
            </a:r>
            <a:r>
              <a:rPr lang="zh-TW" altLang="en-US" dirty="0" smtClean="0"/>
              <a:t> </a:t>
            </a:r>
            <a:r>
              <a:rPr lang="en-US" altLang="zh-TW" dirty="0" smtClean="0"/>
              <a:t>‘</a:t>
            </a:r>
            <a:r>
              <a:rPr lang="en-US" dirty="0" smtClean="0"/>
              <a:t>inheritance </a:t>
            </a:r>
            <a:r>
              <a:rPr lang="en-US" dirty="0"/>
              <a:t>often breaks </a:t>
            </a:r>
            <a:r>
              <a:rPr lang="en-US" dirty="0" smtClean="0"/>
              <a:t>encapsulation’</a:t>
            </a:r>
          </a:p>
          <a:p>
            <a:pPr lvl="1"/>
            <a:r>
              <a:rPr lang="en-US" dirty="0" smtClean="0"/>
              <a:t>Delegation</a:t>
            </a:r>
          </a:p>
          <a:p>
            <a:pPr lvl="2"/>
            <a:r>
              <a:rPr lang="en-US" dirty="0" smtClean="0"/>
              <a:t>From ‘is a ‘ to  ‘has a’ and is easy to change subtype </a:t>
            </a:r>
            <a:r>
              <a:rPr lang="en-US" dirty="0" err="1" smtClean="0"/>
              <a:t>dymanically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Java Dependency Injection : it also refer to DIP</a:t>
            </a:r>
          </a:p>
          <a:p>
            <a:pPr lvl="2"/>
            <a:r>
              <a:rPr lang="en-US" dirty="0" smtClean="0"/>
              <a:t>i.e. State, Strategy, and visitor patterns</a:t>
            </a:r>
          </a:p>
          <a:p>
            <a:pPr lvl="1"/>
            <a:r>
              <a:rPr lang="en-US" dirty="0" smtClean="0"/>
              <a:t>Generic or Template</a:t>
            </a:r>
          </a:p>
        </p:txBody>
      </p:sp>
    </p:spTree>
    <p:extLst>
      <p:ext uri="{BB962C8B-B14F-4D97-AF65-F5344CB8AC3E}">
        <p14:creationId xmlns:p14="http://schemas.microsoft.com/office/powerpoint/2010/main" val="65682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2: Creational Patterns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07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Factory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81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8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Method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87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f-assets1.tenlong.com.tw/images/85778/medium/9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067" y="953605"/>
            <a:ext cx="35814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oftware Design Patterns in C++ &amp;amp; UML — Hi I&amp;#39;m Sim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040" y="953605"/>
            <a:ext cx="3895352" cy="4439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625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645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593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1: Preface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37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</a:t>
            </a:r>
            <a:r>
              <a:rPr lang="en-US" dirty="0" smtClean="0"/>
              <a:t>ymbol</a:t>
            </a:r>
            <a:r>
              <a:rPr lang="zh-TW" altLang="en-US" dirty="0" smtClean="0"/>
              <a:t>、</a:t>
            </a:r>
            <a:r>
              <a:rPr lang="en-US" dirty="0"/>
              <a:t> </a:t>
            </a:r>
            <a:r>
              <a:rPr lang="en-US" altLang="zh-TW" dirty="0" smtClean="0"/>
              <a:t>P</a:t>
            </a:r>
            <a:r>
              <a:rPr lang="en-US" dirty="0" smtClean="0"/>
              <a:t>honetic</a:t>
            </a:r>
            <a:r>
              <a:rPr lang="zh-TW" altLang="en-US" dirty="0" smtClean="0"/>
              <a:t> </a:t>
            </a:r>
            <a:r>
              <a:rPr lang="en-US" altLang="zh-TW" dirty="0" smtClean="0"/>
              <a:t>&amp; </a:t>
            </a:r>
            <a:r>
              <a:rPr lang="en-US" dirty="0" smtClean="0"/>
              <a:t>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</a:t>
            </a:r>
            <a:r>
              <a:rPr lang="en-US" dirty="0" smtClean="0"/>
              <a:t>ymbol – </a:t>
            </a:r>
            <a:r>
              <a:rPr lang="en-US" dirty="0" smtClean="0">
                <a:solidFill>
                  <a:srgbClr val="FF0000"/>
                </a:solidFill>
              </a:rPr>
              <a:t>how</a:t>
            </a:r>
          </a:p>
          <a:p>
            <a:pPr lvl="1"/>
            <a:r>
              <a:rPr lang="en-US" dirty="0" smtClean="0"/>
              <a:t>UML diagram – Class Diagram</a:t>
            </a:r>
          </a:p>
          <a:p>
            <a:pPr lvl="1"/>
            <a:r>
              <a:rPr lang="en-US" dirty="0" smtClean="0"/>
              <a:t>Coding characteristics</a:t>
            </a:r>
          </a:p>
          <a:p>
            <a:r>
              <a:rPr lang="en-US" dirty="0" smtClean="0"/>
              <a:t>Phonetic – </a:t>
            </a:r>
            <a:r>
              <a:rPr lang="en-US" dirty="0" smtClean="0">
                <a:solidFill>
                  <a:srgbClr val="FF0000"/>
                </a:solidFill>
              </a:rPr>
              <a:t>what</a:t>
            </a:r>
            <a:endParaRPr lang="en-US" dirty="0" smtClean="0"/>
          </a:p>
          <a:p>
            <a:pPr lvl="1"/>
            <a:r>
              <a:rPr lang="en-US" dirty="0" smtClean="0"/>
              <a:t>Why did </a:t>
            </a:r>
            <a:r>
              <a:rPr lang="en-US" dirty="0" err="1" smtClean="0"/>
              <a:t>GoF</a:t>
            </a:r>
            <a:r>
              <a:rPr lang="en-US" dirty="0" smtClean="0"/>
              <a:t> use this term as its name?</a:t>
            </a:r>
          </a:p>
          <a:p>
            <a:pPr lvl="1"/>
            <a:r>
              <a:rPr lang="en-US" dirty="0" smtClean="0"/>
              <a:t>Terminology</a:t>
            </a:r>
          </a:p>
          <a:p>
            <a:r>
              <a:rPr lang="en-US" dirty="0" smtClean="0"/>
              <a:t>Semantics – </a:t>
            </a:r>
            <a:r>
              <a:rPr lang="en-US" dirty="0" smtClean="0">
                <a:solidFill>
                  <a:srgbClr val="FF0000"/>
                </a:solidFill>
              </a:rPr>
              <a:t>when/where</a:t>
            </a:r>
            <a:endParaRPr lang="en-US" dirty="0" smtClean="0"/>
          </a:p>
          <a:p>
            <a:pPr lvl="1"/>
            <a:r>
              <a:rPr lang="en-US" dirty="0" smtClean="0"/>
              <a:t>User scenario – what problem does it solve</a:t>
            </a:r>
          </a:p>
          <a:p>
            <a:pPr lvl="1"/>
            <a:r>
              <a:rPr lang="en-US" dirty="0" smtClean="0"/>
              <a:t>Application/Implementation illustration</a:t>
            </a:r>
          </a:p>
        </p:txBody>
      </p:sp>
    </p:spTree>
    <p:extLst>
      <p:ext uri="{BB962C8B-B14F-4D97-AF65-F5344CB8AC3E}">
        <p14:creationId xmlns:p14="http://schemas.microsoft.com/office/powerpoint/2010/main" val="409512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Model-View-Controller as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Model-View : </a:t>
            </a: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Observer</a:t>
            </a:r>
            <a:r>
              <a:rPr lang="en-US" dirty="0" smtClean="0"/>
              <a:t> pattern</a:t>
            </a:r>
          </a:p>
          <a:p>
            <a:pPr lvl="1"/>
            <a:r>
              <a:rPr lang="en-US" dirty="0" smtClean="0"/>
              <a:t>Ajax-like concept</a:t>
            </a:r>
          </a:p>
          <a:p>
            <a:r>
              <a:rPr lang="en-US" dirty="0" smtClean="0"/>
              <a:t>Complex View : </a:t>
            </a: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Composite</a:t>
            </a:r>
            <a:r>
              <a:rPr lang="en-US" dirty="0" smtClean="0"/>
              <a:t> pattern</a:t>
            </a:r>
          </a:p>
          <a:p>
            <a:r>
              <a:rPr lang="en-US" dirty="0" smtClean="0"/>
              <a:t>View-Controller : </a:t>
            </a: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Strategy</a:t>
            </a:r>
            <a:r>
              <a:rPr lang="en-US" dirty="0" smtClean="0"/>
              <a:t> pattern</a:t>
            </a:r>
          </a:p>
          <a:p>
            <a:r>
              <a:rPr lang="en-US" dirty="0" smtClean="0"/>
              <a:t>Controllers’ creation : </a:t>
            </a: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Factory</a:t>
            </a:r>
            <a:r>
              <a:rPr lang="en-US" dirty="0" smtClean="0"/>
              <a:t> pattern</a:t>
            </a:r>
          </a:p>
          <a:p>
            <a:r>
              <a:rPr lang="en-US" dirty="0" smtClean="0"/>
              <a:t>View’ rendering : </a:t>
            </a: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Decorate</a:t>
            </a:r>
            <a:r>
              <a:rPr lang="en-US" dirty="0" smtClean="0"/>
              <a:t> pattern</a:t>
            </a:r>
          </a:p>
          <a:p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8640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vs. Abstract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 class is a pure virtual function class in C++, in order to have an operate method.</a:t>
            </a:r>
          </a:p>
          <a:p>
            <a:r>
              <a:rPr lang="en-US" dirty="0" smtClean="0"/>
              <a:t>In C++, there are three kind of inheritance.</a:t>
            </a:r>
          </a:p>
          <a:p>
            <a:pPr lvl="1"/>
            <a:r>
              <a:rPr lang="en-US" dirty="0" smtClean="0"/>
              <a:t>‘public’, ‘protected’, &amp; ‘private’</a:t>
            </a:r>
          </a:p>
          <a:p>
            <a:pPr lvl="1"/>
            <a:r>
              <a:rPr lang="en-US" dirty="0" smtClean="0"/>
              <a:t>‘public’ inheritance means subtype “is a” kind of </a:t>
            </a:r>
            <a:r>
              <a:rPr lang="en-US" dirty="0" err="1" smtClean="0"/>
              <a:t>supertype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‘private’ inheritance means subtype “has a “ </a:t>
            </a:r>
            <a:r>
              <a:rPr lang="en-US" dirty="0" err="1" smtClean="0"/>
              <a:t>supertype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Java, inheritance is replaced with ‘extends’ &amp; ‘implements’</a:t>
            </a:r>
          </a:p>
          <a:p>
            <a:pPr lvl="1"/>
            <a:r>
              <a:rPr lang="en-US" dirty="0" smtClean="0"/>
              <a:t>Use ’extends’ to inherit from </a:t>
            </a:r>
            <a:r>
              <a:rPr lang="en-US" dirty="0" err="1" smtClean="0"/>
              <a:t>supertype</a:t>
            </a:r>
            <a:endParaRPr lang="en-US" dirty="0" smtClean="0"/>
          </a:p>
          <a:p>
            <a:pPr lvl="1"/>
            <a:r>
              <a:rPr lang="en-US" dirty="0" smtClean="0"/>
              <a:t>Use ‘implements’ to inherit from ‘interface’ </a:t>
            </a:r>
          </a:p>
          <a:p>
            <a:pPr lvl="1"/>
            <a:r>
              <a:rPr lang="en-US" dirty="0" smtClean="0"/>
              <a:t>Replace ‘has a’ with composition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34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‘Horse’ to be a </a:t>
            </a:r>
            <a:r>
              <a:rPr lang="en-US" dirty="0" err="1" smtClean="0"/>
              <a:t>supertype</a:t>
            </a:r>
            <a:r>
              <a:rPr lang="en-US" dirty="0" smtClean="0"/>
              <a:t>, and ‘white horse’, ‘gray horse’, ‘elder horse’ as its subtypes.</a:t>
            </a:r>
          </a:p>
          <a:p>
            <a:r>
              <a:rPr lang="en-US" dirty="0" smtClean="0"/>
              <a:t>Whether which kind of subtypes are created, we can assign it to ‘Horse’.</a:t>
            </a:r>
          </a:p>
          <a:p>
            <a:r>
              <a:rPr lang="en-US" dirty="0" smtClean="0"/>
              <a:t>So that we can operate ‘Horse’ instead of knowing the real subtype</a:t>
            </a:r>
          </a:p>
          <a:p>
            <a:r>
              <a:rPr lang="en-US" dirty="0" smtClean="0"/>
              <a:t>The benefit is that we can use ‘Horse’ in the following process w/o changing any code.</a:t>
            </a:r>
          </a:p>
          <a:p>
            <a:r>
              <a:rPr lang="en-US" dirty="0" smtClean="0"/>
              <a:t>It’s also means no unit-test should be created in the original process.</a:t>
            </a:r>
          </a:p>
          <a:p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Factory</a:t>
            </a:r>
            <a:r>
              <a:rPr lang="en-US" dirty="0" smtClean="0"/>
              <a:t> pattern is based on this specification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43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Multiple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Diamond inheritance</a:t>
            </a:r>
          </a:p>
          <a:p>
            <a:r>
              <a:rPr lang="en-US" dirty="0" smtClean="0"/>
              <a:t>Multiple class inheritance would cause ambiguous situation, but multiple interface inheritance is allowance</a:t>
            </a:r>
          </a:p>
          <a:p>
            <a:r>
              <a:rPr lang="en-US" dirty="0" smtClean="0"/>
              <a:t>Why/when do we need multiple inheritance?</a:t>
            </a:r>
          </a:p>
          <a:p>
            <a:endParaRPr lang="en-US" dirty="0"/>
          </a:p>
        </p:txBody>
      </p:sp>
      <p:pic>
        <p:nvPicPr>
          <p:cNvPr id="1028" name="Picture 4" descr="why multiple inheritance is not supported in java - JavaGo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527" y="4033642"/>
            <a:ext cx="3833813" cy="232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65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SOLID - </a:t>
            </a:r>
            <a:r>
              <a:rPr lang="en-US" sz="3200" b="1" dirty="0" smtClean="0"/>
              <a:t>Robert </a:t>
            </a:r>
            <a:r>
              <a:rPr lang="en-US" sz="3200" b="1" dirty="0"/>
              <a:t>C. Martin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SRP - Single-responsibility principle</a:t>
            </a:r>
          </a:p>
          <a:p>
            <a:pPr lvl="1"/>
            <a:r>
              <a:rPr lang="en-US" i="1" dirty="0"/>
              <a:t>There should never be more than one reason for a class to change</a:t>
            </a:r>
            <a:r>
              <a:rPr lang="en-US" i="1" dirty="0" smtClean="0"/>
              <a:t>.</a:t>
            </a:r>
          </a:p>
          <a:p>
            <a:r>
              <a:rPr lang="en-US" dirty="0" smtClean="0"/>
              <a:t>OCP - Open–closed principle</a:t>
            </a:r>
          </a:p>
          <a:p>
            <a:pPr lvl="1"/>
            <a:r>
              <a:rPr lang="en-US" i="1" dirty="0" smtClean="0"/>
              <a:t>Software </a:t>
            </a:r>
            <a:r>
              <a:rPr lang="en-US" i="1" dirty="0"/>
              <a:t>entities (classes, modules, functions, etc.) should be open for extension, but closed for </a:t>
            </a:r>
            <a:r>
              <a:rPr lang="en-US" i="1" dirty="0" smtClean="0"/>
              <a:t>modification.</a:t>
            </a:r>
            <a:endParaRPr lang="en-US" i="1" dirty="0"/>
          </a:p>
          <a:p>
            <a:r>
              <a:rPr lang="en-US" dirty="0" smtClean="0"/>
              <a:t>LSP - </a:t>
            </a:r>
            <a:r>
              <a:rPr lang="en-US" dirty="0" err="1" smtClean="0"/>
              <a:t>Liskov</a:t>
            </a:r>
            <a:r>
              <a:rPr lang="en-US" dirty="0" smtClean="0"/>
              <a:t> </a:t>
            </a:r>
            <a:r>
              <a:rPr lang="en-US" dirty="0"/>
              <a:t>substitution </a:t>
            </a:r>
            <a:r>
              <a:rPr lang="en-US" dirty="0" smtClean="0"/>
              <a:t>principle</a:t>
            </a:r>
          </a:p>
          <a:p>
            <a:pPr lvl="1"/>
            <a:r>
              <a:rPr lang="en-US" i="1" dirty="0"/>
              <a:t>Functions that use pointers or references to base classes must be able to use objects of derived classes without knowing it.</a:t>
            </a:r>
            <a:endParaRPr lang="en-US" i="1" dirty="0" smtClean="0"/>
          </a:p>
          <a:p>
            <a:r>
              <a:rPr lang="en-US" dirty="0" smtClean="0"/>
              <a:t>ISP - Interface </a:t>
            </a:r>
            <a:r>
              <a:rPr lang="en-US" dirty="0"/>
              <a:t>segregation </a:t>
            </a:r>
            <a:r>
              <a:rPr lang="en-US" dirty="0" smtClean="0"/>
              <a:t>principle</a:t>
            </a:r>
          </a:p>
          <a:p>
            <a:pPr lvl="1"/>
            <a:r>
              <a:rPr lang="en-US" i="1" dirty="0"/>
              <a:t>Many client-specific interfaces are better than one general-purpose interface.</a:t>
            </a:r>
            <a:endParaRPr lang="en-US" i="1" dirty="0" smtClean="0"/>
          </a:p>
          <a:p>
            <a:r>
              <a:rPr lang="en-US" dirty="0" smtClean="0"/>
              <a:t>DIP - Dependency </a:t>
            </a:r>
            <a:r>
              <a:rPr lang="en-US" dirty="0"/>
              <a:t>inversion </a:t>
            </a:r>
            <a:r>
              <a:rPr lang="en-US" dirty="0" smtClean="0"/>
              <a:t>principle</a:t>
            </a:r>
          </a:p>
          <a:p>
            <a:pPr lvl="1"/>
            <a:r>
              <a:rPr lang="en-US" i="1" dirty="0"/>
              <a:t>Depend upon abstractions, </a:t>
            </a:r>
            <a:r>
              <a:rPr lang="en-US" i="1" dirty="0" smtClean="0"/>
              <a:t>not </a:t>
            </a:r>
            <a:r>
              <a:rPr lang="en-US" i="1" dirty="0"/>
              <a:t>concretions.</a:t>
            </a:r>
          </a:p>
        </p:txBody>
      </p:sp>
    </p:spTree>
    <p:extLst>
      <p:ext uri="{BB962C8B-B14F-4D97-AF65-F5344CB8AC3E}">
        <p14:creationId xmlns:p14="http://schemas.microsoft.com/office/powerpoint/2010/main" val="183338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1477</TotalTime>
  <Words>886</Words>
  <Application>Microsoft Office PowerPoint</Application>
  <PresentationFormat>Widescreen</PresentationFormat>
  <Paragraphs>187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新細明體</vt:lpstr>
      <vt:lpstr>Arial</vt:lpstr>
      <vt:lpstr>Calibri</vt:lpstr>
      <vt:lpstr>Calibri Light</vt:lpstr>
      <vt:lpstr>Office Theme</vt:lpstr>
      <vt:lpstr>Design Patterns - GoF</vt:lpstr>
      <vt:lpstr>PowerPoint Presentation</vt:lpstr>
      <vt:lpstr>Day 1: Preface</vt:lpstr>
      <vt:lpstr>Symbol、 Phonetic &amp; Semantics</vt:lpstr>
      <vt:lpstr>Model-View-Controller as example</vt:lpstr>
      <vt:lpstr>Interface vs. Abstract class</vt:lpstr>
      <vt:lpstr>Polymorphism</vt:lpstr>
      <vt:lpstr>Multiple Inheritance</vt:lpstr>
      <vt:lpstr>SOLID - Robert C. Martin</vt:lpstr>
      <vt:lpstr>Single-responsibility principle</vt:lpstr>
      <vt:lpstr>Open–closed principle</vt:lpstr>
      <vt:lpstr>Liskov substitution principle</vt:lpstr>
      <vt:lpstr>Interface segregation principle</vt:lpstr>
      <vt:lpstr>Dependency inversion principle</vt:lpstr>
      <vt:lpstr>OO Design Principle in this book</vt:lpstr>
      <vt:lpstr>Day 2: Creational Patterns</vt:lpstr>
      <vt:lpstr>Abstract Factory</vt:lpstr>
      <vt:lpstr>Builder</vt:lpstr>
      <vt:lpstr>Factory Method</vt:lpstr>
      <vt:lpstr>Prototype</vt:lpstr>
      <vt:lpstr>Singleton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 - GoF</dc:title>
  <dc:creator>Siwei Wang (RD-TW)</dc:creator>
  <cp:lastModifiedBy>Siwei Wang (RD-TW)</cp:lastModifiedBy>
  <cp:revision>50</cp:revision>
  <dcterms:created xsi:type="dcterms:W3CDTF">2021-08-19T02:35:36Z</dcterms:created>
  <dcterms:modified xsi:type="dcterms:W3CDTF">2021-08-24T08:36:56Z</dcterms:modified>
</cp:coreProperties>
</file>