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57" r:id="rId5"/>
    <p:sldId id="258" r:id="rId6"/>
    <p:sldId id="263" r:id="rId7"/>
    <p:sldId id="259" r:id="rId8"/>
    <p:sldId id="264" r:id="rId9"/>
    <p:sldId id="261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59CB-B7BB-4090-9C34-490633F5C250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9ED5-621D-407C-979C-9E873687A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04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59CB-B7BB-4090-9C34-490633F5C250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9ED5-621D-407C-979C-9E873687A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0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59CB-B7BB-4090-9C34-490633F5C250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9ED5-621D-407C-979C-9E873687A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81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59CB-B7BB-4090-9C34-490633F5C250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9ED5-621D-407C-979C-9E873687A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73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59CB-B7BB-4090-9C34-490633F5C250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9ED5-621D-407C-979C-9E873687A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3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59CB-B7BB-4090-9C34-490633F5C250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9ED5-621D-407C-979C-9E873687A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03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59CB-B7BB-4090-9C34-490633F5C250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9ED5-621D-407C-979C-9E873687A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37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59CB-B7BB-4090-9C34-490633F5C250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9ED5-621D-407C-979C-9E873687A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68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59CB-B7BB-4090-9C34-490633F5C250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9ED5-621D-407C-979C-9E873687A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9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59CB-B7BB-4090-9C34-490633F5C250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9ED5-621D-407C-979C-9E873687A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0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59CB-B7BB-4090-9C34-490633F5C250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9ED5-621D-407C-979C-9E873687A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91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259CB-B7BB-4090-9C34-490633F5C250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A9ED5-621D-407C-979C-9E873687A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57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Effective Java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47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Enforce </a:t>
            </a:r>
            <a:r>
              <a:rPr lang="en-US" dirty="0" err="1" smtClean="0"/>
              <a:t>noninstantiability</a:t>
            </a:r>
            <a:r>
              <a:rPr lang="en-US" dirty="0" smtClean="0"/>
              <a:t> with a private constructor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Item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223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Attempting to enforce </a:t>
            </a:r>
            <a:r>
              <a:rPr lang="en-US" dirty="0" err="1" smtClean="0"/>
              <a:t>noninstantiability</a:t>
            </a:r>
            <a:r>
              <a:rPr lang="en-US" dirty="0" smtClean="0"/>
              <a:t> by making a class abstract does not work</a:t>
            </a:r>
          </a:p>
          <a:p>
            <a:pPr lvl="1"/>
            <a:r>
              <a:rPr lang="en-US" dirty="0" smtClean="0"/>
              <a:t>Subclass instantiated.</a:t>
            </a:r>
          </a:p>
          <a:p>
            <a:pPr lvl="1"/>
            <a:r>
              <a:rPr lang="en-US" dirty="0" smtClean="0"/>
              <a:t>It misleads into thinking the class was designed for inheritance.</a:t>
            </a:r>
          </a:p>
          <a:p>
            <a:r>
              <a:rPr lang="en-US" dirty="0" smtClean="0"/>
              <a:t>Siwei perspective</a:t>
            </a:r>
          </a:p>
          <a:p>
            <a:pPr lvl="1"/>
            <a:r>
              <a:rPr lang="en-US" dirty="0" smtClean="0"/>
              <a:t>It is not a class, it is name-space.</a:t>
            </a:r>
          </a:p>
        </p:txBody>
      </p:sp>
    </p:spTree>
    <p:extLst>
      <p:ext uri="{BB962C8B-B14F-4D97-AF65-F5344CB8AC3E}">
        <p14:creationId xmlns:p14="http://schemas.microsoft.com/office/powerpoint/2010/main" val="307886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Prefer dependency injection to hardwiring resources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Item 5</a:t>
            </a:r>
          </a:p>
        </p:txBody>
      </p:sp>
    </p:spTree>
    <p:extLst>
      <p:ext uri="{BB962C8B-B14F-4D97-AF65-F5344CB8AC3E}">
        <p14:creationId xmlns:p14="http://schemas.microsoft.com/office/powerpoint/2010/main" val="2332844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do while outer reference is necessary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utility or singleton</a:t>
            </a:r>
          </a:p>
          <a:p>
            <a:pPr lvl="1"/>
            <a:r>
              <a:rPr lang="en-US" dirty="0" smtClean="0"/>
              <a:t>Inflexible &amp; untestable.</a:t>
            </a:r>
          </a:p>
          <a:p>
            <a:pPr lvl="1"/>
            <a:r>
              <a:rPr lang="en-US" dirty="0" smtClean="0"/>
              <a:t>Inappropriate for classes whose behavior is parameterized by an underlying resource</a:t>
            </a:r>
          </a:p>
          <a:p>
            <a:r>
              <a:rPr lang="en-US" dirty="0" smtClean="0"/>
              <a:t>Dependency </a:t>
            </a:r>
            <a:r>
              <a:rPr lang="en-US" dirty="0" smtClean="0"/>
              <a:t>Injection</a:t>
            </a:r>
          </a:p>
          <a:p>
            <a:pPr lvl="1"/>
            <a:r>
              <a:rPr lang="en-US" dirty="0" smtClean="0"/>
              <a:t>Pass the resource into the constructor when creating a new instance.</a:t>
            </a:r>
          </a:p>
          <a:p>
            <a:pPr lvl="1"/>
            <a:r>
              <a:rPr lang="en-US" dirty="0" smtClean="0"/>
              <a:t>Greatly enhance the flexibility</a:t>
            </a:r>
            <a:r>
              <a:rPr lang="en-US" dirty="0" smtClean="0"/>
              <a:t>, reusability, and testability of a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275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creating unnecessary objects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Item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623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Reusing expensive object for improve performance</a:t>
            </a:r>
          </a:p>
          <a:p>
            <a:r>
              <a:rPr lang="en-US" dirty="0" smtClean="0"/>
              <a:t>Lazily initializing is not recommended because it will complicate the implementation with no measureable performance improvement.</a:t>
            </a:r>
          </a:p>
          <a:p>
            <a:r>
              <a:rPr lang="en-US" dirty="0" smtClean="0"/>
              <a:t>Auto-boxing blurs but does not erase the distinction between primitive and boxed primitive types.</a:t>
            </a:r>
          </a:p>
          <a:p>
            <a:r>
              <a:rPr lang="en-US" dirty="0" smtClean="0"/>
              <a:t>Prefer primitives to boxed primitives and watch out for unintentional auto-boxing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424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Eliminate obsolete object references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Item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412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Whenever a class managers its own memory, the programmer should be alert for memory leaks.</a:t>
            </a:r>
          </a:p>
          <a:p>
            <a:r>
              <a:rPr lang="en-US" dirty="0" smtClean="0"/>
              <a:t>Another common source of memory leaks is caches.</a:t>
            </a:r>
          </a:p>
          <a:p>
            <a:r>
              <a:rPr lang="en-US" dirty="0" smtClean="0"/>
              <a:t>A third common source of memory leaks </a:t>
            </a:r>
            <a:r>
              <a:rPr lang="en-US" smtClean="0"/>
              <a:t>is listeners </a:t>
            </a:r>
            <a:r>
              <a:rPr lang="en-US" dirty="0" smtClean="0"/>
              <a:t>and other callbacks.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296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&amp; destroying objects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759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Consider </a:t>
            </a:r>
            <a:r>
              <a:rPr lang="en-US" dirty="0"/>
              <a:t>static factory methods instead of constructors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Item1:</a:t>
            </a:r>
          </a:p>
        </p:txBody>
      </p:sp>
    </p:spTree>
    <p:extLst>
      <p:ext uri="{BB962C8B-B14F-4D97-AF65-F5344CB8AC3E}">
        <p14:creationId xmlns:p14="http://schemas.microsoft.com/office/powerpoint/2010/main" val="2154006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Advantages &amp;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Unlike constructors, they have names.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rom, </a:t>
            </a:r>
            <a:r>
              <a:rPr lang="en-US" dirty="0" err="1" smtClean="0"/>
              <a:t>valueOf</a:t>
            </a:r>
            <a:r>
              <a:rPr lang="en-US" dirty="0" smtClean="0"/>
              <a:t>, of, …etc.</a:t>
            </a:r>
          </a:p>
          <a:p>
            <a:r>
              <a:rPr lang="en-US" dirty="0" smtClean="0"/>
              <a:t>Unlike constructors, they are not required to create new object each time they’re invoked.</a:t>
            </a:r>
          </a:p>
          <a:p>
            <a:pPr lvl="1"/>
            <a:r>
              <a:rPr lang="en-US" i="1" dirty="0" smtClean="0"/>
              <a:t>Flyweight pattern.</a:t>
            </a:r>
          </a:p>
          <a:p>
            <a:r>
              <a:rPr lang="en-US" dirty="0" smtClean="0"/>
              <a:t>Unlike constructors, they can return an object of any subtype of their return type.</a:t>
            </a:r>
          </a:p>
          <a:p>
            <a:r>
              <a:rPr lang="en-US" dirty="0" smtClean="0"/>
              <a:t>The class of the returned object can vary from call to call as a function of the input parameters.</a:t>
            </a:r>
          </a:p>
          <a:p>
            <a:pPr lvl="1"/>
            <a:r>
              <a:rPr lang="en-US" dirty="0" err="1" smtClean="0"/>
              <a:t>EnumSet</a:t>
            </a:r>
            <a:r>
              <a:rPr lang="en-US" dirty="0" smtClean="0"/>
              <a:t> (</a:t>
            </a:r>
            <a:r>
              <a:rPr lang="en-US" dirty="0" err="1" smtClean="0"/>
              <a:t>RegularEnumSet</a:t>
            </a:r>
            <a:r>
              <a:rPr lang="en-US" dirty="0" smtClean="0"/>
              <a:t> or </a:t>
            </a:r>
            <a:r>
              <a:rPr lang="en-US" dirty="0" err="1" smtClean="0"/>
              <a:t>JumboEnumSet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class of the returned object need not exist when the class containing the method is written.</a:t>
            </a:r>
          </a:p>
          <a:p>
            <a:pPr lvl="1"/>
            <a:r>
              <a:rPr lang="en-US" i="1" dirty="0" smtClean="0"/>
              <a:t>Bridge pattern.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The main limitation of providing only static factory methods is that classes without public or protected constructors cannot be sub-classed.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 2</a:t>
            </a:r>
            <a:r>
              <a:rPr lang="en-US" baseline="30000" dirty="0" smtClean="0"/>
              <a:t>nd</a:t>
            </a:r>
            <a:r>
              <a:rPr lang="en-US" dirty="0" smtClean="0"/>
              <a:t> shortcoming of static factory methods is that they are hard for programmers to find.</a:t>
            </a:r>
          </a:p>
        </p:txBody>
      </p:sp>
    </p:spTree>
    <p:extLst>
      <p:ext uri="{BB962C8B-B14F-4D97-AF65-F5344CB8AC3E}">
        <p14:creationId xmlns:p14="http://schemas.microsoft.com/office/powerpoint/2010/main" val="422578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JDK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29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Arrays.asList</a:t>
            </a:r>
            <a:endParaRPr lang="en-US" dirty="0" smtClean="0"/>
          </a:p>
          <a:p>
            <a:r>
              <a:rPr lang="en-US" dirty="0" err="1" smtClean="0"/>
              <a:t>List.of</a:t>
            </a:r>
            <a:endParaRPr lang="en-US" dirty="0" smtClean="0"/>
          </a:p>
          <a:p>
            <a:r>
              <a:rPr lang="en-US" dirty="0" err="1" smtClean="0"/>
              <a:t>DateTime.from</a:t>
            </a:r>
            <a:endParaRPr lang="en-US" dirty="0" smtClean="0"/>
          </a:p>
          <a:p>
            <a:r>
              <a:rPr lang="en-US" dirty="0" err="1" smtClean="0"/>
              <a:t>String.format</a:t>
            </a:r>
            <a:endParaRPr lang="en-US" dirty="0" smtClean="0"/>
          </a:p>
          <a:p>
            <a:r>
              <a:rPr lang="en-US" dirty="0"/>
              <a:t>(all object types</a:t>
            </a:r>
            <a:r>
              <a:rPr lang="en-US" dirty="0" smtClean="0"/>
              <a:t>).</a:t>
            </a:r>
            <a:r>
              <a:rPr lang="en-US" dirty="0" err="1" smtClean="0"/>
              <a:t>valueOf</a:t>
            </a:r>
            <a:endParaRPr lang="en-US" dirty="0"/>
          </a:p>
          <a:p>
            <a:r>
              <a:rPr lang="en-US" dirty="0" smtClean="0"/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6" y="5445224"/>
            <a:ext cx="612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properties they all have?</a:t>
            </a:r>
            <a:endParaRPr 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8858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Consider </a:t>
            </a:r>
            <a:r>
              <a:rPr lang="en-US" dirty="0"/>
              <a:t>a builder when faced with many constructor parameters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Item2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80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Compare three workable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Telescoping constructor pattern</a:t>
            </a:r>
          </a:p>
          <a:p>
            <a:pPr lvl="1"/>
            <a:r>
              <a:rPr lang="en-US" dirty="0" smtClean="0"/>
              <a:t>Hierarchy constructor parameters</a:t>
            </a:r>
          </a:p>
          <a:p>
            <a:pPr lvl="1"/>
            <a:r>
              <a:rPr lang="en-US" dirty="0" smtClean="0"/>
              <a:t>Must differ in either parameter count or type</a:t>
            </a:r>
          </a:p>
          <a:p>
            <a:pPr lvl="1"/>
            <a:r>
              <a:rPr lang="en-US" dirty="0" smtClean="0"/>
              <a:t>It is hard to write client code when there are many parameters, and harder still to read it</a:t>
            </a:r>
          </a:p>
          <a:p>
            <a:r>
              <a:rPr lang="en-US" dirty="0" smtClean="0"/>
              <a:t>JavaBeans pattern</a:t>
            </a:r>
          </a:p>
          <a:p>
            <a:pPr lvl="1"/>
            <a:r>
              <a:rPr lang="en-US" dirty="0" smtClean="0"/>
              <a:t>Call a parameter-less constructor to create object and then call setter</a:t>
            </a:r>
          </a:p>
          <a:p>
            <a:r>
              <a:rPr lang="en-US" dirty="0" smtClean="0"/>
              <a:t>Builder pattern</a:t>
            </a:r>
          </a:p>
        </p:txBody>
      </p:sp>
    </p:spTree>
    <p:extLst>
      <p:ext uri="{BB962C8B-B14F-4D97-AF65-F5344CB8AC3E}">
        <p14:creationId xmlns:p14="http://schemas.microsoft.com/office/powerpoint/2010/main" val="3069588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Enforce </a:t>
            </a:r>
            <a:r>
              <a:rPr lang="en-US" dirty="0"/>
              <a:t>the singleton property with a private constructor or an </a:t>
            </a:r>
            <a:r>
              <a:rPr lang="en-US" dirty="0" err="1"/>
              <a:t>enum</a:t>
            </a:r>
            <a:r>
              <a:rPr lang="en-US" dirty="0"/>
              <a:t> type.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Item3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893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Three</a:t>
            </a:r>
            <a:r>
              <a:rPr lang="en-US" sz="3600" dirty="0" smtClean="0"/>
              <a:t> ways to implement singleton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0506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Singleton with public final field</a:t>
            </a:r>
          </a:p>
          <a:p>
            <a:pPr lvl="1"/>
            <a:r>
              <a:rPr lang="en-US" dirty="0" smtClean="0"/>
              <a:t>The public static field is final, so it will always contain the same object reference.</a:t>
            </a:r>
          </a:p>
          <a:p>
            <a:pPr lvl="1"/>
            <a:r>
              <a:rPr lang="en-US" dirty="0" smtClean="0"/>
              <a:t>It is simpler.</a:t>
            </a:r>
          </a:p>
          <a:p>
            <a:r>
              <a:rPr lang="en-US" dirty="0" smtClean="0"/>
              <a:t>Singleton with static factory</a:t>
            </a:r>
          </a:p>
          <a:p>
            <a:pPr lvl="1"/>
            <a:r>
              <a:rPr lang="en-US" dirty="0" smtClean="0"/>
              <a:t>Gives the flexibility to change mind about whether the class is a singleton without change its API</a:t>
            </a:r>
          </a:p>
          <a:p>
            <a:pPr lvl="1"/>
            <a:r>
              <a:rPr lang="en-US" dirty="0" smtClean="0"/>
              <a:t>Can write a generic singleton factory if application requires.</a:t>
            </a:r>
          </a:p>
          <a:p>
            <a:pPr lvl="1"/>
            <a:r>
              <a:rPr lang="en-US" dirty="0" smtClean="0"/>
              <a:t>A method reference can be used as a supplier.</a:t>
            </a:r>
          </a:p>
          <a:p>
            <a:r>
              <a:rPr lang="en-US" dirty="0" err="1" smtClean="0"/>
              <a:t>Enum</a:t>
            </a:r>
            <a:r>
              <a:rPr lang="en-US" dirty="0" smtClean="0"/>
              <a:t> Singleton</a:t>
            </a:r>
          </a:p>
          <a:p>
            <a:pPr lvl="1"/>
            <a:r>
              <a:rPr lang="en-US" dirty="0" smtClean="0"/>
              <a:t>May feel a bit unnatural, but a singleton-element </a:t>
            </a:r>
            <a:r>
              <a:rPr lang="en-US" dirty="0" err="1" smtClean="0"/>
              <a:t>enum</a:t>
            </a:r>
            <a:r>
              <a:rPr lang="en-US" dirty="0" smtClean="0"/>
              <a:t> type is often the best way to implement a singleton</a:t>
            </a:r>
          </a:p>
          <a:p>
            <a:pPr lvl="1"/>
            <a:r>
              <a:rPr lang="en-US" dirty="0" smtClean="0"/>
              <a:t>Only this one is thread-safe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46185" y="1124744"/>
            <a:ext cx="7488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Making </a:t>
            </a:r>
            <a:r>
              <a:rPr 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class a singleton can make it difficult to test its clients</a:t>
            </a:r>
            <a:r>
              <a:rPr lang="en-US" sz="20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20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3702" y="5733256"/>
            <a:ext cx="7488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7030A0"/>
                </a:solidFill>
              </a:rPr>
              <a:t>Bill-Pugh Singleton (</a:t>
            </a:r>
            <a:r>
              <a:rPr lang="en-US" b="1" u="sng" dirty="0" err="1">
                <a:solidFill>
                  <a:srgbClr val="7030A0"/>
                </a:solidFill>
              </a:rPr>
              <a:t>Siwei’s</a:t>
            </a:r>
            <a:r>
              <a:rPr lang="en-US" b="1" u="sng" dirty="0">
                <a:solidFill>
                  <a:srgbClr val="7030A0"/>
                </a:solidFill>
              </a:rPr>
              <a:t> </a:t>
            </a:r>
            <a:r>
              <a:rPr lang="en-US" b="1" u="sng" dirty="0" smtClean="0">
                <a:solidFill>
                  <a:srgbClr val="7030A0"/>
                </a:solidFill>
              </a:rPr>
              <a:t>appendix)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Implementation </a:t>
            </a:r>
            <a:r>
              <a:rPr lang="en-US" dirty="0">
                <a:solidFill>
                  <a:srgbClr val="7030A0"/>
                </a:solidFill>
              </a:rPr>
              <a:t>using the static inner helper class. Static inner classes are not loaded into memory until their </a:t>
            </a:r>
            <a:r>
              <a:rPr lang="en-US" dirty="0" err="1">
                <a:solidFill>
                  <a:srgbClr val="7030A0"/>
                </a:solidFill>
              </a:rPr>
              <a:t>getInstance</a:t>
            </a:r>
            <a:r>
              <a:rPr lang="en-US" dirty="0">
                <a:solidFill>
                  <a:srgbClr val="7030A0"/>
                </a:solidFill>
              </a:rPr>
              <a:t>() methods are </a:t>
            </a:r>
            <a:r>
              <a:rPr lang="en-US" dirty="0" smtClean="0">
                <a:solidFill>
                  <a:srgbClr val="7030A0"/>
                </a:solidFill>
              </a:rPr>
              <a:t>called.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104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603</Words>
  <Application>Microsoft Office PowerPoint</Application>
  <PresentationFormat>On-screen Show (4:3)</PresentationFormat>
  <Paragraphs>77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Effective Java 3rd Edition</vt:lpstr>
      <vt:lpstr>Creating &amp; destroying objects</vt:lpstr>
      <vt:lpstr>Consider static factory methods instead of constructors</vt:lpstr>
      <vt:lpstr>Advantages &amp; limitations</vt:lpstr>
      <vt:lpstr>Java JDK examples</vt:lpstr>
      <vt:lpstr>Consider a builder when faced with many constructor parameters</vt:lpstr>
      <vt:lpstr>Compare three workable patterns</vt:lpstr>
      <vt:lpstr>Enforce the singleton property with a private constructor or an enum type.</vt:lpstr>
      <vt:lpstr>Three ways to implement singleton</vt:lpstr>
      <vt:lpstr>Enforce noninstantiability with a private constructor</vt:lpstr>
      <vt:lpstr>PowerPoint Presentation</vt:lpstr>
      <vt:lpstr>Prefer dependency injection to hardwiring resources</vt:lpstr>
      <vt:lpstr>How to do while outer reference is necessary</vt:lpstr>
      <vt:lpstr>Avoid creating unnecessary objects</vt:lpstr>
      <vt:lpstr>PowerPoint Presentation</vt:lpstr>
      <vt:lpstr>Eliminate obsolete object 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Effective Java 3rd Edition</dc:title>
  <dc:creator>Siwei Wang (RD-TW)</dc:creator>
  <cp:lastModifiedBy>Siwei Wang (RD-TW)</cp:lastModifiedBy>
  <cp:revision>30</cp:revision>
  <dcterms:created xsi:type="dcterms:W3CDTF">2018-04-26T02:08:47Z</dcterms:created>
  <dcterms:modified xsi:type="dcterms:W3CDTF">2018-04-30T03:43:06Z</dcterms:modified>
</cp:coreProperties>
</file>