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0" r:id="rId4"/>
    <p:sldId id="262" r:id="rId5"/>
    <p:sldId id="257" r:id="rId6"/>
    <p:sldId id="279" r:id="rId7"/>
    <p:sldId id="258" r:id="rId8"/>
    <p:sldId id="263" r:id="rId9"/>
    <p:sldId id="259" r:id="rId10"/>
    <p:sldId id="264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76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59CB-B7BB-4090-9C34-490633F5C2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sw621012/DesignPatterns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sw621012/EffectiveJava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Java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Enforce </a:t>
            </a:r>
            <a:r>
              <a:rPr lang="en-US" dirty="0"/>
              <a:t>the singleton property with a private constructor or an </a:t>
            </a:r>
            <a:r>
              <a:rPr lang="en-US" dirty="0" err="1"/>
              <a:t>enum</a:t>
            </a:r>
            <a:r>
              <a:rPr lang="en-US" dirty="0"/>
              <a:t> type.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9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Three</a:t>
            </a:r>
            <a:r>
              <a:rPr lang="en-US" sz="3600" dirty="0" smtClean="0"/>
              <a:t> ways to implement singleton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Singleton with public final field</a:t>
            </a:r>
          </a:p>
          <a:p>
            <a:pPr lvl="1"/>
            <a:r>
              <a:rPr lang="en-US" dirty="0" smtClean="0"/>
              <a:t>The public static field is final, so it will always contain the same object reference.</a:t>
            </a:r>
          </a:p>
          <a:p>
            <a:pPr lvl="1"/>
            <a:r>
              <a:rPr lang="en-US" dirty="0" smtClean="0"/>
              <a:t>It is simpler.</a:t>
            </a:r>
          </a:p>
          <a:p>
            <a:r>
              <a:rPr lang="en-US" dirty="0" smtClean="0"/>
              <a:t>Singleton with static factory</a:t>
            </a:r>
          </a:p>
          <a:p>
            <a:pPr lvl="1"/>
            <a:r>
              <a:rPr lang="en-US" dirty="0" smtClean="0"/>
              <a:t>Gives the flexibility to change mind about whether the class is a singleton without change its API</a:t>
            </a:r>
          </a:p>
          <a:p>
            <a:pPr lvl="1"/>
            <a:r>
              <a:rPr lang="en-US" dirty="0" smtClean="0"/>
              <a:t>Can write a generic singleton factory if application requires.</a:t>
            </a:r>
          </a:p>
          <a:p>
            <a:pPr lvl="1"/>
            <a:r>
              <a:rPr lang="en-US" dirty="0" smtClean="0"/>
              <a:t>A method reference can be used as a supplier.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Singleton</a:t>
            </a:r>
          </a:p>
          <a:p>
            <a:pPr lvl="1"/>
            <a:r>
              <a:rPr lang="en-US" dirty="0" smtClean="0"/>
              <a:t>May feel a bit unnatural, but a singleton-element </a:t>
            </a:r>
            <a:r>
              <a:rPr lang="en-US" dirty="0" err="1" smtClean="0"/>
              <a:t>enum</a:t>
            </a:r>
            <a:r>
              <a:rPr lang="en-US" dirty="0" smtClean="0"/>
              <a:t> type is often the best way to implement a singleton</a:t>
            </a:r>
          </a:p>
          <a:p>
            <a:pPr lvl="1"/>
            <a:r>
              <a:rPr lang="en-US" dirty="0" smtClean="0"/>
              <a:t>Only this one is thread-safe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6185" y="112474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class a singleton can make it difficult to test its clients</a:t>
            </a:r>
            <a:r>
              <a:rPr 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702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Bill-Pugh Singleton (</a:t>
            </a:r>
            <a:r>
              <a:rPr lang="en-US" b="1" u="sng" dirty="0" err="1">
                <a:solidFill>
                  <a:srgbClr val="7030A0"/>
                </a:solidFill>
              </a:rPr>
              <a:t>Siwei’s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  <a:r>
              <a:rPr lang="en-US" b="1" u="sng" dirty="0" smtClean="0">
                <a:solidFill>
                  <a:srgbClr val="7030A0"/>
                </a:solidFill>
              </a:rPr>
              <a:t>appendix)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Implementation </a:t>
            </a:r>
            <a:r>
              <a:rPr lang="en-US" dirty="0">
                <a:solidFill>
                  <a:srgbClr val="7030A0"/>
                </a:solidFill>
              </a:rPr>
              <a:t>using the static inner helper class. Static inner classes are not loaded into memory until their </a:t>
            </a:r>
            <a:r>
              <a:rPr lang="en-US" dirty="0" err="1">
                <a:solidFill>
                  <a:srgbClr val="7030A0"/>
                </a:solidFill>
              </a:rPr>
              <a:t>getInstance</a:t>
            </a:r>
            <a:r>
              <a:rPr lang="en-US" dirty="0">
                <a:solidFill>
                  <a:srgbClr val="7030A0"/>
                </a:solidFill>
              </a:rPr>
              <a:t>() methods are </a:t>
            </a:r>
            <a:r>
              <a:rPr lang="en-US" dirty="0" smtClean="0">
                <a:solidFill>
                  <a:srgbClr val="7030A0"/>
                </a:solidFill>
              </a:rPr>
              <a:t>called.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0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 </a:t>
            </a:r>
            <a:r>
              <a:rPr lang="en-US" dirty="0" err="1" smtClean="0"/>
              <a:t>noninstantiability</a:t>
            </a:r>
            <a:r>
              <a:rPr lang="en-US" dirty="0" smtClean="0"/>
              <a:t> with a private constructor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2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Attempting to enforce </a:t>
            </a:r>
            <a:r>
              <a:rPr lang="en-US" dirty="0" err="1" smtClean="0"/>
              <a:t>noninstantiability</a:t>
            </a:r>
            <a:r>
              <a:rPr lang="en-US" dirty="0" smtClean="0"/>
              <a:t> by making a class abstract does not work</a:t>
            </a:r>
          </a:p>
          <a:p>
            <a:pPr lvl="1"/>
            <a:r>
              <a:rPr lang="en-US" dirty="0" smtClean="0"/>
              <a:t>Subclass instantiated.</a:t>
            </a:r>
          </a:p>
          <a:p>
            <a:pPr lvl="1"/>
            <a:r>
              <a:rPr lang="en-US" dirty="0" smtClean="0"/>
              <a:t>It misleads into thinking the class was designed for inheritance.</a:t>
            </a:r>
          </a:p>
          <a:p>
            <a:r>
              <a:rPr lang="en-US" dirty="0" smtClean="0"/>
              <a:t>Siwei perspective</a:t>
            </a:r>
          </a:p>
          <a:p>
            <a:pPr lvl="1"/>
            <a:r>
              <a:rPr lang="en-US" dirty="0" smtClean="0"/>
              <a:t>It is not a class, it is name-space.</a:t>
            </a:r>
          </a:p>
        </p:txBody>
      </p:sp>
    </p:spTree>
    <p:extLst>
      <p:ext uri="{BB962C8B-B14F-4D97-AF65-F5344CB8AC3E}">
        <p14:creationId xmlns:p14="http://schemas.microsoft.com/office/powerpoint/2010/main" val="30788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 dependency injection to hardwiring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5</a:t>
            </a:r>
          </a:p>
        </p:txBody>
      </p:sp>
    </p:spTree>
    <p:extLst>
      <p:ext uri="{BB962C8B-B14F-4D97-AF65-F5344CB8AC3E}">
        <p14:creationId xmlns:p14="http://schemas.microsoft.com/office/powerpoint/2010/main" val="233284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 while outer reference is necessary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utility or singleton</a:t>
            </a:r>
          </a:p>
          <a:p>
            <a:pPr lvl="1"/>
            <a:r>
              <a:rPr lang="en-US" dirty="0" smtClean="0"/>
              <a:t>Inflexible &amp; untestable.</a:t>
            </a:r>
          </a:p>
          <a:p>
            <a:pPr lvl="1"/>
            <a:r>
              <a:rPr lang="en-US" dirty="0" smtClean="0"/>
              <a:t>Inappropriate for classes whose behavior is parameterized by an underlying resource</a:t>
            </a:r>
          </a:p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Pass the resource into the constructor when creating a new instance.</a:t>
            </a:r>
          </a:p>
          <a:p>
            <a:pPr lvl="1"/>
            <a:r>
              <a:rPr lang="en-US" dirty="0" smtClean="0"/>
              <a:t>Greatly enhance the flexibility, reusability, and testability of a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7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creating unnecessary 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Reusing expensive object for improve performance</a:t>
            </a:r>
          </a:p>
          <a:p>
            <a:r>
              <a:rPr lang="en-US" dirty="0" smtClean="0"/>
              <a:t>Lazily initializing is not recommended because it will complicate the implementation with no measureable performance improvement.</a:t>
            </a:r>
          </a:p>
          <a:p>
            <a:r>
              <a:rPr lang="en-US" dirty="0" smtClean="0"/>
              <a:t>Auto-boxing blurs but does not erase the distinction between primitive and boxed primitive types.</a:t>
            </a:r>
          </a:p>
          <a:p>
            <a:r>
              <a:rPr lang="en-US" dirty="0" smtClean="0"/>
              <a:t>Prefer primitives to boxed primitives and watch out for unintentional auto-boxing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2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obsolete object 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1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 class managers its own memory, the programmer should be alert for memory leaks.</a:t>
            </a:r>
          </a:p>
          <a:p>
            <a:r>
              <a:rPr lang="en-US" dirty="0" smtClean="0"/>
              <a:t>Another common source of memory leaks is caches.</a:t>
            </a:r>
          </a:p>
          <a:p>
            <a:r>
              <a:rPr lang="en-US" dirty="0" smtClean="0"/>
              <a:t>A third common source of memory leaks </a:t>
            </a:r>
            <a:r>
              <a:rPr lang="en-US" smtClean="0"/>
              <a:t>is listeners </a:t>
            </a:r>
            <a:r>
              <a:rPr lang="en-US" dirty="0" smtClean="0"/>
              <a:t>and other callbacks.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new project with Spring-boot + </a:t>
            </a:r>
            <a:r>
              <a:rPr lang="en-US" dirty="0" err="1" smtClean="0"/>
              <a:t>Gradle</a:t>
            </a:r>
            <a:r>
              <a:rPr lang="en-US" dirty="0" smtClean="0"/>
              <a:t> via </a:t>
            </a:r>
            <a:r>
              <a:rPr lang="en-US" b="1" cap="all" dirty="0">
                <a:solidFill>
                  <a:srgbClr val="FF0000"/>
                </a:solidFill>
              </a:rPr>
              <a:t>SPRING </a:t>
            </a:r>
            <a:r>
              <a:rPr lang="en-US" b="1" cap="all" dirty="0" smtClean="0">
                <a:solidFill>
                  <a:srgbClr val="FF0000"/>
                </a:solidFill>
              </a:rPr>
              <a:t>INITIALIZR</a:t>
            </a:r>
            <a:endParaRPr lang="en-US" b="1" cap="all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start.spring.io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r>
              <a:rPr lang="en-US" dirty="0" err="1" smtClean="0"/>
              <a:t>GoF</a:t>
            </a:r>
            <a:r>
              <a:rPr lang="en-US" dirty="0" smtClean="0"/>
              <a:t> Design Patterns’ slide &amp; demo code</a:t>
            </a:r>
          </a:p>
          <a:p>
            <a:pPr lvl="1"/>
            <a:r>
              <a:rPr lang="en-US" dirty="0">
                <a:hlinkClick r:id="rId3"/>
              </a:rPr>
              <a:t>https://github.com/wsw621012/DesignPatterns</a:t>
            </a:r>
            <a:endParaRPr lang="en-US" dirty="0"/>
          </a:p>
          <a:p>
            <a:r>
              <a:rPr lang="en-US" dirty="0" smtClean="0"/>
              <a:t>Effective Java 3</a:t>
            </a:r>
            <a:r>
              <a:rPr lang="en-US" baseline="30000" dirty="0" smtClean="0"/>
              <a:t>rd</a:t>
            </a:r>
            <a:r>
              <a:rPr lang="en-US" dirty="0" smtClean="0"/>
              <a:t> edition, (on progressing… )</a:t>
            </a:r>
          </a:p>
          <a:p>
            <a:pPr lvl="1"/>
            <a:r>
              <a:rPr lang="en-US" dirty="0">
                <a:hlinkClick r:id="rId4"/>
              </a:rPr>
              <a:t>https://github.com/wsw621012/EffectiveJava3</a:t>
            </a:r>
            <a:endParaRPr lang="en-US" dirty="0"/>
          </a:p>
          <a:p>
            <a:r>
              <a:rPr lang="en-US" dirty="0" smtClean="0"/>
              <a:t>Exercise by yourselves.</a:t>
            </a:r>
          </a:p>
        </p:txBody>
      </p:sp>
    </p:spTree>
    <p:extLst>
      <p:ext uri="{BB962C8B-B14F-4D97-AF65-F5344CB8AC3E}">
        <p14:creationId xmlns:p14="http://schemas.microsoft.com/office/powerpoint/2010/main" val="28333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finalizers and cleaners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 try-with-resources to try-finally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common to all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3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Obey the general contract when overriding equals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18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to override “equals” method as possible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</a:t>
            </a:r>
            <a:r>
              <a:rPr lang="en-US" dirty="0" smtClean="0"/>
              <a:t>instance of the class is inherently unique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 “Thread” </a:t>
            </a:r>
            <a:r>
              <a:rPr lang="en-US" dirty="0" smtClean="0"/>
              <a:t>represent active entities rather than value.</a:t>
            </a:r>
            <a:endParaRPr lang="en-US" dirty="0" smtClean="0"/>
          </a:p>
          <a:p>
            <a:r>
              <a:rPr lang="en-US" dirty="0" smtClean="0"/>
              <a:t>There is no need for the class to provide a “logical equality” test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 “</a:t>
            </a:r>
            <a:r>
              <a:rPr lang="en-US" dirty="0" err="1" smtClean="0"/>
              <a:t>java.util.regex.Pattern</a:t>
            </a:r>
            <a:r>
              <a:rPr lang="en-US" dirty="0" smtClean="0"/>
              <a:t>”, override “equals” to check same regex is not necessary.</a:t>
            </a:r>
            <a:endParaRPr lang="en-US" dirty="0" smtClean="0"/>
          </a:p>
          <a:p>
            <a:r>
              <a:rPr lang="en-US" dirty="0" smtClean="0"/>
              <a:t>A superclass has already overridden equals, and the superclass behavior is appropriate for this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 Set, List, Map, …etc.</a:t>
            </a:r>
            <a:endParaRPr lang="en-US" dirty="0" smtClean="0"/>
          </a:p>
          <a:p>
            <a:r>
              <a:rPr lang="en-US" dirty="0" smtClean="0"/>
              <a:t>The class is private or package-private, and you are certain that its equals method will never be invoked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51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“Value Class” is appropriate to override “equals”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 contract</a:t>
            </a:r>
          </a:p>
          <a:p>
            <a:pPr lvl="1"/>
            <a:r>
              <a:rPr lang="en-US" dirty="0" smtClean="0"/>
              <a:t>Reflexive</a:t>
            </a:r>
          </a:p>
          <a:p>
            <a:pPr lvl="2"/>
            <a:r>
              <a:rPr lang="en-US" i="1" dirty="0" smtClean="0"/>
              <a:t>If (x != null) then </a:t>
            </a:r>
            <a:r>
              <a:rPr lang="en-US" i="1" dirty="0" err="1" smtClean="0"/>
              <a:t>x.equals</a:t>
            </a:r>
            <a:r>
              <a:rPr lang="en-US" i="1" dirty="0" smtClean="0"/>
              <a:t>(x) is </a:t>
            </a:r>
            <a:r>
              <a:rPr lang="en-US" b="1" i="1" dirty="0" smtClean="0">
                <a:solidFill>
                  <a:srgbClr val="C00000"/>
                </a:solidFill>
              </a:rPr>
              <a:t>true</a:t>
            </a:r>
          </a:p>
          <a:p>
            <a:pPr lvl="1"/>
            <a:r>
              <a:rPr lang="en-US" dirty="0" smtClean="0"/>
              <a:t>Symmetric</a:t>
            </a:r>
          </a:p>
          <a:p>
            <a:pPr lvl="2"/>
            <a:r>
              <a:rPr lang="en-US" i="1" dirty="0" smtClean="0"/>
              <a:t>If (x != null &amp;&amp; y != null &amp;&amp; </a:t>
            </a:r>
            <a:r>
              <a:rPr lang="en-US" i="1" dirty="0" err="1" smtClean="0"/>
              <a:t>x.equals</a:t>
            </a:r>
            <a:r>
              <a:rPr lang="en-US" i="1" dirty="0" smtClean="0"/>
              <a:t>(y)) then </a:t>
            </a:r>
            <a:r>
              <a:rPr lang="en-US" i="1" dirty="0" err="1" smtClean="0"/>
              <a:t>y.equals</a:t>
            </a:r>
            <a:r>
              <a:rPr lang="en-US" i="1" dirty="0" smtClean="0"/>
              <a:t>(x) must be </a:t>
            </a:r>
            <a:r>
              <a:rPr lang="en-US" b="1" i="1" dirty="0" smtClean="0">
                <a:solidFill>
                  <a:srgbClr val="C00000"/>
                </a:solidFill>
              </a:rPr>
              <a:t>true</a:t>
            </a:r>
          </a:p>
          <a:p>
            <a:pPr lvl="1"/>
            <a:r>
              <a:rPr lang="en-US" dirty="0" smtClean="0"/>
              <a:t>Transitive</a:t>
            </a:r>
          </a:p>
          <a:p>
            <a:pPr lvl="2"/>
            <a:r>
              <a:rPr lang="en-US" i="1" dirty="0" smtClean="0"/>
              <a:t>If (</a:t>
            </a:r>
            <a:r>
              <a:rPr lang="en-US" i="1" dirty="0"/>
              <a:t>x != null &amp;&amp; y != null </a:t>
            </a:r>
            <a:r>
              <a:rPr lang="en-US" i="1" dirty="0" smtClean="0"/>
              <a:t>&amp;&amp; z != null &amp;&amp; </a:t>
            </a:r>
            <a:r>
              <a:rPr lang="en-US" i="1" dirty="0" err="1"/>
              <a:t>x.equals</a:t>
            </a:r>
            <a:r>
              <a:rPr lang="en-US" i="1" dirty="0"/>
              <a:t>(y</a:t>
            </a:r>
            <a:r>
              <a:rPr lang="en-US" i="1" dirty="0" smtClean="0"/>
              <a:t>) &amp;&amp; </a:t>
            </a:r>
            <a:r>
              <a:rPr lang="en-US" i="1" dirty="0" err="1" smtClean="0"/>
              <a:t>y.equals</a:t>
            </a:r>
            <a:r>
              <a:rPr lang="en-US" i="1" dirty="0" smtClean="0"/>
              <a:t>(z)) </a:t>
            </a:r>
            <a:r>
              <a:rPr lang="en-US" i="1" dirty="0"/>
              <a:t>then </a:t>
            </a:r>
            <a:r>
              <a:rPr lang="en-US" i="1" dirty="0" err="1" smtClean="0"/>
              <a:t>z.equals</a:t>
            </a:r>
            <a:r>
              <a:rPr lang="en-US" i="1" dirty="0" smtClean="0"/>
              <a:t>(x</a:t>
            </a:r>
            <a:r>
              <a:rPr lang="en-US" i="1" dirty="0"/>
              <a:t>) must be </a:t>
            </a:r>
            <a:r>
              <a:rPr lang="en-US" b="1" i="1" dirty="0" smtClean="0">
                <a:solidFill>
                  <a:srgbClr val="C00000"/>
                </a:solidFill>
              </a:rPr>
              <a:t>true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i="1" dirty="0"/>
              <a:t>If (x != null &amp;&amp; y != </a:t>
            </a:r>
            <a:r>
              <a:rPr lang="en-US" i="1" dirty="0" smtClean="0"/>
              <a:t>null) then </a:t>
            </a:r>
            <a:r>
              <a:rPr lang="en-US" i="1" dirty="0" err="1"/>
              <a:t>x.equals</a:t>
            </a:r>
            <a:r>
              <a:rPr lang="en-US" i="1" dirty="0"/>
              <a:t>(y</a:t>
            </a:r>
            <a:r>
              <a:rPr lang="en-US" i="1" dirty="0" smtClean="0"/>
              <a:t>) </a:t>
            </a:r>
            <a:r>
              <a:rPr lang="en-US" b="1" i="1" dirty="0" smtClean="0">
                <a:solidFill>
                  <a:srgbClr val="C00000"/>
                </a:solidFill>
              </a:rPr>
              <a:t>Always the same</a:t>
            </a:r>
            <a:r>
              <a:rPr lang="en-US" i="1" dirty="0" smtClean="0"/>
              <a:t> as </a:t>
            </a:r>
            <a:r>
              <a:rPr lang="en-US" i="1" dirty="0" err="1" smtClean="0"/>
              <a:t>y.equals</a:t>
            </a:r>
            <a:r>
              <a:rPr lang="en-US" i="1" dirty="0" smtClean="0"/>
              <a:t>(x)</a:t>
            </a:r>
          </a:p>
          <a:p>
            <a:pPr lvl="1"/>
            <a:r>
              <a:rPr lang="en-US" dirty="0" smtClean="0"/>
              <a:t>(common sense)</a:t>
            </a:r>
            <a:endParaRPr lang="en-US" dirty="0"/>
          </a:p>
          <a:p>
            <a:pPr lvl="2"/>
            <a:r>
              <a:rPr lang="en-US" i="1" dirty="0" smtClean="0"/>
              <a:t>If (x != null) then </a:t>
            </a:r>
            <a:r>
              <a:rPr lang="en-US" i="1" dirty="0" err="1" smtClean="0"/>
              <a:t>x.equals</a:t>
            </a:r>
            <a:r>
              <a:rPr lang="en-US" i="1" dirty="0" smtClean="0"/>
              <a:t>(null) must be </a:t>
            </a:r>
            <a:r>
              <a:rPr lang="en-US" b="1" i="1" dirty="0" smtClean="0">
                <a:solidFill>
                  <a:srgbClr val="C00000"/>
                </a:solidFill>
              </a:rPr>
              <a:t>false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destroying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static factory methods instead of constructors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Item1:</a:t>
            </a:r>
          </a:p>
        </p:txBody>
      </p:sp>
    </p:spTree>
    <p:extLst>
      <p:ext uri="{BB962C8B-B14F-4D97-AF65-F5344CB8AC3E}">
        <p14:creationId xmlns:p14="http://schemas.microsoft.com/office/powerpoint/2010/main" val="215400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Unlike constructors, they have names.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rom, </a:t>
            </a:r>
            <a:r>
              <a:rPr lang="en-US" dirty="0" err="1" smtClean="0"/>
              <a:t>valueOf</a:t>
            </a:r>
            <a:r>
              <a:rPr lang="en-US" dirty="0" smtClean="0"/>
              <a:t>, of, …etc.</a:t>
            </a:r>
          </a:p>
          <a:p>
            <a:r>
              <a:rPr lang="en-US" dirty="0" smtClean="0"/>
              <a:t>Unlike constructors, they are not required to create new object each time they’re invoked.</a:t>
            </a:r>
          </a:p>
          <a:p>
            <a:pPr lvl="1"/>
            <a:r>
              <a:rPr lang="en-US" i="1" dirty="0" smtClean="0"/>
              <a:t>Flyweight pattern.</a:t>
            </a:r>
          </a:p>
          <a:p>
            <a:r>
              <a:rPr lang="en-US" dirty="0" smtClean="0"/>
              <a:t>Unlike constructors, they can return an object of any subtype of their return type.</a:t>
            </a:r>
          </a:p>
          <a:p>
            <a:r>
              <a:rPr lang="en-US" dirty="0" smtClean="0"/>
              <a:t>The class of the returned object can vary from call to call as a function of the input parameters.</a:t>
            </a:r>
          </a:p>
          <a:p>
            <a:pPr lvl="1"/>
            <a:r>
              <a:rPr lang="en-US" dirty="0" err="1" smtClean="0"/>
              <a:t>EnumSet</a:t>
            </a:r>
            <a:r>
              <a:rPr lang="en-US" dirty="0" smtClean="0"/>
              <a:t> (</a:t>
            </a:r>
            <a:r>
              <a:rPr lang="en-US" dirty="0" err="1" smtClean="0"/>
              <a:t>RegularEnumSet</a:t>
            </a:r>
            <a:r>
              <a:rPr lang="en-US" dirty="0" smtClean="0"/>
              <a:t> or </a:t>
            </a:r>
            <a:r>
              <a:rPr lang="en-US" dirty="0" err="1" smtClean="0"/>
              <a:t>JumboEnumSet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class of the returned object need not exist when the class containing the method is written.</a:t>
            </a:r>
          </a:p>
          <a:p>
            <a:pPr lvl="1"/>
            <a:r>
              <a:rPr lang="en-US" i="1" dirty="0" smtClean="0"/>
              <a:t>Bridge pattern.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7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main limitation of providing only static factory methods is that classes without public or protected constructors cannot be sub-classed.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2</a:t>
            </a:r>
            <a:r>
              <a:rPr lang="en-US" baseline="30000" dirty="0"/>
              <a:t>nd</a:t>
            </a:r>
            <a:r>
              <a:rPr lang="en-US" dirty="0"/>
              <a:t> shortcoming of static factory methods is that they are hard for programmers to find.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Arrays.asList</a:t>
            </a:r>
            <a:endParaRPr lang="en-US" dirty="0" smtClean="0"/>
          </a:p>
          <a:p>
            <a:r>
              <a:rPr lang="en-US" dirty="0" err="1" smtClean="0"/>
              <a:t>List.of</a:t>
            </a:r>
            <a:endParaRPr lang="en-US" dirty="0" smtClean="0"/>
          </a:p>
          <a:p>
            <a:r>
              <a:rPr lang="en-US" dirty="0" err="1" smtClean="0"/>
              <a:t>DateTime.from</a:t>
            </a:r>
            <a:endParaRPr lang="en-US" dirty="0" smtClean="0"/>
          </a:p>
          <a:p>
            <a:r>
              <a:rPr lang="en-US" dirty="0" err="1" smtClean="0"/>
              <a:t>String.format</a:t>
            </a:r>
            <a:endParaRPr lang="en-US" dirty="0" smtClean="0"/>
          </a:p>
          <a:p>
            <a:r>
              <a:rPr lang="en-US" dirty="0"/>
              <a:t>(all object types</a:t>
            </a:r>
            <a:r>
              <a:rPr lang="en-US" dirty="0" smtClean="0"/>
              <a:t>).</a:t>
            </a:r>
            <a:r>
              <a:rPr lang="en-US" dirty="0" err="1" smtClean="0"/>
              <a:t>valueOf</a:t>
            </a:r>
            <a:endParaRPr lang="en-US" dirty="0"/>
          </a:p>
          <a:p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530469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Q: What properties they all have?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766355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A: what they do is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jaust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 making actions binding as one. (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ctor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 + assign values + validate + …,etc.)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builder when faced with many constructor parameters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three workable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Telescoping constructor pattern</a:t>
            </a:r>
          </a:p>
          <a:p>
            <a:pPr lvl="1"/>
            <a:r>
              <a:rPr lang="en-US" dirty="0" smtClean="0"/>
              <a:t>Hierarchy constructor parameters</a:t>
            </a:r>
          </a:p>
          <a:p>
            <a:pPr lvl="1"/>
            <a:r>
              <a:rPr lang="en-US" dirty="0" smtClean="0"/>
              <a:t>Must differ in either parameter count or type</a:t>
            </a:r>
          </a:p>
          <a:p>
            <a:pPr lvl="1"/>
            <a:r>
              <a:rPr lang="en-US" dirty="0" smtClean="0"/>
              <a:t>It is hard to write client code when there are many parameters, and harder still to read it</a:t>
            </a:r>
          </a:p>
          <a:p>
            <a:r>
              <a:rPr lang="en-US" dirty="0" smtClean="0"/>
              <a:t>JavaBeans pattern</a:t>
            </a:r>
          </a:p>
          <a:p>
            <a:pPr lvl="1"/>
            <a:r>
              <a:rPr lang="en-US" dirty="0" smtClean="0"/>
              <a:t>Call a parameter-less constructor to create object and then call setter</a:t>
            </a:r>
          </a:p>
          <a:p>
            <a:r>
              <a:rPr lang="en-US" dirty="0" smtClean="0"/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306958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919</Words>
  <Application>Microsoft Office PowerPoint</Application>
  <PresentationFormat>On-screen Show (4:3)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Effective Java 3rd Edition</vt:lpstr>
      <vt:lpstr>Preface</vt:lpstr>
      <vt:lpstr>Creating &amp; destroying objects</vt:lpstr>
      <vt:lpstr>Consider static factory methods instead of constructors</vt:lpstr>
      <vt:lpstr>Advantages</vt:lpstr>
      <vt:lpstr>Limitations</vt:lpstr>
      <vt:lpstr>Java JDK examples</vt:lpstr>
      <vt:lpstr>Consider a builder when faced with many constructor parameters</vt:lpstr>
      <vt:lpstr>Compare three workable patterns</vt:lpstr>
      <vt:lpstr>Enforce the singleton property with a private constructor or an enum type.</vt:lpstr>
      <vt:lpstr>Three ways to implement singleton</vt:lpstr>
      <vt:lpstr>Enforce noninstantiability with a private constructor</vt:lpstr>
      <vt:lpstr>PowerPoint Presentation</vt:lpstr>
      <vt:lpstr>Prefer dependency injection to hardwiring resources</vt:lpstr>
      <vt:lpstr>How to do while outer reference is necessary</vt:lpstr>
      <vt:lpstr>Avoid creating unnecessary objects</vt:lpstr>
      <vt:lpstr>PowerPoint Presentation</vt:lpstr>
      <vt:lpstr>Eliminate obsolete object references</vt:lpstr>
      <vt:lpstr>PowerPoint Presentation</vt:lpstr>
      <vt:lpstr>Avoid finalizers and cleaners</vt:lpstr>
      <vt:lpstr>Prefer try-with-resources to try-finally</vt:lpstr>
      <vt:lpstr>Methods common to all objects</vt:lpstr>
      <vt:lpstr>Obey the general contract when overriding equals</vt:lpstr>
      <vt:lpstr>NOT to override “equals” method as possible</vt:lpstr>
      <vt:lpstr>Only “Value Class” is appropriate to override “equals”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 3rd Edition</dc:title>
  <dc:creator>Siwei Wang (RD-TW)</dc:creator>
  <cp:lastModifiedBy>Siwei Wang (RD-TW)</cp:lastModifiedBy>
  <cp:revision>45</cp:revision>
  <dcterms:created xsi:type="dcterms:W3CDTF">2018-04-26T02:08:47Z</dcterms:created>
  <dcterms:modified xsi:type="dcterms:W3CDTF">2018-06-22T05:50:22Z</dcterms:modified>
</cp:coreProperties>
</file>