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a55b5f35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a55b5f35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roxima Nova"/>
                <a:ea typeface="Proxima Nova"/>
                <a:cs typeface="Proxima Nova"/>
                <a:sym typeface="Proxima Nova"/>
              </a:rPr>
              <a:t>House flipping is purchasing properties with the intent of selling them with the goal of making a profit.</a:t>
            </a:r>
            <a:endParaRPr sz="10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Clr>
                <a:schemeClr val="dk1"/>
              </a:buClr>
              <a:buSzPts val="1100"/>
              <a:buFont typeface="Arial"/>
              <a:buNone/>
            </a:pPr>
            <a:r>
              <a:rPr lang="en" sz="1000">
                <a:solidFill>
                  <a:schemeClr val="dk1"/>
                </a:solidFill>
                <a:latin typeface="Proxima Nova"/>
                <a:ea typeface="Proxima Nova"/>
                <a:cs typeface="Proxima Nova"/>
                <a:sym typeface="Proxima Nova"/>
              </a:rPr>
              <a:t>In order to make a profit, most house flips involve improvements to the home which increase the value.  However, the cost of these improvements must be accounted for, so earning a profit requires selling for more than the amount paid initially plus plus the cost of the improvements.</a:t>
            </a:r>
            <a:endParaRPr sz="10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1600"/>
              </a:spcAft>
              <a:buClr>
                <a:schemeClr val="dk1"/>
              </a:buClr>
              <a:buSzPts val="1100"/>
              <a:buFont typeface="Arial"/>
              <a:buNone/>
            </a:pPr>
            <a:r>
              <a:rPr lang="en" sz="1000">
                <a:solidFill>
                  <a:schemeClr val="dk1"/>
                </a:solidFill>
                <a:latin typeface="Proxima Nova"/>
                <a:ea typeface="Proxima Nova"/>
                <a:cs typeface="Proxima Nova"/>
                <a:sym typeface="Proxima Nova"/>
              </a:rPr>
              <a:t>The most common improvements will be basic repairs and/or cosmetic renovations, however, for some properties Evergreen Housing may look to make more significant additions to the house via construction.</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a55b5f35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a55b5f35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017262b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017262b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ac497e00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ac497e00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ac497e00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ac497e00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ac497e00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ac497e00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ac497e00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ac497e00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ac497e00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ac497e00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C15"/>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latin typeface="Calibri"/>
                <a:ea typeface="Calibri"/>
                <a:cs typeface="Calibri"/>
                <a:sym typeface="Calibri"/>
              </a:rPr>
              <a:t>Evergreen Housing</a:t>
            </a:r>
            <a:endParaRPr sz="6000">
              <a:latin typeface="Calibri"/>
              <a:ea typeface="Calibri"/>
              <a:cs typeface="Calibri"/>
              <a:sym typeface="Calibri"/>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Wes Swager</a:t>
            </a:r>
            <a:endParaRPr sz="2000">
              <a:latin typeface="Calibri"/>
              <a:ea typeface="Calibri"/>
              <a:cs typeface="Calibri"/>
              <a:sym typeface="Calibri"/>
            </a:endParaRPr>
          </a:p>
        </p:txBody>
      </p:sp>
      <p:pic>
        <p:nvPicPr>
          <p:cNvPr id="61" name="Google Shape;61;p13"/>
          <p:cNvPicPr preferRelativeResize="0"/>
          <p:nvPr/>
        </p:nvPicPr>
        <p:blipFill rotWithShape="1">
          <a:blip r:embed="rId3">
            <a:alphaModFix/>
          </a:blip>
          <a:srcRect b="20741" l="17135" r="18901" t="18769"/>
          <a:stretch/>
        </p:blipFill>
        <p:spPr>
          <a:xfrm>
            <a:off x="7138175" y="401450"/>
            <a:ext cx="1419476" cy="1342325"/>
          </a:xfrm>
          <a:prstGeom prst="rect">
            <a:avLst/>
          </a:prstGeom>
          <a:noFill/>
          <a:ln cap="flat" cmpd="sng" w="19050">
            <a:solidFill>
              <a:srgbClr val="666666"/>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233C15"/>
                </a:solidFill>
                <a:latin typeface="Calibri"/>
                <a:ea typeface="Calibri"/>
                <a:cs typeface="Calibri"/>
                <a:sym typeface="Calibri"/>
              </a:rPr>
              <a:t>Business Problem</a:t>
            </a:r>
            <a:endParaRPr sz="4000">
              <a:solidFill>
                <a:srgbClr val="233C15"/>
              </a:solidFill>
              <a:latin typeface="Calibri"/>
              <a:ea typeface="Calibri"/>
              <a:cs typeface="Calibri"/>
              <a:sym typeface="Calibri"/>
            </a:endParaRPr>
          </a:p>
        </p:txBody>
      </p:sp>
      <p:sp>
        <p:nvSpPr>
          <p:cNvPr id="67" name="Google Shape;67;p14"/>
          <p:cNvSpPr txBox="1"/>
          <p:nvPr>
            <p:ph idx="1" type="body"/>
          </p:nvPr>
        </p:nvSpPr>
        <p:spPr>
          <a:xfrm>
            <a:off x="311700" y="1152475"/>
            <a:ext cx="8520600" cy="11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Calibri"/>
                <a:ea typeface="Calibri"/>
                <a:cs typeface="Calibri"/>
                <a:sym typeface="Calibri"/>
              </a:rPr>
              <a:t>Evergreen Housing is a new house flipping startup looking to establish themselves in the east suburbs of Seattle, Washington.</a:t>
            </a:r>
            <a:endParaRPr sz="2000">
              <a:solidFill>
                <a:srgbClr val="000000"/>
              </a:solidFill>
              <a:latin typeface="Calibri"/>
              <a:ea typeface="Calibri"/>
              <a:cs typeface="Calibri"/>
              <a:sym typeface="Calibri"/>
            </a:endParaRPr>
          </a:p>
          <a:p>
            <a:pPr indent="0" lvl="0" marL="0" rtl="0" algn="l">
              <a:spcBef>
                <a:spcPts val="1600"/>
              </a:spcBef>
              <a:spcAft>
                <a:spcPts val="1600"/>
              </a:spcAft>
              <a:buNone/>
            </a:pPr>
            <a:r>
              <a:rPr lang="en" sz="2000">
                <a:solidFill>
                  <a:srgbClr val="000000"/>
                </a:solidFill>
                <a:latin typeface="Calibri"/>
                <a:ea typeface="Calibri"/>
                <a:cs typeface="Calibri"/>
                <a:sym typeface="Calibri"/>
              </a:rPr>
              <a:t>In order to better assess whether additions which require construction are worthwhile, Evergreen Housing have requested input regarding which features will increase the value of homes and a model predicting pricing.</a:t>
            </a:r>
            <a:endParaRPr sz="20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233C15"/>
                </a:solidFill>
                <a:latin typeface="Calibri"/>
                <a:ea typeface="Calibri"/>
                <a:cs typeface="Calibri"/>
                <a:sym typeface="Calibri"/>
              </a:rPr>
              <a:t>King County House Sales Data</a:t>
            </a:r>
            <a:endParaRPr sz="4000">
              <a:solidFill>
                <a:srgbClr val="233C15"/>
              </a:solidFill>
              <a:latin typeface="Calibri"/>
              <a:ea typeface="Calibri"/>
              <a:cs typeface="Calibri"/>
              <a:sym typeface="Calibri"/>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2000">
                <a:solidFill>
                  <a:srgbClr val="000000"/>
                </a:solidFill>
                <a:latin typeface="Calibri"/>
                <a:ea typeface="Calibri"/>
                <a:cs typeface="Calibri"/>
                <a:sym typeface="Calibri"/>
              </a:rPr>
              <a:t>Data associated with houses sold in King County, Washington between September 9, 2014 and January, 10, 2015.</a:t>
            </a:r>
            <a:endParaRPr sz="1000">
              <a:solidFill>
                <a:srgbClr val="000000"/>
              </a:solidFill>
              <a:latin typeface="Calibri"/>
              <a:ea typeface="Calibri"/>
              <a:cs typeface="Calibri"/>
              <a:sym typeface="Calibri"/>
            </a:endParaRPr>
          </a:p>
        </p:txBody>
      </p:sp>
      <p:sp>
        <p:nvSpPr>
          <p:cNvPr id="74" name="Google Shape;74;p15"/>
          <p:cNvSpPr txBox="1"/>
          <p:nvPr/>
        </p:nvSpPr>
        <p:spPr>
          <a:xfrm>
            <a:off x="313625" y="2145225"/>
            <a:ext cx="42585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id - Unique identification number for each house</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dateDate - Date sold</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pricePrice - Price sold for</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bedrooms - Number of bedrooms</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bathrooms - Number of bathrooms</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sqft_livin - Square footage of house</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sqft_lot - Square footage of lot</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floors - Number of floors</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waterfront - If house has a view to a waterfront</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view - If house was viewed</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condition - Rating of overall house condition, one-through-five</a:t>
            </a:r>
            <a:endParaRPr>
              <a:latin typeface="Proxima Nova"/>
              <a:ea typeface="Proxima Nova"/>
              <a:cs typeface="Proxima Nova"/>
              <a:sym typeface="Proxima Nova"/>
            </a:endParaRPr>
          </a:p>
        </p:txBody>
      </p:sp>
      <p:sp>
        <p:nvSpPr>
          <p:cNvPr id="75" name="Google Shape;75;p15"/>
          <p:cNvSpPr txBox="1"/>
          <p:nvPr/>
        </p:nvSpPr>
        <p:spPr>
          <a:xfrm>
            <a:off x="4731375" y="2132700"/>
            <a:ext cx="42585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grade - Grade from King County grading system, one-through-thirteen</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sqft_above - Square of house above groun-level, not including basement</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sqft_basement - Square footage of basement</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yr_built - Year built</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yr_renovated - Most recent year renovated</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zipcode - Zipcode</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lat - Latitude coordinate</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long - Longitude coordinate</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sqft_living15 - Average square footage of house for nearest fifteen neighbors</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sqft_lot15 - Average square footage of lot for nearest fifteen neighbors</a:t>
            </a:r>
            <a:endParaRPr sz="1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Calibri"/>
                <a:ea typeface="Calibri"/>
                <a:cs typeface="Calibri"/>
                <a:sym typeface="Calibri"/>
              </a:rPr>
              <a:t>Data Cleaning</a:t>
            </a:r>
            <a:endParaRPr sz="4000">
              <a:latin typeface="Calibri"/>
              <a:ea typeface="Calibri"/>
              <a:cs typeface="Calibri"/>
              <a:sym typeface="Calibri"/>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2000">
                <a:solidFill>
                  <a:srgbClr val="000000"/>
                </a:solidFill>
                <a:latin typeface="Calibri"/>
                <a:ea typeface="Calibri"/>
                <a:cs typeface="Calibri"/>
                <a:sym typeface="Calibri"/>
              </a:rPr>
              <a:t>Remove Fields</a:t>
            </a:r>
            <a:endParaRPr sz="2000">
              <a:solidFill>
                <a:srgbClr val="000000"/>
              </a:solidFill>
              <a:latin typeface="Calibri"/>
              <a:ea typeface="Calibri"/>
              <a:cs typeface="Calibri"/>
              <a:sym typeface="Calibri"/>
            </a:endParaRPr>
          </a:p>
          <a:p>
            <a:pPr indent="-323850" lvl="0" marL="457200" rtl="0" algn="l">
              <a:spcBef>
                <a:spcPts val="120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Remove features not associated with the physical features of the home: 'id', 'date', 'view', 'sqft_living15', and 'sqft_lot15'</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Remove features which cannot be improved through construction: 'waterfront', 'sqft_basement', 'zipcode', 'lat', and 'long'</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Remove </a:t>
            </a:r>
            <a:r>
              <a:rPr lang="en" sz="1500">
                <a:solidFill>
                  <a:srgbClr val="000000"/>
                </a:solidFill>
                <a:latin typeface="Calibri"/>
                <a:ea typeface="Calibri"/>
                <a:cs typeface="Calibri"/>
                <a:sym typeface="Calibri"/>
              </a:rPr>
              <a:t>redundant</a:t>
            </a:r>
            <a:r>
              <a:rPr lang="en" sz="1500">
                <a:solidFill>
                  <a:srgbClr val="000000"/>
                </a:solidFill>
                <a:latin typeface="Calibri"/>
                <a:ea typeface="Calibri"/>
                <a:cs typeface="Calibri"/>
                <a:sym typeface="Calibri"/>
              </a:rPr>
              <a:t> features: 'sqft_above', in context, is the same as 'sqft_living'</a:t>
            </a:r>
            <a:endParaRPr sz="1500">
              <a:solidFill>
                <a:srgbClr val="000000"/>
              </a:solidFill>
              <a:latin typeface="Calibri"/>
              <a:ea typeface="Calibri"/>
              <a:cs typeface="Calibri"/>
              <a:sym typeface="Calibri"/>
            </a:endParaRPr>
          </a:p>
          <a:p>
            <a:pPr indent="0" lvl="0" marL="0" rtl="0" algn="l">
              <a:spcBef>
                <a:spcPts val="1800"/>
              </a:spcBef>
              <a:spcAft>
                <a:spcPts val="0"/>
              </a:spcAft>
              <a:buNone/>
            </a:pPr>
            <a:r>
              <a:rPr lang="en" sz="2000">
                <a:solidFill>
                  <a:srgbClr val="000000"/>
                </a:solidFill>
                <a:latin typeface="Calibri"/>
                <a:ea typeface="Calibri"/>
                <a:cs typeface="Calibri"/>
                <a:sym typeface="Calibri"/>
              </a:rPr>
              <a:t>Define and Drop Outliers</a:t>
            </a:r>
            <a:endParaRPr sz="2000">
              <a:solidFill>
                <a:srgbClr val="000000"/>
              </a:solidFill>
              <a:latin typeface="Calibri"/>
              <a:ea typeface="Calibri"/>
              <a:cs typeface="Calibri"/>
              <a:sym typeface="Calibri"/>
            </a:endParaRPr>
          </a:p>
          <a:p>
            <a:pPr indent="-323850" lvl="0" marL="457200" rtl="0" algn="l">
              <a:spcBef>
                <a:spcPts val="120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Bedrooms &gt; 6 (0.28% of total data)</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Bathrooms &gt; 4.5 (0.35% of total data)</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Square Footage of the Home &gt; 4,000 (3.21% of total data)</a:t>
            </a:r>
            <a:endParaRPr sz="1500">
              <a:solidFill>
                <a:srgbClr val="000000"/>
              </a:solidFill>
              <a:latin typeface="Calibri"/>
              <a:ea typeface="Calibri"/>
              <a:cs typeface="Calibri"/>
              <a:sym typeface="Calibri"/>
            </a:endParaRPr>
          </a:p>
          <a:p>
            <a:pPr indent="0" lvl="0" marL="0" rtl="0" algn="l">
              <a:spcBef>
                <a:spcPts val="1200"/>
              </a:spcBef>
              <a:spcAft>
                <a:spcPts val="1600"/>
              </a:spcAft>
              <a:buNone/>
            </a:pPr>
            <a:r>
              <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Calibri"/>
                <a:ea typeface="Calibri"/>
                <a:cs typeface="Calibri"/>
                <a:sym typeface="Calibri"/>
              </a:rPr>
              <a:t>Model and Refine Data</a:t>
            </a:r>
            <a:endParaRPr sz="4000">
              <a:latin typeface="Calibri"/>
              <a:ea typeface="Calibri"/>
              <a:cs typeface="Calibri"/>
              <a:sym typeface="Calibri"/>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2000">
                <a:solidFill>
                  <a:srgbClr val="000000"/>
                </a:solidFill>
                <a:latin typeface="Calibri"/>
                <a:ea typeface="Calibri"/>
                <a:cs typeface="Calibri"/>
                <a:sym typeface="Calibri"/>
              </a:rPr>
              <a:t>Remove Additional Fields</a:t>
            </a:r>
            <a:endParaRPr sz="2000">
              <a:solidFill>
                <a:srgbClr val="000000"/>
              </a:solidFill>
              <a:latin typeface="Calibri"/>
              <a:ea typeface="Calibri"/>
              <a:cs typeface="Calibri"/>
              <a:sym typeface="Calibri"/>
            </a:endParaRPr>
          </a:p>
          <a:p>
            <a:pPr indent="-298450" lvl="0" marL="457200" rtl="0" algn="l">
              <a:spcBef>
                <a:spcPts val="1200"/>
              </a:spcBef>
              <a:spcAft>
                <a:spcPts val="0"/>
              </a:spcAft>
              <a:buClr>
                <a:srgbClr val="000000"/>
              </a:buClr>
              <a:buSzPts val="1100"/>
              <a:buFont typeface="Arial"/>
              <a:buChar char="●"/>
            </a:pPr>
            <a:r>
              <a:rPr lang="en" sz="1500">
                <a:solidFill>
                  <a:srgbClr val="000000"/>
                </a:solidFill>
                <a:latin typeface="Calibri"/>
                <a:ea typeface="Calibri"/>
                <a:cs typeface="Calibri"/>
                <a:sym typeface="Calibri"/>
              </a:rPr>
              <a:t>Remove additional columns based on p-values: Condition, Grade, and Year Built</a:t>
            </a:r>
            <a:endParaRPr sz="1500">
              <a:solidFill>
                <a:srgbClr val="000000"/>
              </a:solidFill>
              <a:latin typeface="Calibri"/>
              <a:ea typeface="Calibri"/>
              <a:cs typeface="Calibri"/>
              <a:sym typeface="Calibri"/>
            </a:endParaRPr>
          </a:p>
          <a:p>
            <a:pPr indent="-298450" lvl="0" marL="457200" rtl="0" algn="l">
              <a:spcBef>
                <a:spcPts val="0"/>
              </a:spcBef>
              <a:spcAft>
                <a:spcPts val="0"/>
              </a:spcAft>
              <a:buClr>
                <a:srgbClr val="000000"/>
              </a:buClr>
              <a:buSzPts val="1100"/>
              <a:buFont typeface="Arial"/>
              <a:buChar char="●"/>
            </a:pPr>
            <a:r>
              <a:rPr lang="en" sz="1500">
                <a:solidFill>
                  <a:srgbClr val="000000"/>
                </a:solidFill>
                <a:latin typeface="Calibri"/>
                <a:ea typeface="Calibri"/>
                <a:cs typeface="Calibri"/>
                <a:sym typeface="Calibri"/>
              </a:rPr>
              <a:t>Remove additional columns based on multicollinearity: Floors</a:t>
            </a:r>
            <a:endParaRPr sz="1500">
              <a:solidFill>
                <a:srgbClr val="000000"/>
              </a:solidFill>
              <a:latin typeface="Calibri"/>
              <a:ea typeface="Calibri"/>
              <a:cs typeface="Calibri"/>
              <a:sym typeface="Calibri"/>
            </a:endParaRPr>
          </a:p>
          <a:p>
            <a:pPr indent="0" lvl="0" marL="0" rtl="0" algn="l">
              <a:spcBef>
                <a:spcPts val="1800"/>
              </a:spcBef>
              <a:spcAft>
                <a:spcPts val="0"/>
              </a:spcAft>
              <a:buNone/>
            </a:pPr>
            <a:r>
              <a:rPr lang="en" sz="2000">
                <a:solidFill>
                  <a:srgbClr val="000000"/>
                </a:solidFill>
                <a:latin typeface="Calibri"/>
                <a:ea typeface="Calibri"/>
                <a:cs typeface="Calibri"/>
                <a:sym typeface="Calibri"/>
              </a:rPr>
              <a:t>Define and Drop Additional Outliers</a:t>
            </a:r>
            <a:endParaRPr sz="2000">
              <a:solidFill>
                <a:srgbClr val="000000"/>
              </a:solidFill>
              <a:latin typeface="Calibri"/>
              <a:ea typeface="Calibri"/>
              <a:cs typeface="Calibri"/>
              <a:sym typeface="Calibri"/>
            </a:endParaRPr>
          </a:p>
          <a:p>
            <a:pPr indent="-323850" lvl="0" marL="457200" rtl="0" algn="l">
              <a:spcBef>
                <a:spcPts val="120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Define and drop additional outliers based on QQplot, homoscedasticity, and five-point statistics</a:t>
            </a:r>
            <a:endParaRPr sz="1500">
              <a:solidFill>
                <a:srgbClr val="000000"/>
              </a:solidFill>
              <a:latin typeface="Calibri"/>
              <a:ea typeface="Calibri"/>
              <a:cs typeface="Calibri"/>
              <a:sym typeface="Calibri"/>
            </a:endParaRPr>
          </a:p>
          <a:p>
            <a:pPr indent="0" lvl="0" marL="0" rtl="0" algn="l">
              <a:spcBef>
                <a:spcPts val="1200"/>
              </a:spcBef>
              <a:spcAft>
                <a:spcPts val="1600"/>
              </a:spcAft>
              <a:buNone/>
            </a:pPr>
            <a:r>
              <a:t/>
            </a:r>
            <a:endParaRPr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Calibri"/>
                <a:ea typeface="Calibri"/>
                <a:cs typeface="Calibri"/>
                <a:sym typeface="Calibri"/>
              </a:rPr>
              <a:t>Final Model</a:t>
            </a:r>
            <a:endParaRPr sz="4000">
              <a:latin typeface="Calibri"/>
              <a:ea typeface="Calibri"/>
              <a:cs typeface="Calibri"/>
              <a:sym typeface="Calibri"/>
            </a:endParaRPr>
          </a:p>
        </p:txBody>
      </p:sp>
      <p:pic>
        <p:nvPicPr>
          <p:cNvPr id="93" name="Google Shape;93;p18"/>
          <p:cNvPicPr preferRelativeResize="0"/>
          <p:nvPr/>
        </p:nvPicPr>
        <p:blipFill>
          <a:blip r:embed="rId3">
            <a:alphaModFix/>
          </a:blip>
          <a:stretch>
            <a:fillRect/>
          </a:stretch>
        </p:blipFill>
        <p:spPr>
          <a:xfrm>
            <a:off x="802750" y="1170125"/>
            <a:ext cx="753850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Calibri"/>
                <a:ea typeface="Calibri"/>
                <a:cs typeface="Calibri"/>
                <a:sym typeface="Calibri"/>
              </a:rPr>
              <a:t>Conclusions</a:t>
            </a:r>
            <a:endParaRPr sz="4000">
              <a:latin typeface="Calibri"/>
              <a:ea typeface="Calibri"/>
              <a:cs typeface="Calibri"/>
              <a:sym typeface="Calibri"/>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000">
                <a:solidFill>
                  <a:srgbClr val="000000"/>
                </a:solidFill>
                <a:latin typeface="Calibri"/>
                <a:ea typeface="Calibri"/>
                <a:cs typeface="Calibri"/>
                <a:sym typeface="Calibri"/>
              </a:rPr>
              <a:t>In analyzing the data from the houses sold in King County, Washington between September 9, 2014 and January, 10, 2015, the following features show a relationship with increased price (in order of significance):</a:t>
            </a:r>
            <a:endParaRPr sz="2000">
              <a:solidFill>
                <a:srgbClr val="000000"/>
              </a:solidFill>
              <a:latin typeface="Calibri"/>
              <a:ea typeface="Calibri"/>
              <a:cs typeface="Calibri"/>
              <a:sym typeface="Calibri"/>
            </a:endParaRPr>
          </a:p>
          <a:p>
            <a:pPr indent="-323850" lvl="0" marL="457200" rtl="0" algn="l">
              <a:spcBef>
                <a:spcPts val="1200"/>
              </a:spcBef>
              <a:spcAft>
                <a:spcPts val="0"/>
              </a:spcAft>
              <a:buClr>
                <a:srgbClr val="000000"/>
              </a:buClr>
              <a:buSzPts val="1500"/>
              <a:buFont typeface="Arial"/>
              <a:buChar char="●"/>
            </a:pPr>
            <a:r>
              <a:rPr lang="en" sz="1500">
                <a:solidFill>
                  <a:srgbClr val="000000"/>
                </a:solidFill>
                <a:latin typeface="Calibri"/>
                <a:ea typeface="Calibri"/>
                <a:cs typeface="Calibri"/>
                <a:sym typeface="Calibri"/>
              </a:rPr>
              <a:t>Square Footage of the Home</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Calibri"/>
                <a:ea typeface="Calibri"/>
                <a:cs typeface="Calibri"/>
                <a:sym typeface="Calibri"/>
              </a:rPr>
              <a:t>Number of Bathrooms</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Calibri"/>
                <a:ea typeface="Calibri"/>
                <a:cs typeface="Calibri"/>
                <a:sym typeface="Calibri"/>
              </a:rPr>
              <a:t>Number of Bedrooms</a:t>
            </a:r>
            <a:endParaRPr sz="1500">
              <a:solidFill>
                <a:srgbClr val="000000"/>
              </a:solidFill>
              <a:latin typeface="Calibri"/>
              <a:ea typeface="Calibri"/>
              <a:cs typeface="Calibri"/>
              <a:sym typeface="Calibri"/>
            </a:endParaRPr>
          </a:p>
          <a:p>
            <a:pPr indent="0" lvl="0" marL="0" rtl="0" algn="l">
              <a:spcBef>
                <a:spcPts val="1200"/>
              </a:spcBef>
              <a:spcAft>
                <a:spcPts val="0"/>
              </a:spcAft>
              <a:buNone/>
            </a:pPr>
            <a:r>
              <a:rPr lang="en" sz="2000">
                <a:solidFill>
                  <a:srgbClr val="000000"/>
                </a:solidFill>
                <a:latin typeface="Calibri"/>
                <a:ea typeface="Calibri"/>
                <a:cs typeface="Calibri"/>
                <a:sym typeface="Calibri"/>
              </a:rPr>
              <a:t>The recommendation would be, if a house being flipped is being considered for significant additions via construction, that increasing these features.</a:t>
            </a:r>
            <a:endParaRPr sz="2000">
              <a:solidFill>
                <a:srgbClr val="000000"/>
              </a:solidFill>
              <a:latin typeface="Calibri"/>
              <a:ea typeface="Calibri"/>
              <a:cs typeface="Calibri"/>
              <a:sym typeface="Calibri"/>
            </a:endParaRPr>
          </a:p>
          <a:p>
            <a:pPr indent="0" lvl="0" marL="0" rtl="0" algn="l">
              <a:spcBef>
                <a:spcPts val="1200"/>
              </a:spcBef>
              <a:spcAft>
                <a:spcPts val="1600"/>
              </a:spcAft>
              <a:buNone/>
            </a:pPr>
            <a:r>
              <a:t/>
            </a:r>
            <a:endParaRPr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Calibri"/>
                <a:ea typeface="Calibri"/>
                <a:cs typeface="Calibri"/>
                <a:sym typeface="Calibri"/>
              </a:rPr>
              <a:t>Conclusions</a:t>
            </a:r>
            <a:endParaRPr sz="4000">
              <a:latin typeface="Calibri"/>
              <a:ea typeface="Calibri"/>
              <a:cs typeface="Calibri"/>
              <a:sym typeface="Calibri"/>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000">
                <a:solidFill>
                  <a:srgbClr val="000000"/>
                </a:solidFill>
                <a:latin typeface="Calibri"/>
                <a:ea typeface="Calibri"/>
                <a:cs typeface="Calibri"/>
                <a:sym typeface="Calibri"/>
              </a:rPr>
              <a:t>Surprisingly, it was found that while the grade from King County grading system showed some significance in its relationship with price, that was only the case of higher graded homes, and lower grades showed a less significant relationship. Also, the condition of the home did not show a significant relationship with the price.</a:t>
            </a:r>
            <a:endParaRPr sz="2000">
              <a:solidFill>
                <a:srgbClr val="000000"/>
              </a:solidFill>
              <a:latin typeface="Calibri"/>
              <a:ea typeface="Calibri"/>
              <a:cs typeface="Calibri"/>
              <a:sym typeface="Calibri"/>
            </a:endParaRPr>
          </a:p>
          <a:p>
            <a:pPr indent="0" lvl="0" marL="0" rtl="0" algn="l">
              <a:spcBef>
                <a:spcPts val="1200"/>
              </a:spcBef>
              <a:spcAft>
                <a:spcPts val="1600"/>
              </a:spcAft>
              <a:buNone/>
            </a:pPr>
            <a:r>
              <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C15"/>
        </a:solidFill>
      </p:bgPr>
    </p:bg>
    <p:spTree>
      <p:nvGrpSpPr>
        <p:cNvPr id="109" name="Shape 109"/>
        <p:cNvGrpSpPr/>
        <p:nvPr/>
      </p:nvGrpSpPr>
      <p:grpSpPr>
        <a:xfrm>
          <a:off x="0" y="0"/>
          <a:ext cx="0" cy="0"/>
          <a:chOff x="0" y="0"/>
          <a:chExt cx="0" cy="0"/>
        </a:xfrm>
      </p:grpSpPr>
      <p:sp>
        <p:nvSpPr>
          <p:cNvPr id="110" name="Google Shape;110;p21"/>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latin typeface="Calibri"/>
                <a:ea typeface="Calibri"/>
                <a:cs typeface="Calibri"/>
                <a:sym typeface="Calibri"/>
              </a:rPr>
              <a:t>Thank You</a:t>
            </a:r>
            <a:endParaRPr sz="6000">
              <a:latin typeface="Calibri"/>
              <a:ea typeface="Calibri"/>
              <a:cs typeface="Calibri"/>
              <a:sym typeface="Calibri"/>
            </a:endParaRPr>
          </a:p>
        </p:txBody>
      </p:sp>
      <p:sp>
        <p:nvSpPr>
          <p:cNvPr id="111" name="Google Shape;111;p21"/>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Email: westin.swager@lsventures.com</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GitHub: @wswager</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LinkedIn: linkedin.com/in/wes-swager-36a84a2a</a:t>
            </a:r>
            <a:endParaRPr sz="2000">
              <a:latin typeface="Calibri"/>
              <a:ea typeface="Calibri"/>
              <a:cs typeface="Calibri"/>
              <a:sym typeface="Calibri"/>
            </a:endParaRPr>
          </a:p>
        </p:txBody>
      </p:sp>
      <p:pic>
        <p:nvPicPr>
          <p:cNvPr id="112" name="Google Shape;112;p21"/>
          <p:cNvPicPr preferRelativeResize="0"/>
          <p:nvPr/>
        </p:nvPicPr>
        <p:blipFill rotWithShape="1">
          <a:blip r:embed="rId3">
            <a:alphaModFix/>
          </a:blip>
          <a:srcRect b="20741" l="17135" r="18901" t="18769"/>
          <a:stretch/>
        </p:blipFill>
        <p:spPr>
          <a:xfrm>
            <a:off x="7138175" y="401450"/>
            <a:ext cx="1419476" cy="1342325"/>
          </a:xfrm>
          <a:prstGeom prst="rect">
            <a:avLst/>
          </a:prstGeom>
          <a:noFill/>
          <a:ln cap="flat" cmpd="sng" w="19050">
            <a:solidFill>
              <a:srgbClr val="666666"/>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