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hd1pEXUiyQWC7lVwAaZB6CnQT9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06f8bd02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e06f8bd02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6f8bd02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e06f8bd02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xG is measured from 0-1 with 0 being no goal and 1 being goal</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06f8bd0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e06f8bd025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This is the baseline goal ratio from which to compare other features</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06f8bd0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e06f8bd025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06f8bd02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e06f8bd02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The ratio of shots skews toward 10-30yards, however, the ratio of goals skews toward 0-20yards.</a:t>
            </a:r>
            <a:endParaRPr sz="1000"/>
          </a:p>
          <a:p>
            <a:pPr indent="0" lvl="0" marL="0" rtl="0" algn="l">
              <a:lnSpc>
                <a:spcPct val="115000"/>
              </a:lnSpc>
              <a:spcBef>
                <a:spcPts val="1600"/>
              </a:spcBef>
              <a:spcAft>
                <a:spcPts val="1600"/>
              </a:spcAft>
              <a:buClr>
                <a:schemeClr val="dk1"/>
              </a:buClr>
              <a:buSzPts val="1100"/>
              <a:buFont typeface="Arial"/>
              <a:buNone/>
            </a:pPr>
            <a:r>
              <a:rPr lang="en" sz="1000"/>
              <a:t>Also, the ratio of goals per capita is significantly higher, as well as significantly higher than the baseline goal ration in the 0-20yard range</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06f8bd0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e06f8bd025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06f8bd02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e06f8bd025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06f8bd02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e06f8bd025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06f8bd02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e06f8bd025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A higher ratio of goals per capita are scored from the left</a:t>
            </a:r>
            <a:endParaRPr sz="1000"/>
          </a:p>
          <a:p>
            <a:pPr indent="0" lvl="0" marL="0" rtl="0" algn="l">
              <a:lnSpc>
                <a:spcPct val="115000"/>
              </a:lnSpc>
              <a:spcBef>
                <a:spcPts val="1600"/>
              </a:spcBef>
              <a:spcAft>
                <a:spcPts val="0"/>
              </a:spcAft>
              <a:buClr>
                <a:schemeClr val="dk1"/>
              </a:buClr>
              <a:buSzPts val="1100"/>
              <a:buFont typeface="Arial"/>
              <a:buNone/>
            </a:pPr>
            <a:r>
              <a:rPr lang="en" sz="1000"/>
              <a:t>This is likely due to most players being right footed:</a:t>
            </a:r>
            <a:endParaRPr sz="1000"/>
          </a:p>
          <a:p>
            <a:pPr indent="0" lvl="0" marL="0" rtl="0" algn="l">
              <a:lnSpc>
                <a:spcPct val="115000"/>
              </a:lnSpc>
              <a:spcBef>
                <a:spcPts val="1600"/>
              </a:spcBef>
              <a:spcAft>
                <a:spcPts val="0"/>
              </a:spcAft>
              <a:buClr>
                <a:schemeClr val="dk1"/>
              </a:buClr>
              <a:buSzPts val="1100"/>
              <a:buFont typeface="Arial"/>
              <a:buNone/>
            </a:pPr>
            <a:r>
              <a:rPr lang="en" sz="1000"/>
              <a:t>It is generally easier and more accurate to shoot with the inside-foot (right foot from the left)</a:t>
            </a:r>
            <a:endParaRPr sz="1000"/>
          </a:p>
          <a:p>
            <a:pPr indent="0" lvl="0" marL="0" rtl="0" algn="l">
              <a:lnSpc>
                <a:spcPct val="115000"/>
              </a:lnSpc>
              <a:spcBef>
                <a:spcPts val="1600"/>
              </a:spcBef>
              <a:spcAft>
                <a:spcPts val="1600"/>
              </a:spcAft>
              <a:buClr>
                <a:schemeClr val="dk1"/>
              </a:buClr>
              <a:buSzPts val="1100"/>
              <a:buFont typeface="Arial"/>
              <a:buNone/>
            </a:pPr>
            <a:r>
              <a:rPr lang="en" sz="1000"/>
              <a:t>It is generally easier and more accurate to cross with the outside-foot (right-foot from the right) and crosses typically are aimed across goal and finished on the opposite side</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06f8bd0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e06f8bd025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06f8bd0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e06f8bd02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Brian McBride, former US Men’s National team star, played with the Rampage during the 1993 season</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06f8bd0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e06f8bd025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06f8bd02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e06f8bd025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xG was applied to the original data</a:t>
            </a:r>
            <a:endParaRPr sz="1000"/>
          </a:p>
          <a:p>
            <a:pPr indent="0" lvl="0" marL="0" rtl="0" algn="l">
              <a:lnSpc>
                <a:spcPct val="115000"/>
              </a:lnSpc>
              <a:spcBef>
                <a:spcPts val="1600"/>
              </a:spcBef>
              <a:spcAft>
                <a:spcPts val="1600"/>
              </a:spcAft>
              <a:buClr>
                <a:schemeClr val="dk1"/>
              </a:buClr>
              <a:buSzPts val="1100"/>
              <a:buFont typeface="Arial"/>
              <a:buNone/>
            </a:pPr>
            <a:r>
              <a:rPr lang="en" sz="1000"/>
              <a:t>The data was then filtered to measure the accumulation of xG across shots per player, as well the accumulation of goals per player, and finally the difference between xG and actual goals</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06f8bd02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e06f8bd025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The same xG, goal, and xG </a:t>
            </a:r>
            <a:r>
              <a:rPr lang="en" sz="1000"/>
              <a:t>difference accumulations can be applied per team</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06f8bd02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06f8bd025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06f8bd02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e06f8bd025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06f8bd02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e06f8bd025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06f8bd02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e06f8bd025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06f8bd02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e06f8bd025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06f8bd02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e06f8bd025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6f8bd0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e06f8bd02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The Milwaukee Wave are the longest continuously running professional soccer team in the US</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06f8bd0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e06f8bd02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The Rampage are looking to capitalize on the growth of women’s soccer within the US.</a:t>
            </a:r>
            <a:endParaRPr sz="1000"/>
          </a:p>
          <a:p>
            <a:pPr indent="0" lvl="0" marL="0" rtl="0" algn="l">
              <a:lnSpc>
                <a:spcPct val="115000"/>
              </a:lnSpc>
              <a:spcBef>
                <a:spcPts val="1600"/>
              </a:spcBef>
              <a:spcAft>
                <a:spcPts val="0"/>
              </a:spcAft>
              <a:buClr>
                <a:schemeClr val="dk1"/>
              </a:buClr>
              <a:buSzPts val="1100"/>
              <a:buFont typeface="Arial"/>
              <a:buNone/>
            </a:pPr>
            <a:r>
              <a:rPr lang="en" sz="1000"/>
              <a:t>The US women’s national team consistently </a:t>
            </a:r>
            <a:r>
              <a:rPr lang="en" sz="1000"/>
              <a:t>receives</a:t>
            </a:r>
            <a:r>
              <a:rPr lang="en" sz="1000"/>
              <a:t> higher tv ratings than the US men’s national team</a:t>
            </a:r>
            <a:endParaRPr sz="1000"/>
          </a:p>
          <a:p>
            <a:pPr indent="0" lvl="0" marL="0" rtl="0" algn="l">
              <a:lnSpc>
                <a:spcPct val="115000"/>
              </a:lnSpc>
              <a:spcBef>
                <a:spcPts val="1600"/>
              </a:spcBef>
              <a:spcAft>
                <a:spcPts val="1600"/>
              </a:spcAft>
              <a:buClr>
                <a:schemeClr val="dk1"/>
              </a:buClr>
              <a:buSzPts val="1100"/>
              <a:buFont typeface="Arial"/>
              <a:buNone/>
            </a:pPr>
            <a:r>
              <a:rPr lang="en" sz="1000"/>
              <a:t>The NWSL is considered one of the top women’s club soccer leagues in the world</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6f8bd02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06f8bd02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The Rampage are in the process of building their support staff and infrastructure and have prioritized a data science department as a means to maximize the teams efficacy in increasing the team’s goal-scoring, both as a means of improving match results, but, equally </a:t>
            </a:r>
            <a:r>
              <a:rPr lang="en" sz="1000"/>
              <a:t>importantly</a:t>
            </a:r>
            <a:r>
              <a:rPr lang="en" sz="1000"/>
              <a:t>, increasing the entertainment value, and, hopefully, as a result revenue</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06f8bd0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06f8bd02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06f8bd0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e06f8bd02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6f8bd0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e06f8bd025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6"/>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6"/>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6"/>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36"/>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2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 name="Google Shape;18;p28"/>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33"/>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3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3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3" name="Google Shape;43;p3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statsbomb.com/" TargetMode="External"/><Relationship Id="rId4" Type="http://schemas.openxmlformats.org/officeDocument/2006/relationships/hyperlink" Target="https://github.com/statsbomb/open-data" TargetMode="External"/><Relationship Id="rId5" Type="http://schemas.openxmlformats.org/officeDocument/2006/relationships/image" Target="../media/image3.jpg"/><Relationship Id="rId6"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15306" l="0" r="0" t="31895"/>
          <a:stretch/>
        </p:blipFill>
        <p:spPr>
          <a:xfrm>
            <a:off x="0" y="-9450"/>
            <a:ext cx="9144003" cy="3017325"/>
          </a:xfrm>
          <a:prstGeom prst="rect">
            <a:avLst/>
          </a:prstGeom>
          <a:noFill/>
          <a:ln cap="flat" cmpd="sng" w="19050">
            <a:solidFill>
              <a:srgbClr val="BF9000"/>
            </a:solidFill>
            <a:prstDash val="solid"/>
            <a:round/>
            <a:headEnd len="sm" w="sm" type="none"/>
            <a:tailEnd len="sm" w="sm" type="none"/>
          </a:ln>
        </p:spPr>
      </p:pic>
      <p:sp>
        <p:nvSpPr>
          <p:cNvPr id="60" name="Google Shape;60;p1"/>
          <p:cNvSpPr txBox="1"/>
          <p:nvPr>
            <p:ph idx="1" type="subTitle"/>
          </p:nvPr>
        </p:nvSpPr>
        <p:spPr>
          <a:xfrm>
            <a:off x="510450" y="4160238"/>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solidFill>
                  <a:srgbClr val="BF9000"/>
                </a:solidFill>
              </a:rPr>
              <a:t>Wes Swager</a:t>
            </a:r>
            <a:endParaRPr sz="2000">
              <a:solidFill>
                <a:srgbClr val="BF9000"/>
              </a:solidFill>
            </a:endParaRPr>
          </a:p>
        </p:txBody>
      </p:sp>
      <p:sp>
        <p:nvSpPr>
          <p:cNvPr id="61" name="Google Shape;61;p1"/>
          <p:cNvSpPr txBox="1"/>
          <p:nvPr>
            <p:ph type="ctrTitle"/>
          </p:nvPr>
        </p:nvSpPr>
        <p:spPr>
          <a:xfrm>
            <a:off x="358050" y="2571750"/>
            <a:ext cx="82755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000">
                <a:solidFill>
                  <a:srgbClr val="BF9000"/>
                </a:solidFill>
              </a:rPr>
              <a:t>Milwaukee Rampage FC</a:t>
            </a:r>
            <a:endParaRPr sz="6000">
              <a:solidFill>
                <a:srgbClr val="BF9000"/>
              </a:solidFill>
            </a:endParaRPr>
          </a:p>
        </p:txBody>
      </p:sp>
      <p:pic>
        <p:nvPicPr>
          <p:cNvPr id="62" name="Google Shape;62;p1"/>
          <p:cNvPicPr preferRelativeResize="0"/>
          <p:nvPr/>
        </p:nvPicPr>
        <p:blipFill>
          <a:blip r:embed="rId4">
            <a:alphaModFix/>
          </a:blip>
          <a:stretch>
            <a:fillRect/>
          </a:stretch>
        </p:blipFill>
        <p:spPr>
          <a:xfrm>
            <a:off x="6999801" y="705450"/>
            <a:ext cx="1633750" cy="2107975"/>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31" name="Shape 131"/>
        <p:cNvGrpSpPr/>
        <p:nvPr/>
      </p:nvGrpSpPr>
      <p:grpSpPr>
        <a:xfrm>
          <a:off x="0" y="0"/>
          <a:ext cx="0" cy="0"/>
          <a:chOff x="0" y="0"/>
          <a:chExt cx="0" cy="0"/>
        </a:xfrm>
      </p:grpSpPr>
      <p:sp>
        <p:nvSpPr>
          <p:cNvPr id="132" name="Google Shape;132;ge06f8bd025_0_64"/>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Random Trees Classifier Model</a:t>
            </a:r>
            <a:endParaRPr sz="4000">
              <a:solidFill>
                <a:srgbClr val="BF9000"/>
              </a:solidFill>
            </a:endParaRPr>
          </a:p>
        </p:txBody>
      </p:sp>
      <p:sp>
        <p:nvSpPr>
          <p:cNvPr id="133" name="Google Shape;133;ge06f8bd025_0_64"/>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1B3F2C"/>
                </a:solidFill>
              </a:rPr>
              <a:t>Recall</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0.76</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ROC</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0.75</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Accuracy</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0.60</a:t>
            </a:r>
            <a:endParaRPr sz="2000">
              <a:solidFill>
                <a:srgbClr val="1B3F2C"/>
              </a:solidFill>
            </a:endParaRPr>
          </a:p>
        </p:txBody>
      </p:sp>
      <p:pic>
        <p:nvPicPr>
          <p:cNvPr id="134" name="Google Shape;134;ge06f8bd025_0_64"/>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35" name="Google Shape;135;ge06f8bd025_0_64"/>
          <p:cNvPicPr preferRelativeResize="0"/>
          <p:nvPr/>
        </p:nvPicPr>
        <p:blipFill>
          <a:blip r:embed="rId4">
            <a:alphaModFix/>
          </a:blip>
          <a:stretch>
            <a:fillRect/>
          </a:stretch>
        </p:blipFill>
        <p:spPr>
          <a:xfrm>
            <a:off x="4764675" y="1304875"/>
            <a:ext cx="4085882"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39" name="Shape 139"/>
        <p:cNvGrpSpPr/>
        <p:nvPr/>
      </p:nvGrpSpPr>
      <p:grpSpPr>
        <a:xfrm>
          <a:off x="0" y="0"/>
          <a:ext cx="0" cy="0"/>
          <a:chOff x="0" y="0"/>
          <a:chExt cx="0" cy="0"/>
        </a:xfrm>
      </p:grpSpPr>
      <p:sp>
        <p:nvSpPr>
          <p:cNvPr id="140" name="Google Shape;140;ge06f8bd025_0_7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Random Trees Classifier Model</a:t>
            </a:r>
            <a:endParaRPr sz="4000">
              <a:solidFill>
                <a:srgbClr val="BF9000"/>
              </a:solidFill>
            </a:endParaRPr>
          </a:p>
        </p:txBody>
      </p:sp>
      <p:sp>
        <p:nvSpPr>
          <p:cNvPr id="141" name="Google Shape;141;ge06f8bd025_0_71"/>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Count:				6104</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Mean				0.10</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Standard Deviation	0.14</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Minimum         		0</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25%				0.02</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50%				0.04</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75%				0.12</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Maximum			0.91</a:t>
            </a:r>
            <a:endParaRPr sz="2000">
              <a:solidFill>
                <a:srgbClr val="1B3F2C"/>
              </a:solidFill>
            </a:endParaRPr>
          </a:p>
        </p:txBody>
      </p:sp>
      <p:pic>
        <p:nvPicPr>
          <p:cNvPr id="142" name="Google Shape;142;ge06f8bd025_0_71"/>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43" name="Google Shape;143;ge06f8bd025_0_71"/>
          <p:cNvPicPr preferRelativeResize="0"/>
          <p:nvPr/>
        </p:nvPicPr>
        <p:blipFill>
          <a:blip r:embed="rId4">
            <a:alphaModFix/>
          </a:blip>
          <a:stretch>
            <a:fillRect/>
          </a:stretch>
        </p:blipFill>
        <p:spPr>
          <a:xfrm>
            <a:off x="4764675" y="1304875"/>
            <a:ext cx="4085882"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47" name="Shape 147"/>
        <p:cNvGrpSpPr/>
        <p:nvPr/>
      </p:nvGrpSpPr>
      <p:grpSpPr>
        <a:xfrm>
          <a:off x="0" y="0"/>
          <a:ext cx="0" cy="0"/>
          <a:chOff x="0" y="0"/>
          <a:chExt cx="0" cy="0"/>
        </a:xfrm>
      </p:grpSpPr>
      <p:sp>
        <p:nvSpPr>
          <p:cNvPr id="148" name="Google Shape;148;ge06f8bd025_0_7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Random Trees Classifier Model</a:t>
            </a:r>
            <a:endParaRPr sz="4000">
              <a:solidFill>
                <a:srgbClr val="BF9000"/>
              </a:solidFill>
            </a:endParaRPr>
          </a:p>
        </p:txBody>
      </p:sp>
      <p:sp>
        <p:nvSpPr>
          <p:cNvPr id="149" name="Google Shape;149;ge06f8bd025_0_7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Ratio of Goals from Total Shot</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10.91 %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50" name="Google Shape;150;ge06f8bd025_0_79"/>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51" name="Google Shape;151;ge06f8bd025_0_79"/>
          <p:cNvPicPr preferRelativeResize="0"/>
          <p:nvPr/>
        </p:nvPicPr>
        <p:blipFill>
          <a:blip r:embed="rId4">
            <a:alphaModFix/>
          </a:blip>
          <a:stretch>
            <a:fillRect/>
          </a:stretch>
        </p:blipFill>
        <p:spPr>
          <a:xfrm>
            <a:off x="5260413" y="1293400"/>
            <a:ext cx="3571875" cy="34099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55" name="Shape 155"/>
        <p:cNvGrpSpPr/>
        <p:nvPr/>
      </p:nvGrpSpPr>
      <p:grpSpPr>
        <a:xfrm>
          <a:off x="0" y="0"/>
          <a:ext cx="0" cy="0"/>
          <a:chOff x="0" y="0"/>
          <a:chExt cx="0" cy="0"/>
        </a:xfrm>
      </p:grpSpPr>
      <p:sp>
        <p:nvSpPr>
          <p:cNvPr id="156" name="Google Shape;156;ge06f8bd025_0_88"/>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Feature Importance</a:t>
            </a:r>
            <a:endParaRPr sz="4000">
              <a:solidFill>
                <a:srgbClr val="BF9000"/>
              </a:solidFill>
            </a:endParaRPr>
          </a:p>
        </p:txBody>
      </p:sp>
      <p:sp>
        <p:nvSpPr>
          <p:cNvPr id="157" name="Google Shape;157;ge06f8bd025_0_88"/>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 </a:t>
            </a:r>
            <a:endParaRPr sz="2000">
              <a:solidFill>
                <a:srgbClr val="1B3F2C"/>
              </a:solidFill>
            </a:endParaRPr>
          </a:p>
        </p:txBody>
      </p:sp>
      <p:pic>
        <p:nvPicPr>
          <p:cNvPr id="158" name="Google Shape;158;ge06f8bd025_0_88"/>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59" name="Google Shape;159;ge06f8bd025_0_88"/>
          <p:cNvPicPr preferRelativeResize="0"/>
          <p:nvPr/>
        </p:nvPicPr>
        <p:blipFill rotWithShape="1">
          <a:blip r:embed="rId4">
            <a:alphaModFix/>
          </a:blip>
          <a:srcRect b="56767" l="0" r="0" t="0"/>
          <a:stretch/>
        </p:blipFill>
        <p:spPr>
          <a:xfrm>
            <a:off x="1876045" y="1304875"/>
            <a:ext cx="5391905" cy="3386999"/>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63" name="Shape 163"/>
        <p:cNvGrpSpPr/>
        <p:nvPr/>
      </p:nvGrpSpPr>
      <p:grpSpPr>
        <a:xfrm>
          <a:off x="0" y="0"/>
          <a:ext cx="0" cy="0"/>
          <a:chOff x="0" y="0"/>
          <a:chExt cx="0" cy="0"/>
        </a:xfrm>
      </p:grpSpPr>
      <p:sp>
        <p:nvSpPr>
          <p:cNvPr id="164" name="Google Shape;164;ge06f8bd025_0_96"/>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Distance</a:t>
            </a:r>
            <a:endParaRPr sz="4000">
              <a:solidFill>
                <a:srgbClr val="BF9000"/>
              </a:solidFill>
            </a:endParaRPr>
          </a:p>
        </p:txBody>
      </p:sp>
      <p:sp>
        <p:nvSpPr>
          <p:cNvPr id="165" name="Google Shape;165;ge06f8bd025_0_96"/>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 </a:t>
            </a:r>
            <a:endParaRPr sz="2000">
              <a:solidFill>
                <a:srgbClr val="1B3F2C"/>
              </a:solidFill>
            </a:endParaRPr>
          </a:p>
        </p:txBody>
      </p:sp>
      <p:pic>
        <p:nvPicPr>
          <p:cNvPr id="166" name="Google Shape;166;ge06f8bd025_0_96"/>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67" name="Google Shape;167;ge06f8bd025_0_96"/>
          <p:cNvPicPr preferRelativeResize="0"/>
          <p:nvPr/>
        </p:nvPicPr>
        <p:blipFill>
          <a:blip r:embed="rId4">
            <a:alphaModFix/>
          </a:blip>
          <a:stretch>
            <a:fillRect/>
          </a:stretch>
        </p:blipFill>
        <p:spPr>
          <a:xfrm>
            <a:off x="311705" y="1483673"/>
            <a:ext cx="8520600" cy="2995827"/>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71" name="Shape 171"/>
        <p:cNvGrpSpPr/>
        <p:nvPr/>
      </p:nvGrpSpPr>
      <p:grpSpPr>
        <a:xfrm>
          <a:off x="0" y="0"/>
          <a:ext cx="0" cy="0"/>
          <a:chOff x="0" y="0"/>
          <a:chExt cx="0" cy="0"/>
        </a:xfrm>
      </p:grpSpPr>
      <p:sp>
        <p:nvSpPr>
          <p:cNvPr id="172" name="Google Shape;172;ge06f8bd025_0_104"/>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Distance</a:t>
            </a:r>
            <a:endParaRPr sz="4000">
              <a:solidFill>
                <a:srgbClr val="BF9000"/>
              </a:solidFill>
            </a:endParaRPr>
          </a:p>
        </p:txBody>
      </p:sp>
      <p:sp>
        <p:nvSpPr>
          <p:cNvPr id="173" name="Google Shape;173;ge06f8bd025_0_104"/>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Ratio of Shots Within 30-Yards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87.52 %</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Goals Within 20-Yards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84.83 %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74" name="Google Shape;174;ge06f8bd025_0_104"/>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75" name="Google Shape;175;ge06f8bd025_0_104"/>
          <p:cNvPicPr preferRelativeResize="0"/>
          <p:nvPr/>
        </p:nvPicPr>
        <p:blipFill>
          <a:blip r:embed="rId4">
            <a:alphaModFix/>
          </a:blip>
          <a:stretch>
            <a:fillRect/>
          </a:stretch>
        </p:blipFill>
        <p:spPr>
          <a:xfrm>
            <a:off x="4719525" y="1304875"/>
            <a:ext cx="4102041"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79" name="Shape 179"/>
        <p:cNvGrpSpPr/>
        <p:nvPr/>
      </p:nvGrpSpPr>
      <p:grpSpPr>
        <a:xfrm>
          <a:off x="0" y="0"/>
          <a:ext cx="0" cy="0"/>
          <a:chOff x="0" y="0"/>
          <a:chExt cx="0" cy="0"/>
        </a:xfrm>
      </p:grpSpPr>
      <p:sp>
        <p:nvSpPr>
          <p:cNvPr id="180" name="Google Shape;180;ge06f8bd025_0_11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Conclusion</a:t>
            </a:r>
            <a:endParaRPr sz="4000">
              <a:solidFill>
                <a:srgbClr val="BF9000"/>
              </a:solidFill>
            </a:endParaRPr>
          </a:p>
        </p:txBody>
      </p:sp>
      <p:sp>
        <p:nvSpPr>
          <p:cNvPr id="181" name="Google Shape;181;ge06f8bd025_0_113"/>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1B3F2C"/>
                </a:solidFill>
              </a:rPr>
              <a:t>Shots closer to goal have a higher likelihood of scoring</a:t>
            </a:r>
            <a:endParaRPr sz="3000">
              <a:solidFill>
                <a:srgbClr val="1B3F2C"/>
              </a:solidFill>
            </a:endParaRPr>
          </a:p>
          <a:p>
            <a:pPr indent="0" lvl="0" marL="0" rtl="0" algn="l">
              <a:lnSpc>
                <a:spcPct val="100000"/>
              </a:lnSpc>
              <a:spcBef>
                <a:spcPts val="0"/>
              </a:spcBef>
              <a:spcAft>
                <a:spcPts val="0"/>
              </a:spcAft>
              <a:buNone/>
            </a:pPr>
            <a:r>
              <a:t/>
            </a:r>
            <a:endParaRPr sz="1500">
              <a:solidFill>
                <a:srgbClr val="1B3F2C"/>
              </a:solidFill>
            </a:endParaRPr>
          </a:p>
          <a:p>
            <a:pPr indent="0" lvl="0" marL="0" rtl="0" algn="l">
              <a:lnSpc>
                <a:spcPct val="100000"/>
              </a:lnSpc>
              <a:spcBef>
                <a:spcPts val="0"/>
              </a:spcBef>
              <a:spcAft>
                <a:spcPts val="0"/>
              </a:spcAft>
              <a:buNone/>
            </a:pPr>
            <a:r>
              <a:rPr lang="en" sz="3000">
                <a:solidFill>
                  <a:srgbClr val="1B3F2C"/>
                </a:solidFill>
              </a:rPr>
              <a:t>Shots closer to goal should be prioritized as a target in the team's player training and tactical planning</a:t>
            </a:r>
            <a:endParaRPr sz="3000">
              <a:solidFill>
                <a:srgbClr val="1B3F2C"/>
              </a:solidFill>
            </a:endParaRPr>
          </a:p>
        </p:txBody>
      </p:sp>
      <p:pic>
        <p:nvPicPr>
          <p:cNvPr id="182" name="Google Shape;182;ge06f8bd025_0_113"/>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86" name="Shape 186"/>
        <p:cNvGrpSpPr/>
        <p:nvPr/>
      </p:nvGrpSpPr>
      <p:grpSpPr>
        <a:xfrm>
          <a:off x="0" y="0"/>
          <a:ext cx="0" cy="0"/>
          <a:chOff x="0" y="0"/>
          <a:chExt cx="0" cy="0"/>
        </a:xfrm>
      </p:grpSpPr>
      <p:sp>
        <p:nvSpPr>
          <p:cNvPr id="187" name="Google Shape;187;ge06f8bd025_0_124"/>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Angle</a:t>
            </a:r>
            <a:endParaRPr sz="4000">
              <a:solidFill>
                <a:srgbClr val="BF9000"/>
              </a:solidFill>
            </a:endParaRPr>
          </a:p>
        </p:txBody>
      </p:sp>
      <p:sp>
        <p:nvSpPr>
          <p:cNvPr id="188" name="Google Shape;188;ge06f8bd025_0_124"/>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Count    			6104</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Mean       			91.02</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Stand Deviation        33.91</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Minimum         		0.00</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25%        			64.65</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50%        			90.46</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75%       			116.99</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Max       			180.00</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89" name="Google Shape;189;ge06f8bd025_0_124"/>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90" name="Google Shape;190;ge06f8bd025_0_124"/>
          <p:cNvPicPr preferRelativeResize="0"/>
          <p:nvPr/>
        </p:nvPicPr>
        <p:blipFill>
          <a:blip r:embed="rId4">
            <a:alphaModFix/>
          </a:blip>
          <a:stretch>
            <a:fillRect/>
          </a:stretch>
        </p:blipFill>
        <p:spPr>
          <a:xfrm>
            <a:off x="4760405" y="1304875"/>
            <a:ext cx="4102044"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94" name="Shape 194"/>
        <p:cNvGrpSpPr/>
        <p:nvPr/>
      </p:nvGrpSpPr>
      <p:grpSpPr>
        <a:xfrm>
          <a:off x="0" y="0"/>
          <a:ext cx="0" cy="0"/>
          <a:chOff x="0" y="0"/>
          <a:chExt cx="0" cy="0"/>
        </a:xfrm>
      </p:grpSpPr>
      <p:sp>
        <p:nvSpPr>
          <p:cNvPr id="195" name="Google Shape;195;ge06f8bd025_0_13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Angle</a:t>
            </a:r>
            <a:endParaRPr sz="4000">
              <a:solidFill>
                <a:srgbClr val="BF9000"/>
              </a:solidFill>
            </a:endParaRPr>
          </a:p>
        </p:txBody>
      </p:sp>
      <p:sp>
        <p:nvSpPr>
          <p:cNvPr id="196" name="Google Shape;196;ge06f8bd025_0_13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Side	Ratio Shot	Ratio Goal</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Right	</a:t>
            </a:r>
            <a:r>
              <a:rPr lang="en" sz="2000">
                <a:solidFill>
                  <a:srgbClr val="1B3F2C"/>
                </a:solidFill>
              </a:rPr>
              <a:t>46.66		9.48</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Left		50.15		11.83</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97" name="Google Shape;197;ge06f8bd025_0_13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98" name="Google Shape;198;ge06f8bd025_0_132"/>
          <p:cNvPicPr preferRelativeResize="0"/>
          <p:nvPr/>
        </p:nvPicPr>
        <p:blipFill>
          <a:blip r:embed="rId4">
            <a:alphaModFix/>
          </a:blip>
          <a:stretch>
            <a:fillRect/>
          </a:stretch>
        </p:blipFill>
        <p:spPr>
          <a:xfrm>
            <a:off x="4760405" y="1304875"/>
            <a:ext cx="4102044"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02" name="Shape 202"/>
        <p:cNvGrpSpPr/>
        <p:nvPr/>
      </p:nvGrpSpPr>
      <p:grpSpPr>
        <a:xfrm>
          <a:off x="0" y="0"/>
          <a:ext cx="0" cy="0"/>
          <a:chOff x="0" y="0"/>
          <a:chExt cx="0" cy="0"/>
        </a:xfrm>
      </p:grpSpPr>
      <p:sp>
        <p:nvSpPr>
          <p:cNvPr id="203" name="Google Shape;203;ge06f8bd025_0_14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Angle</a:t>
            </a:r>
            <a:endParaRPr sz="4000">
              <a:solidFill>
                <a:srgbClr val="BF9000"/>
              </a:solidFill>
            </a:endParaRPr>
          </a:p>
        </p:txBody>
      </p:sp>
      <p:sp>
        <p:nvSpPr>
          <p:cNvPr id="204" name="Google Shape;204;ge06f8bd025_0_141"/>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Ratio of Total Shots within 45-Degrees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79.23 %</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Total Goals within 45-Degrees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78.08 %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205" name="Google Shape;205;ge06f8bd025_0_141"/>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206" name="Google Shape;206;ge06f8bd025_0_141"/>
          <p:cNvPicPr preferRelativeResize="0"/>
          <p:nvPr/>
        </p:nvPicPr>
        <p:blipFill>
          <a:blip r:embed="rId4">
            <a:alphaModFix/>
          </a:blip>
          <a:stretch>
            <a:fillRect/>
          </a:stretch>
        </p:blipFill>
        <p:spPr>
          <a:xfrm>
            <a:off x="4760405" y="1304875"/>
            <a:ext cx="4102044"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66" name="Shape 66"/>
        <p:cNvGrpSpPr/>
        <p:nvPr/>
      </p:nvGrpSpPr>
      <p:grpSpPr>
        <a:xfrm>
          <a:off x="0" y="0"/>
          <a:ext cx="0" cy="0"/>
          <a:chOff x="0" y="0"/>
          <a:chExt cx="0" cy="0"/>
        </a:xfrm>
      </p:grpSpPr>
      <p:sp>
        <p:nvSpPr>
          <p:cNvPr id="67" name="Google Shape;67;ge06f8bd025_0_10"/>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Milwaukee Rampage FC</a:t>
            </a:r>
            <a:endParaRPr sz="4000">
              <a:solidFill>
                <a:srgbClr val="BF9000"/>
              </a:solidFill>
            </a:endParaRPr>
          </a:p>
        </p:txBody>
      </p:sp>
      <p:sp>
        <p:nvSpPr>
          <p:cNvPr id="68" name="Google Shape;68;ge06f8bd025_0_10"/>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1B3F2C"/>
              </a:buClr>
              <a:buSzPts val="2000"/>
              <a:buChar char="-"/>
            </a:pPr>
            <a:r>
              <a:rPr lang="en" sz="2000">
                <a:solidFill>
                  <a:srgbClr val="1B3F2C"/>
                </a:solidFill>
              </a:rPr>
              <a:t>F</a:t>
            </a:r>
            <a:r>
              <a:rPr lang="en" sz="2000">
                <a:solidFill>
                  <a:srgbClr val="1B3F2C"/>
                </a:solidFill>
              </a:rPr>
              <a:t>ounded in 1993</a:t>
            </a:r>
            <a:endParaRPr sz="2000">
              <a:solidFill>
                <a:srgbClr val="1B3F2C"/>
              </a:solidFill>
            </a:endParaRPr>
          </a:p>
          <a:p>
            <a:pPr indent="-355600" lvl="0" marL="457200" rtl="0" algn="l">
              <a:spcBef>
                <a:spcPts val="0"/>
              </a:spcBef>
              <a:spcAft>
                <a:spcPts val="0"/>
              </a:spcAft>
              <a:buClr>
                <a:srgbClr val="1B3F2C"/>
              </a:buClr>
              <a:buSzPts val="2000"/>
              <a:buChar char="-"/>
            </a:pPr>
            <a:r>
              <a:rPr lang="en" sz="2000">
                <a:solidFill>
                  <a:srgbClr val="1B3F2C"/>
                </a:solidFill>
              </a:rPr>
              <a:t>Former second-tier men's professional team</a:t>
            </a:r>
            <a:endParaRPr sz="2000">
              <a:solidFill>
                <a:srgbClr val="1B3F2C"/>
              </a:solidFill>
            </a:endParaRPr>
          </a:p>
          <a:p>
            <a:pPr indent="-355600" lvl="1" marL="914400" rtl="0" algn="l">
              <a:spcBef>
                <a:spcPts val="0"/>
              </a:spcBef>
              <a:spcAft>
                <a:spcPts val="0"/>
              </a:spcAft>
              <a:buClr>
                <a:srgbClr val="1B3F2C"/>
              </a:buClr>
              <a:buSzPts val="2000"/>
              <a:buChar char="-"/>
            </a:pPr>
            <a:r>
              <a:rPr lang="en" sz="2000">
                <a:solidFill>
                  <a:srgbClr val="1B3F2C"/>
                </a:solidFill>
              </a:rPr>
              <a:t>1994-1996 United States Interregional Soccer League (USISL)</a:t>
            </a:r>
            <a:endParaRPr sz="2000">
              <a:solidFill>
                <a:srgbClr val="1B3F2C"/>
              </a:solidFill>
            </a:endParaRPr>
          </a:p>
          <a:p>
            <a:pPr indent="-355600" lvl="1" marL="914400" rtl="0" algn="l">
              <a:spcBef>
                <a:spcPts val="0"/>
              </a:spcBef>
              <a:spcAft>
                <a:spcPts val="0"/>
              </a:spcAft>
              <a:buClr>
                <a:srgbClr val="1B3F2C"/>
              </a:buClr>
              <a:buSzPts val="2000"/>
              <a:buChar char="-"/>
            </a:pPr>
            <a:r>
              <a:rPr lang="en" sz="2000">
                <a:solidFill>
                  <a:srgbClr val="1B3F2C"/>
                </a:solidFill>
              </a:rPr>
              <a:t>1996-2003 A-League</a:t>
            </a:r>
            <a:endParaRPr sz="2000">
              <a:solidFill>
                <a:srgbClr val="1B3F2C"/>
              </a:solidFill>
            </a:endParaRPr>
          </a:p>
        </p:txBody>
      </p:sp>
      <p:pic>
        <p:nvPicPr>
          <p:cNvPr id="69" name="Google Shape;69;ge06f8bd025_0_10"/>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70" name="Google Shape;70;ge06f8bd025_0_10"/>
          <p:cNvPicPr preferRelativeResize="0"/>
          <p:nvPr/>
        </p:nvPicPr>
        <p:blipFill>
          <a:blip r:embed="rId4">
            <a:alphaModFix/>
          </a:blip>
          <a:stretch>
            <a:fillRect/>
          </a:stretch>
        </p:blipFill>
        <p:spPr>
          <a:xfrm>
            <a:off x="6535954" y="2571750"/>
            <a:ext cx="2040420" cy="1828225"/>
          </a:xfrm>
          <a:prstGeom prst="rect">
            <a:avLst/>
          </a:prstGeom>
          <a:noFill/>
          <a:ln cap="flat" cmpd="sng" w="19050">
            <a:solidFill>
              <a:srgbClr val="BF9000"/>
            </a:solidFill>
            <a:prstDash val="solid"/>
            <a:round/>
            <a:headEnd len="sm" w="sm" type="none"/>
            <a:tailEnd len="sm" w="sm" type="none"/>
          </a:ln>
        </p:spPr>
      </p:pic>
      <p:pic>
        <p:nvPicPr>
          <p:cNvPr id="71" name="Google Shape;71;ge06f8bd025_0_10"/>
          <p:cNvPicPr preferRelativeResize="0"/>
          <p:nvPr/>
        </p:nvPicPr>
        <p:blipFill>
          <a:blip r:embed="rId5">
            <a:alphaModFix/>
          </a:blip>
          <a:stretch>
            <a:fillRect/>
          </a:stretch>
        </p:blipFill>
        <p:spPr>
          <a:xfrm>
            <a:off x="4370051" y="3033625"/>
            <a:ext cx="1855975" cy="13663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10" name="Shape 210"/>
        <p:cNvGrpSpPr/>
        <p:nvPr/>
      </p:nvGrpSpPr>
      <p:grpSpPr>
        <a:xfrm>
          <a:off x="0" y="0"/>
          <a:ext cx="0" cy="0"/>
          <a:chOff x="0" y="0"/>
          <a:chExt cx="0" cy="0"/>
        </a:xfrm>
      </p:grpSpPr>
      <p:sp>
        <p:nvSpPr>
          <p:cNvPr id="211" name="Google Shape;211;ge06f8bd025_0_14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Conclusion</a:t>
            </a:r>
            <a:endParaRPr sz="4000">
              <a:solidFill>
                <a:srgbClr val="BF9000"/>
              </a:solidFill>
            </a:endParaRPr>
          </a:p>
        </p:txBody>
      </p:sp>
      <p:sp>
        <p:nvSpPr>
          <p:cNvPr id="212" name="Google Shape;212;ge06f8bd025_0_14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1B3F2C"/>
                </a:solidFill>
              </a:rPr>
              <a:t>Shots from angles approximately 20-degrees left of center have a higher likelihood of scoring.</a:t>
            </a:r>
            <a:endParaRPr sz="3000">
              <a:solidFill>
                <a:srgbClr val="1B3F2C"/>
              </a:solidFill>
            </a:endParaRPr>
          </a:p>
          <a:p>
            <a:pPr indent="0" lvl="0" marL="0" rtl="0" algn="l">
              <a:lnSpc>
                <a:spcPct val="100000"/>
              </a:lnSpc>
              <a:spcBef>
                <a:spcPts val="0"/>
              </a:spcBef>
              <a:spcAft>
                <a:spcPts val="0"/>
              </a:spcAft>
              <a:buNone/>
            </a:pPr>
            <a:r>
              <a:t/>
            </a:r>
            <a:endParaRPr sz="1500">
              <a:solidFill>
                <a:srgbClr val="1B3F2C"/>
              </a:solidFill>
            </a:endParaRPr>
          </a:p>
          <a:p>
            <a:pPr indent="0" lvl="0" marL="0" rtl="0" algn="l">
              <a:lnSpc>
                <a:spcPct val="100000"/>
              </a:lnSpc>
              <a:spcBef>
                <a:spcPts val="0"/>
              </a:spcBef>
              <a:spcAft>
                <a:spcPts val="0"/>
              </a:spcAft>
              <a:buNone/>
            </a:pPr>
            <a:r>
              <a:rPr lang="en" sz="3000">
                <a:solidFill>
                  <a:srgbClr val="1B3F2C"/>
                </a:solidFill>
              </a:rPr>
              <a:t>Therefore shots from this area should be prioritized as a target in the team's player training and tactical planning.</a:t>
            </a:r>
            <a:endParaRPr sz="3000">
              <a:solidFill>
                <a:srgbClr val="1B3F2C"/>
              </a:solidFill>
            </a:endParaRPr>
          </a:p>
          <a:p>
            <a:pPr indent="0" lvl="0" marL="0" rtl="0" algn="l">
              <a:lnSpc>
                <a:spcPct val="100000"/>
              </a:lnSpc>
              <a:spcBef>
                <a:spcPts val="0"/>
              </a:spcBef>
              <a:spcAft>
                <a:spcPts val="0"/>
              </a:spcAft>
              <a:buNone/>
            </a:pPr>
            <a:r>
              <a:t/>
            </a:r>
            <a:endParaRPr sz="3000">
              <a:solidFill>
                <a:srgbClr val="1B3F2C"/>
              </a:solidFill>
            </a:endParaRPr>
          </a:p>
          <a:p>
            <a:pPr indent="0" lvl="0" marL="0" rtl="0" algn="l">
              <a:lnSpc>
                <a:spcPct val="100000"/>
              </a:lnSpc>
              <a:spcBef>
                <a:spcPts val="0"/>
              </a:spcBef>
              <a:spcAft>
                <a:spcPts val="0"/>
              </a:spcAft>
              <a:buNone/>
            </a:pPr>
            <a:r>
              <a:t/>
            </a:r>
            <a:endParaRPr sz="3000">
              <a:solidFill>
                <a:srgbClr val="1B3F2C"/>
              </a:solidFill>
            </a:endParaRPr>
          </a:p>
        </p:txBody>
      </p:sp>
      <p:pic>
        <p:nvPicPr>
          <p:cNvPr id="213" name="Google Shape;213;ge06f8bd025_0_149"/>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17" name="Shape 217"/>
        <p:cNvGrpSpPr/>
        <p:nvPr/>
      </p:nvGrpSpPr>
      <p:grpSpPr>
        <a:xfrm>
          <a:off x="0" y="0"/>
          <a:ext cx="0" cy="0"/>
          <a:chOff x="0" y="0"/>
          <a:chExt cx="0" cy="0"/>
        </a:xfrm>
      </p:grpSpPr>
      <p:sp>
        <p:nvSpPr>
          <p:cNvPr id="218" name="Google Shape;218;ge06f8bd025_0_157"/>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Apply to Players</a:t>
            </a:r>
            <a:endParaRPr sz="4000">
              <a:solidFill>
                <a:srgbClr val="BF9000"/>
              </a:solidFill>
            </a:endParaRPr>
          </a:p>
        </p:txBody>
      </p:sp>
      <p:sp>
        <p:nvSpPr>
          <p:cNvPr id="219" name="Google Shape;219;ge06f8bd025_0_157"/>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If a player is over-scoring:</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The player is an excellent finisher</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Scoring goals from lesser chances</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Font typeface="Proxima Nova"/>
              <a:buChar char="●"/>
            </a:pPr>
            <a:r>
              <a:rPr lang="en" sz="2000">
                <a:solidFill>
                  <a:srgbClr val="1B3F2C"/>
                </a:solidFill>
              </a:rPr>
              <a:t>The player will experience a period of</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under-scoring</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220" name="Google Shape;220;ge06f8bd025_0_157"/>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221" name="Google Shape;221;ge06f8bd025_0_157"/>
          <p:cNvPicPr preferRelativeResize="0"/>
          <p:nvPr/>
        </p:nvPicPr>
        <p:blipFill>
          <a:blip r:embed="rId4">
            <a:alphaModFix/>
          </a:blip>
          <a:stretch>
            <a:fillRect/>
          </a:stretch>
        </p:blipFill>
        <p:spPr>
          <a:xfrm>
            <a:off x="5479105" y="1304863"/>
            <a:ext cx="3367366"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25" name="Shape 225"/>
        <p:cNvGrpSpPr/>
        <p:nvPr/>
      </p:nvGrpSpPr>
      <p:grpSpPr>
        <a:xfrm>
          <a:off x="0" y="0"/>
          <a:ext cx="0" cy="0"/>
          <a:chOff x="0" y="0"/>
          <a:chExt cx="0" cy="0"/>
        </a:xfrm>
      </p:grpSpPr>
      <p:sp>
        <p:nvSpPr>
          <p:cNvPr id="226" name="Google Shape;226;ge06f8bd025_0_166"/>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Apply to Players</a:t>
            </a:r>
            <a:endParaRPr sz="4000">
              <a:solidFill>
                <a:srgbClr val="BF9000"/>
              </a:solidFill>
            </a:endParaRPr>
          </a:p>
        </p:txBody>
      </p:sp>
      <p:sp>
        <p:nvSpPr>
          <p:cNvPr id="227" name="Google Shape;227;ge06f8bd025_0_166"/>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If a team is over-scoring:</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F</a:t>
            </a:r>
            <a:r>
              <a:rPr lang="en" sz="2000">
                <a:solidFill>
                  <a:srgbClr val="1B3F2C"/>
                </a:solidFill>
              </a:rPr>
              <a:t>inishers are over-performing</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creators</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Higher ratio of goals v quantity </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and/or quality of chances</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Team is likely to experience a period</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of under-scoring</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228" name="Google Shape;228;ge06f8bd025_0_166"/>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229" name="Google Shape;229;ge06f8bd025_0_166"/>
          <p:cNvPicPr preferRelativeResize="0"/>
          <p:nvPr/>
        </p:nvPicPr>
        <p:blipFill>
          <a:blip r:embed="rId4">
            <a:alphaModFix/>
          </a:blip>
          <a:stretch>
            <a:fillRect/>
          </a:stretch>
        </p:blipFill>
        <p:spPr>
          <a:xfrm>
            <a:off x="5129838" y="1304875"/>
            <a:ext cx="3732612"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33" name="Shape 233"/>
        <p:cNvGrpSpPr/>
        <p:nvPr/>
      </p:nvGrpSpPr>
      <p:grpSpPr>
        <a:xfrm>
          <a:off x="0" y="0"/>
          <a:ext cx="0" cy="0"/>
          <a:chOff x="0" y="0"/>
          <a:chExt cx="0" cy="0"/>
        </a:xfrm>
      </p:grpSpPr>
      <p:sp>
        <p:nvSpPr>
          <p:cNvPr id="234" name="Google Shape;234;ge06f8bd025_0_175"/>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35" name="Google Shape;235;ge06f8bd025_0_175"/>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35714"/>
              </a:lnSpc>
              <a:spcBef>
                <a:spcPts val="0"/>
              </a:spcBef>
              <a:spcAft>
                <a:spcPts val="0"/>
              </a:spcAft>
              <a:buClr>
                <a:srgbClr val="1B3F2C"/>
              </a:buClr>
              <a:buSzPts val="2000"/>
              <a:buFont typeface="Proxima Nova"/>
              <a:buChar char="●"/>
            </a:pPr>
            <a:r>
              <a:rPr lang="en" sz="2000">
                <a:solidFill>
                  <a:srgbClr val="1B3F2C"/>
                </a:solidFill>
              </a:rPr>
              <a:t>Create a visual mapping shot location on a field diagram with a color-gradient for xG applied to shot points, visually indicating the distances and angles with the </a:t>
            </a:r>
            <a:r>
              <a:rPr lang="en" sz="2000">
                <a:solidFill>
                  <a:srgbClr val="1B3F2C"/>
                </a:solidFill>
              </a:rPr>
              <a:t>highest</a:t>
            </a:r>
            <a:r>
              <a:rPr lang="en" sz="2000">
                <a:solidFill>
                  <a:srgbClr val="1B3F2C"/>
                </a:solidFill>
              </a:rPr>
              <a:t> xG</a:t>
            </a:r>
            <a:endParaRPr sz="2000">
              <a:solidFill>
                <a:srgbClr val="1B3F2C"/>
              </a:solidFill>
            </a:endParaRPr>
          </a:p>
        </p:txBody>
      </p:sp>
      <p:pic>
        <p:nvPicPr>
          <p:cNvPr id="236" name="Google Shape;236;ge06f8bd025_0_175"/>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40" name="Shape 240"/>
        <p:cNvGrpSpPr/>
        <p:nvPr/>
      </p:nvGrpSpPr>
      <p:grpSpPr>
        <a:xfrm>
          <a:off x="0" y="0"/>
          <a:ext cx="0" cy="0"/>
          <a:chOff x="0" y="0"/>
          <a:chExt cx="0" cy="0"/>
        </a:xfrm>
      </p:grpSpPr>
      <p:sp>
        <p:nvSpPr>
          <p:cNvPr id="241" name="Google Shape;241;ge06f8bd025_0_18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42" name="Google Shape;242;ge06f8bd025_0_183"/>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35714"/>
              </a:lnSpc>
              <a:spcBef>
                <a:spcPts val="0"/>
              </a:spcBef>
              <a:spcAft>
                <a:spcPts val="0"/>
              </a:spcAft>
              <a:buClr>
                <a:srgbClr val="1B3F2C"/>
              </a:buClr>
              <a:buSzPts val="2000"/>
              <a:buFont typeface="Proxima Nova"/>
              <a:buChar char="●"/>
            </a:pPr>
            <a:r>
              <a:rPr lang="en" sz="2000">
                <a:solidFill>
                  <a:srgbClr val="1B3F2C"/>
                </a:solidFill>
              </a:rPr>
              <a:t>Engineer a feature creating a triangle of vectors from the shot location to each post of the goal, and then mapping if opposition players were between the shot and goal at the time of the shot</a:t>
            </a:r>
            <a:endParaRPr sz="2000">
              <a:solidFill>
                <a:srgbClr val="1B3F2C"/>
              </a:solidFill>
            </a:endParaRPr>
          </a:p>
        </p:txBody>
      </p:sp>
      <p:pic>
        <p:nvPicPr>
          <p:cNvPr id="243" name="Google Shape;243;ge06f8bd025_0_183"/>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47" name="Shape 247"/>
        <p:cNvGrpSpPr/>
        <p:nvPr/>
      </p:nvGrpSpPr>
      <p:grpSpPr>
        <a:xfrm>
          <a:off x="0" y="0"/>
          <a:ext cx="0" cy="0"/>
          <a:chOff x="0" y="0"/>
          <a:chExt cx="0" cy="0"/>
        </a:xfrm>
      </p:grpSpPr>
      <p:sp>
        <p:nvSpPr>
          <p:cNvPr id="248" name="Google Shape;248;ge06f8bd025_0_18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49" name="Google Shape;249;ge06f8bd025_0_18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35714"/>
              </a:lnSpc>
              <a:spcBef>
                <a:spcPts val="0"/>
              </a:spcBef>
              <a:spcAft>
                <a:spcPts val="0"/>
              </a:spcAft>
              <a:buClr>
                <a:srgbClr val="1B3F2C"/>
              </a:buClr>
              <a:buSzPts val="2000"/>
              <a:buFont typeface="Proxima Nova"/>
              <a:buChar char="●"/>
            </a:pPr>
            <a:r>
              <a:rPr lang="en" sz="2000">
                <a:solidFill>
                  <a:srgbClr val="1B3F2C"/>
                </a:solidFill>
              </a:rPr>
              <a:t>Apply xG to match timestamp data, tracking accumulated xG throughout the match v the actual score and final outcome of the match</a:t>
            </a:r>
            <a:endParaRPr sz="2000">
              <a:solidFill>
                <a:srgbClr val="1B3F2C"/>
              </a:solidFill>
            </a:endParaRPr>
          </a:p>
        </p:txBody>
      </p:sp>
      <p:pic>
        <p:nvPicPr>
          <p:cNvPr id="250" name="Google Shape;250;ge06f8bd025_0_189"/>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54" name="Shape 254"/>
        <p:cNvGrpSpPr/>
        <p:nvPr/>
      </p:nvGrpSpPr>
      <p:grpSpPr>
        <a:xfrm>
          <a:off x="0" y="0"/>
          <a:ext cx="0" cy="0"/>
          <a:chOff x="0" y="0"/>
          <a:chExt cx="0" cy="0"/>
        </a:xfrm>
      </p:grpSpPr>
      <p:sp>
        <p:nvSpPr>
          <p:cNvPr id="255" name="Google Shape;255;ge06f8bd025_0_195"/>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56" name="Google Shape;256;ge06f8bd025_0_195"/>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35714"/>
              </a:lnSpc>
              <a:spcBef>
                <a:spcPts val="0"/>
              </a:spcBef>
              <a:spcAft>
                <a:spcPts val="0"/>
              </a:spcAft>
              <a:buClr>
                <a:srgbClr val="1B3F2C"/>
              </a:buClr>
              <a:buSzPts val="2000"/>
              <a:buFont typeface="Proxima Nova"/>
              <a:buChar char="●"/>
            </a:pPr>
            <a:r>
              <a:rPr b="1" lang="en" sz="1050">
                <a:solidFill>
                  <a:srgbClr val="000000"/>
                </a:solidFill>
                <a:highlight>
                  <a:srgbClr val="FFFFFE"/>
                </a:highlight>
                <a:latin typeface="Courier New"/>
                <a:ea typeface="Courier New"/>
                <a:cs typeface="Courier New"/>
                <a:sym typeface="Courier New"/>
              </a:rPr>
              <a:t>Extract more assist-specific features in order to develop an Expected Assist (xA) metric</a:t>
            </a:r>
            <a:endParaRPr sz="2000">
              <a:solidFill>
                <a:srgbClr val="1B3F2C"/>
              </a:solidFill>
            </a:endParaRPr>
          </a:p>
        </p:txBody>
      </p:sp>
      <p:pic>
        <p:nvPicPr>
          <p:cNvPr id="257" name="Google Shape;257;ge06f8bd025_0_195"/>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61" name="Shape 261"/>
        <p:cNvGrpSpPr/>
        <p:nvPr/>
      </p:nvGrpSpPr>
      <p:grpSpPr>
        <a:xfrm>
          <a:off x="0" y="0"/>
          <a:ext cx="0" cy="0"/>
          <a:chOff x="0" y="0"/>
          <a:chExt cx="0" cy="0"/>
        </a:xfrm>
      </p:grpSpPr>
      <p:pic>
        <p:nvPicPr>
          <p:cNvPr id="262" name="Google Shape;262;ge06f8bd025_0_221"/>
          <p:cNvPicPr preferRelativeResize="0"/>
          <p:nvPr/>
        </p:nvPicPr>
        <p:blipFill rotWithShape="1">
          <a:blip r:embed="rId3">
            <a:alphaModFix/>
          </a:blip>
          <a:srcRect b="15306" l="0" r="0" t="31895"/>
          <a:stretch/>
        </p:blipFill>
        <p:spPr>
          <a:xfrm>
            <a:off x="0" y="-9450"/>
            <a:ext cx="9144003" cy="3017325"/>
          </a:xfrm>
          <a:prstGeom prst="rect">
            <a:avLst/>
          </a:prstGeom>
          <a:noFill/>
          <a:ln cap="flat" cmpd="sng" w="19050">
            <a:solidFill>
              <a:srgbClr val="BF9000"/>
            </a:solidFill>
            <a:prstDash val="solid"/>
            <a:round/>
            <a:headEnd len="sm" w="sm" type="none"/>
            <a:tailEnd len="sm" w="sm" type="none"/>
          </a:ln>
        </p:spPr>
      </p:pic>
      <p:sp>
        <p:nvSpPr>
          <p:cNvPr id="263" name="Google Shape;263;ge06f8bd025_0_221"/>
          <p:cNvSpPr txBox="1"/>
          <p:nvPr>
            <p:ph type="ctrTitle"/>
          </p:nvPr>
        </p:nvSpPr>
        <p:spPr>
          <a:xfrm>
            <a:off x="358050" y="2571750"/>
            <a:ext cx="82755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000">
                <a:solidFill>
                  <a:srgbClr val="BF9000"/>
                </a:solidFill>
              </a:rPr>
              <a:t>Questions?</a:t>
            </a:r>
            <a:endParaRPr sz="6000">
              <a:solidFill>
                <a:srgbClr val="BF9000"/>
              </a:solidFill>
            </a:endParaRPr>
          </a:p>
        </p:txBody>
      </p:sp>
      <p:pic>
        <p:nvPicPr>
          <p:cNvPr id="264" name="Google Shape;264;ge06f8bd025_0_221"/>
          <p:cNvPicPr preferRelativeResize="0"/>
          <p:nvPr/>
        </p:nvPicPr>
        <p:blipFill>
          <a:blip r:embed="rId4">
            <a:alphaModFix/>
          </a:blip>
          <a:stretch>
            <a:fillRect/>
          </a:stretch>
        </p:blipFill>
        <p:spPr>
          <a:xfrm>
            <a:off x="6999801" y="705450"/>
            <a:ext cx="1633750" cy="2107975"/>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68" name="Shape 268"/>
        <p:cNvGrpSpPr/>
        <p:nvPr/>
      </p:nvGrpSpPr>
      <p:grpSpPr>
        <a:xfrm>
          <a:off x="0" y="0"/>
          <a:ext cx="0" cy="0"/>
          <a:chOff x="0" y="0"/>
          <a:chExt cx="0" cy="0"/>
        </a:xfrm>
      </p:grpSpPr>
      <p:pic>
        <p:nvPicPr>
          <p:cNvPr id="269" name="Google Shape;269;ge06f8bd025_0_214"/>
          <p:cNvPicPr preferRelativeResize="0"/>
          <p:nvPr/>
        </p:nvPicPr>
        <p:blipFill rotWithShape="1">
          <a:blip r:embed="rId3">
            <a:alphaModFix/>
          </a:blip>
          <a:srcRect b="15306" l="0" r="0" t="31895"/>
          <a:stretch/>
        </p:blipFill>
        <p:spPr>
          <a:xfrm>
            <a:off x="0" y="-9450"/>
            <a:ext cx="9144003" cy="3017325"/>
          </a:xfrm>
          <a:prstGeom prst="rect">
            <a:avLst/>
          </a:prstGeom>
          <a:noFill/>
          <a:ln cap="flat" cmpd="sng" w="19050">
            <a:solidFill>
              <a:srgbClr val="BF9000"/>
            </a:solidFill>
            <a:prstDash val="solid"/>
            <a:round/>
            <a:headEnd len="sm" w="sm" type="none"/>
            <a:tailEnd len="sm" w="sm" type="none"/>
          </a:ln>
        </p:spPr>
      </p:pic>
      <p:sp>
        <p:nvSpPr>
          <p:cNvPr id="270" name="Google Shape;270;ge06f8bd025_0_214"/>
          <p:cNvSpPr txBox="1"/>
          <p:nvPr>
            <p:ph idx="1" type="subTitle"/>
          </p:nvPr>
        </p:nvSpPr>
        <p:spPr>
          <a:xfrm>
            <a:off x="510450" y="3474438"/>
            <a:ext cx="81231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4800"/>
              <a:buFont typeface="Arial"/>
              <a:buNone/>
            </a:pPr>
            <a:r>
              <a:rPr lang="en" sz="2000">
                <a:solidFill>
                  <a:srgbClr val="BF9000"/>
                </a:solidFill>
              </a:rPr>
              <a:t>Email: westin.swager@lsventures.com</a:t>
            </a:r>
            <a:endParaRPr sz="2000">
              <a:solidFill>
                <a:srgbClr val="BF9000"/>
              </a:solidFill>
            </a:endParaRPr>
          </a:p>
          <a:p>
            <a:pPr indent="0" lvl="0" marL="0" rtl="0" algn="l">
              <a:spcBef>
                <a:spcPts val="0"/>
              </a:spcBef>
              <a:spcAft>
                <a:spcPts val="0"/>
              </a:spcAft>
              <a:buClr>
                <a:srgbClr val="000000"/>
              </a:buClr>
              <a:buSzPts val="4800"/>
              <a:buFont typeface="Arial"/>
              <a:buNone/>
            </a:pPr>
            <a:r>
              <a:rPr lang="en" sz="2000">
                <a:solidFill>
                  <a:srgbClr val="BF9000"/>
                </a:solidFill>
              </a:rPr>
              <a:t>GitHub: @wswager</a:t>
            </a:r>
            <a:endParaRPr sz="2000">
              <a:solidFill>
                <a:srgbClr val="BF9000"/>
              </a:solidFill>
            </a:endParaRPr>
          </a:p>
          <a:p>
            <a:pPr indent="0" lvl="0" marL="0" rtl="0" algn="l">
              <a:spcBef>
                <a:spcPts val="0"/>
              </a:spcBef>
              <a:spcAft>
                <a:spcPts val="0"/>
              </a:spcAft>
              <a:buClr>
                <a:srgbClr val="000000"/>
              </a:buClr>
              <a:buSzPts val="4800"/>
              <a:buFont typeface="Arial"/>
              <a:buNone/>
            </a:pPr>
            <a:r>
              <a:rPr lang="en" sz="2000">
                <a:solidFill>
                  <a:srgbClr val="BF9000"/>
                </a:solidFill>
              </a:rPr>
              <a:t>LinkedIn: linkedin.com/in/wes-swager-36a84a2a</a:t>
            </a:r>
            <a:endParaRPr sz="6000">
              <a:solidFill>
                <a:srgbClr val="BF9000"/>
              </a:solidFill>
            </a:endParaRPr>
          </a:p>
          <a:p>
            <a:pPr indent="0" lvl="0" marL="0" rtl="0" algn="l">
              <a:lnSpc>
                <a:spcPct val="100000"/>
              </a:lnSpc>
              <a:spcBef>
                <a:spcPts val="0"/>
              </a:spcBef>
              <a:spcAft>
                <a:spcPts val="0"/>
              </a:spcAft>
              <a:buSzPts val="2400"/>
              <a:buNone/>
            </a:pPr>
            <a:r>
              <a:t/>
            </a:r>
            <a:endParaRPr sz="2000">
              <a:solidFill>
                <a:srgbClr val="BF9000"/>
              </a:solidFill>
            </a:endParaRPr>
          </a:p>
        </p:txBody>
      </p:sp>
      <p:pic>
        <p:nvPicPr>
          <p:cNvPr id="271" name="Google Shape;271;ge06f8bd025_0_214"/>
          <p:cNvPicPr preferRelativeResize="0"/>
          <p:nvPr/>
        </p:nvPicPr>
        <p:blipFill>
          <a:blip r:embed="rId4">
            <a:alphaModFix/>
          </a:blip>
          <a:stretch>
            <a:fillRect/>
          </a:stretch>
        </p:blipFill>
        <p:spPr>
          <a:xfrm>
            <a:off x="6999801" y="705450"/>
            <a:ext cx="1633750" cy="2107975"/>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75" name="Shape 75"/>
        <p:cNvGrpSpPr/>
        <p:nvPr/>
      </p:nvGrpSpPr>
      <p:grpSpPr>
        <a:xfrm>
          <a:off x="0" y="0"/>
          <a:ext cx="0" cy="0"/>
          <a:chOff x="0" y="0"/>
          <a:chExt cx="0" cy="0"/>
        </a:xfrm>
      </p:grpSpPr>
      <p:sp>
        <p:nvSpPr>
          <p:cNvPr id="76" name="Google Shape;76;p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Market</a:t>
            </a:r>
            <a:endParaRPr sz="4000">
              <a:solidFill>
                <a:srgbClr val="BF9000"/>
              </a:solidFill>
            </a:endParaRPr>
          </a:p>
        </p:txBody>
      </p:sp>
      <p:sp>
        <p:nvSpPr>
          <p:cNvPr id="77" name="Google Shape;77;p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T</a:t>
            </a:r>
            <a:r>
              <a:rPr lang="en" sz="2000">
                <a:solidFill>
                  <a:srgbClr val="1B3F2C"/>
                </a:solidFill>
              </a:rPr>
              <a:t>he Milwaukee market is well positioned to support a new professional soccer team</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Chicago Red Stars - National Womens Soccer League (NWLS)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US Women’s Soccer 1st-Tier</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Continuous operation since 2013</a:t>
            </a:r>
            <a:endParaRPr sz="2000">
              <a:solidFill>
                <a:srgbClr val="1B3F2C"/>
              </a:solidFill>
            </a:endParaRPr>
          </a:p>
        </p:txBody>
      </p:sp>
      <p:pic>
        <p:nvPicPr>
          <p:cNvPr id="78" name="Google Shape;78;p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79" name="Google Shape;79;p2"/>
          <p:cNvPicPr preferRelativeResize="0"/>
          <p:nvPr/>
        </p:nvPicPr>
        <p:blipFill>
          <a:blip r:embed="rId4">
            <a:alphaModFix/>
          </a:blip>
          <a:stretch>
            <a:fillRect/>
          </a:stretch>
        </p:blipFill>
        <p:spPr>
          <a:xfrm>
            <a:off x="3199825" y="3147425"/>
            <a:ext cx="1220349" cy="1470448"/>
          </a:xfrm>
          <a:prstGeom prst="rect">
            <a:avLst/>
          </a:prstGeom>
          <a:noFill/>
          <a:ln>
            <a:noFill/>
          </a:ln>
        </p:spPr>
      </p:pic>
      <p:pic>
        <p:nvPicPr>
          <p:cNvPr id="80" name="Google Shape;80;p2"/>
          <p:cNvPicPr preferRelativeResize="0"/>
          <p:nvPr/>
        </p:nvPicPr>
        <p:blipFill>
          <a:blip r:embed="rId5">
            <a:alphaModFix/>
          </a:blip>
          <a:stretch>
            <a:fillRect/>
          </a:stretch>
        </p:blipFill>
        <p:spPr>
          <a:xfrm>
            <a:off x="5898023" y="3147425"/>
            <a:ext cx="1659687" cy="1409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84" name="Shape 84"/>
        <p:cNvGrpSpPr/>
        <p:nvPr/>
      </p:nvGrpSpPr>
      <p:grpSpPr>
        <a:xfrm>
          <a:off x="0" y="0"/>
          <a:ext cx="0" cy="0"/>
          <a:chOff x="0" y="0"/>
          <a:chExt cx="0" cy="0"/>
        </a:xfrm>
      </p:grpSpPr>
      <p:sp>
        <p:nvSpPr>
          <p:cNvPr id="85" name="Google Shape;85;ge06f8bd025_0_2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Market</a:t>
            </a:r>
            <a:endParaRPr sz="4000">
              <a:solidFill>
                <a:srgbClr val="BF9000"/>
              </a:solidFill>
            </a:endParaRPr>
          </a:p>
        </p:txBody>
      </p:sp>
      <p:sp>
        <p:nvSpPr>
          <p:cNvPr id="86" name="Google Shape;86;ge06f8bd025_0_21"/>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The Milwaukee market is well positioned to support a new professional soccer team</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Milwaukee Wave - Major Indoor Soccer League</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				    Mens Indoor Soccer 1st-Tier</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Continuous operation since 1984</a:t>
            </a:r>
            <a:endParaRPr sz="2000">
              <a:solidFill>
                <a:srgbClr val="1B3F2C"/>
              </a:solidFill>
            </a:endParaRPr>
          </a:p>
        </p:txBody>
      </p:sp>
      <p:pic>
        <p:nvPicPr>
          <p:cNvPr id="87" name="Google Shape;87;ge06f8bd025_0_21"/>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88" name="Google Shape;88;ge06f8bd025_0_21"/>
          <p:cNvPicPr preferRelativeResize="0"/>
          <p:nvPr/>
        </p:nvPicPr>
        <p:blipFill>
          <a:blip r:embed="rId4">
            <a:alphaModFix/>
          </a:blip>
          <a:stretch>
            <a:fillRect/>
          </a:stretch>
        </p:blipFill>
        <p:spPr>
          <a:xfrm>
            <a:off x="6500044" y="3351650"/>
            <a:ext cx="1108280" cy="1127950"/>
          </a:xfrm>
          <a:prstGeom prst="rect">
            <a:avLst/>
          </a:prstGeom>
          <a:noFill/>
          <a:ln>
            <a:noFill/>
          </a:ln>
        </p:spPr>
      </p:pic>
      <p:pic>
        <p:nvPicPr>
          <p:cNvPr id="89" name="Google Shape;89;ge06f8bd025_0_21"/>
          <p:cNvPicPr preferRelativeResize="0"/>
          <p:nvPr/>
        </p:nvPicPr>
        <p:blipFill>
          <a:blip r:embed="rId5">
            <a:alphaModFix/>
          </a:blip>
          <a:stretch>
            <a:fillRect/>
          </a:stretch>
        </p:blipFill>
        <p:spPr>
          <a:xfrm>
            <a:off x="2908176" y="3351650"/>
            <a:ext cx="2687375" cy="112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93" name="Shape 93"/>
        <p:cNvGrpSpPr/>
        <p:nvPr/>
      </p:nvGrpSpPr>
      <p:grpSpPr>
        <a:xfrm>
          <a:off x="0" y="0"/>
          <a:ext cx="0" cy="0"/>
          <a:chOff x="0" y="0"/>
          <a:chExt cx="0" cy="0"/>
        </a:xfrm>
      </p:grpSpPr>
      <p:sp>
        <p:nvSpPr>
          <p:cNvPr id="94" name="Google Shape;94;ge06f8bd025_0_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United Women’s Soccer (USL)</a:t>
            </a:r>
            <a:endParaRPr sz="4000">
              <a:solidFill>
                <a:srgbClr val="BF9000"/>
              </a:solidFill>
            </a:endParaRPr>
          </a:p>
        </p:txBody>
      </p:sp>
      <p:sp>
        <p:nvSpPr>
          <p:cNvPr id="95" name="Google Shape;95;ge06f8bd025_0_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1B3F2C"/>
                </a:solidFill>
              </a:rPr>
              <a:t> </a:t>
            </a:r>
            <a:endParaRPr sz="2000">
              <a:solidFill>
                <a:srgbClr val="1B3F2C"/>
              </a:solidFill>
            </a:endParaRPr>
          </a:p>
        </p:txBody>
      </p:sp>
      <p:pic>
        <p:nvPicPr>
          <p:cNvPr id="96" name="Google Shape;96;ge06f8bd025_0_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97" name="Google Shape;97;ge06f8bd025_0_2"/>
          <p:cNvPicPr preferRelativeResize="0"/>
          <p:nvPr/>
        </p:nvPicPr>
        <p:blipFill>
          <a:blip r:embed="rId4">
            <a:alphaModFix/>
          </a:blip>
          <a:stretch>
            <a:fillRect/>
          </a:stretch>
        </p:blipFill>
        <p:spPr>
          <a:xfrm>
            <a:off x="5775150" y="1609675"/>
            <a:ext cx="2827625" cy="2827625"/>
          </a:xfrm>
          <a:prstGeom prst="rect">
            <a:avLst/>
          </a:prstGeom>
          <a:noFill/>
          <a:ln>
            <a:noFill/>
          </a:ln>
        </p:spPr>
      </p:pic>
      <p:pic>
        <p:nvPicPr>
          <p:cNvPr id="98" name="Google Shape;98;ge06f8bd025_0_2"/>
          <p:cNvPicPr preferRelativeResize="0"/>
          <p:nvPr/>
        </p:nvPicPr>
        <p:blipFill>
          <a:blip r:embed="rId5">
            <a:alphaModFix/>
          </a:blip>
          <a:stretch>
            <a:fillRect/>
          </a:stretch>
        </p:blipFill>
        <p:spPr>
          <a:xfrm>
            <a:off x="623350" y="1625400"/>
            <a:ext cx="4771475" cy="26821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02" name="Shape 102"/>
        <p:cNvGrpSpPr/>
        <p:nvPr/>
      </p:nvGrpSpPr>
      <p:grpSpPr>
        <a:xfrm>
          <a:off x="0" y="0"/>
          <a:ext cx="0" cy="0"/>
          <a:chOff x="0" y="0"/>
          <a:chExt cx="0" cy="0"/>
        </a:xfrm>
      </p:grpSpPr>
      <p:sp>
        <p:nvSpPr>
          <p:cNvPr id="103" name="Google Shape;103;ge06f8bd025_0_3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Expected Goals (xG)</a:t>
            </a:r>
            <a:endParaRPr sz="4000">
              <a:solidFill>
                <a:srgbClr val="BF9000"/>
              </a:solidFill>
            </a:endParaRPr>
          </a:p>
        </p:txBody>
      </p:sp>
      <p:sp>
        <p:nvSpPr>
          <p:cNvPr id="104" name="Google Shape;104;ge06f8bd025_0_3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1B3F2C"/>
                </a:solidFill>
              </a:rPr>
              <a:t>xG is a commonly referred to metric within soccer used to represent the probability a scoring opportunity may result in a goal.</a:t>
            </a:r>
            <a:endParaRPr sz="2000">
              <a:solidFill>
                <a:srgbClr val="1B3F2C"/>
              </a:solidFill>
            </a:endParaRPr>
          </a:p>
          <a:p>
            <a:pPr indent="0" lvl="0" marL="0" rtl="0" algn="l">
              <a:spcBef>
                <a:spcPts val="1200"/>
              </a:spcBef>
              <a:spcAft>
                <a:spcPts val="1200"/>
              </a:spcAft>
              <a:buNone/>
            </a:pPr>
            <a:r>
              <a:rPr lang="en" sz="2000">
                <a:solidFill>
                  <a:srgbClr val="1B3F2C"/>
                </a:solidFill>
              </a:rPr>
              <a:t>xG is not a standardized metric, and therefore various data science companies, betting organizations, and teams build their own proprietary models to predict xG.</a:t>
            </a:r>
            <a:endParaRPr sz="2000">
              <a:solidFill>
                <a:srgbClr val="1B3F2C"/>
              </a:solidFill>
            </a:endParaRPr>
          </a:p>
        </p:txBody>
      </p:sp>
      <p:pic>
        <p:nvPicPr>
          <p:cNvPr id="105" name="Google Shape;105;ge06f8bd025_0_3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09" name="Shape 109"/>
        <p:cNvGrpSpPr/>
        <p:nvPr/>
      </p:nvGrpSpPr>
      <p:grpSpPr>
        <a:xfrm>
          <a:off x="0" y="0"/>
          <a:ext cx="0" cy="0"/>
          <a:chOff x="0" y="0"/>
          <a:chExt cx="0" cy="0"/>
        </a:xfrm>
      </p:grpSpPr>
      <p:sp>
        <p:nvSpPr>
          <p:cNvPr id="110" name="Google Shape;110;ge06f8bd025_0_4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Expected Goals (xG)</a:t>
            </a:r>
            <a:endParaRPr sz="4000">
              <a:solidFill>
                <a:srgbClr val="BF9000"/>
              </a:solidFill>
            </a:endParaRPr>
          </a:p>
        </p:txBody>
      </p:sp>
      <p:sp>
        <p:nvSpPr>
          <p:cNvPr id="111" name="Google Shape;111;ge06f8bd025_0_4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Milwaukee Rampage FC have requested an xG model</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Predict the likelihood of goals based on available historical data</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Provide actionable recommendations which can be utilized on the training ground with players to increase the likelihood of scoring</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Provide actionable </a:t>
            </a:r>
            <a:r>
              <a:rPr lang="en" sz="2000">
                <a:solidFill>
                  <a:srgbClr val="1B3F2C"/>
                </a:solidFill>
              </a:rPr>
              <a:t>insights</a:t>
            </a:r>
            <a:r>
              <a:rPr lang="en" sz="2000">
                <a:solidFill>
                  <a:srgbClr val="1B3F2C"/>
                </a:solidFill>
              </a:rPr>
              <a:t> on opponents through scouting which can be utilized in tactical planning</a:t>
            </a:r>
            <a:endParaRPr sz="2000">
              <a:solidFill>
                <a:srgbClr val="1B3F2C"/>
              </a:solidFill>
            </a:endParaRPr>
          </a:p>
        </p:txBody>
      </p:sp>
      <p:pic>
        <p:nvPicPr>
          <p:cNvPr id="112" name="Google Shape;112;ge06f8bd025_0_4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16" name="Shape 116"/>
        <p:cNvGrpSpPr/>
        <p:nvPr/>
      </p:nvGrpSpPr>
      <p:grpSpPr>
        <a:xfrm>
          <a:off x="0" y="0"/>
          <a:ext cx="0" cy="0"/>
          <a:chOff x="0" y="0"/>
          <a:chExt cx="0" cy="0"/>
        </a:xfrm>
      </p:grpSpPr>
      <p:sp>
        <p:nvSpPr>
          <p:cNvPr id="117" name="Google Shape;117;ge06f8bd025_0_4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Data</a:t>
            </a:r>
            <a:endParaRPr sz="4000">
              <a:solidFill>
                <a:srgbClr val="BF9000"/>
              </a:solidFill>
            </a:endParaRPr>
          </a:p>
        </p:txBody>
      </p:sp>
      <p:sp>
        <p:nvSpPr>
          <p:cNvPr id="118" name="Google Shape;118;ge06f8bd025_0_4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The data used has been sourced from</a:t>
            </a:r>
            <a:r>
              <a:rPr lang="en" sz="2000">
                <a:solidFill>
                  <a:srgbClr val="1B3F2C"/>
                </a:solidFill>
                <a:uFill>
                  <a:noFill/>
                </a:uFill>
                <a:hlinkClick r:id="rId3">
                  <a:extLst>
                    <a:ext uri="{A12FA001-AC4F-418D-AE19-62706E023703}">
                      <ahyp:hlinkClr val="tx"/>
                    </a:ext>
                  </a:extLst>
                </a:hlinkClick>
              </a:rPr>
              <a:t> StatsBomb</a:t>
            </a:r>
            <a:r>
              <a:rPr lang="en" sz="2000">
                <a:solidFill>
                  <a:srgbClr val="1B3F2C"/>
                </a:solidFill>
              </a:rPr>
              <a:t>, a United Kingdom based football (soccer) data analytics company.</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lang="en" sz="2000">
                <a:solidFill>
                  <a:srgbClr val="1B3F2C"/>
                </a:solidFill>
              </a:rPr>
              <a:t>StatsBomb have provided free access to their proprietary dataset via GitHub:</a:t>
            </a:r>
            <a:r>
              <a:rPr lang="en" sz="2000">
                <a:solidFill>
                  <a:srgbClr val="1B3F2C"/>
                </a:solidFill>
                <a:uFill>
                  <a:noFill/>
                </a:uFill>
                <a:hlinkClick r:id="rId4">
                  <a:extLst>
                    <a:ext uri="{A12FA001-AC4F-418D-AE19-62706E023703}">
                      <ahyp:hlinkClr val="tx"/>
                    </a:ext>
                  </a:extLst>
                </a:hlinkClick>
              </a:rPr>
              <a:t> StatsBomb Open Data</a:t>
            </a:r>
            <a:endParaRPr sz="2000">
              <a:solidFill>
                <a:srgbClr val="1B3F2C"/>
              </a:solidFill>
            </a:endParaRPr>
          </a:p>
        </p:txBody>
      </p:sp>
      <p:pic>
        <p:nvPicPr>
          <p:cNvPr id="119" name="Google Shape;119;ge06f8bd025_0_49"/>
          <p:cNvPicPr preferRelativeResize="0"/>
          <p:nvPr/>
        </p:nvPicPr>
        <p:blipFill>
          <a:blip r:embed="rId5">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20" name="Google Shape;120;ge06f8bd025_0_49"/>
          <p:cNvPicPr preferRelativeResize="0"/>
          <p:nvPr/>
        </p:nvPicPr>
        <p:blipFill>
          <a:blip r:embed="rId6">
            <a:alphaModFix/>
          </a:blip>
          <a:stretch>
            <a:fillRect/>
          </a:stretch>
        </p:blipFill>
        <p:spPr>
          <a:xfrm>
            <a:off x="541425" y="3156100"/>
            <a:ext cx="8061152" cy="12865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24" name="Shape 124"/>
        <p:cNvGrpSpPr/>
        <p:nvPr/>
      </p:nvGrpSpPr>
      <p:grpSpPr>
        <a:xfrm>
          <a:off x="0" y="0"/>
          <a:ext cx="0" cy="0"/>
          <a:chOff x="0" y="0"/>
          <a:chExt cx="0" cy="0"/>
        </a:xfrm>
      </p:grpSpPr>
      <p:sp>
        <p:nvSpPr>
          <p:cNvPr id="125" name="Google Shape;125;ge06f8bd025_0_57"/>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Evaluation Metrics</a:t>
            </a:r>
            <a:endParaRPr sz="4000">
              <a:solidFill>
                <a:srgbClr val="BF9000"/>
              </a:solidFill>
            </a:endParaRPr>
          </a:p>
        </p:txBody>
      </p:sp>
      <p:sp>
        <p:nvSpPr>
          <p:cNvPr id="126" name="Google Shape;126;ge06f8bd025_0_57"/>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1B3F2C"/>
                </a:solidFill>
              </a:rPr>
              <a:t>Recall</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true positives; shots correctly identified as goals</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ROC</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True Positive Rate v False Positive Rate plotted on a curve with the score being the measurement of the the area under the curve</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Accuracy</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shots correctly identified</a:t>
            </a:r>
            <a:endParaRPr sz="2000">
              <a:solidFill>
                <a:srgbClr val="1B3F2C"/>
              </a:solidFill>
            </a:endParaRPr>
          </a:p>
        </p:txBody>
      </p:sp>
      <p:pic>
        <p:nvPicPr>
          <p:cNvPr id="127" name="Google Shape;127;ge06f8bd025_0_57"/>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