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m2FCAebDM4+cPYO7vZi5YrAj1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6f8bd0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e06f8bd0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6f8bd02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e06f8bd02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6f8bd0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06f8bd0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06f8bd0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06f8bd0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06f8bd02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e06f8bd02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6f8bd02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e06f8bd02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06f8bd02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e06f8bd02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06f8bd02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e06f8bd02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6f8bd02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e06f8bd02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06f8bd02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e06f8bd02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6f8bd0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e06f8bd0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6f8bd02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06f8bd02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06f8bd02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e06f8bd02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06f8bd02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e06f8bd02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06f8bd02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e06f8bd02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6f8bd02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e06f8bd02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06f8bd02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e06f8bd02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06f8bd02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e06f8bd02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06f8bd02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e06f8bd02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06f8bd02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e06f8bd02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06f8bd0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06f8bd0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6f8bd0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e06f8bd0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06f8bd0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e06f8bd0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6f8bd02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e06f8bd02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06f8bd02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e06f8bd02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06f8bd02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e06f8bd02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6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3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3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atsbomb.com/" TargetMode="External"/><Relationship Id="rId4" Type="http://schemas.openxmlformats.org/officeDocument/2006/relationships/hyperlink" Target="https://github.com/statsbomb/open-data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15306" l="0" r="0" t="31895"/>
          <a:stretch/>
        </p:blipFill>
        <p:spPr>
          <a:xfrm>
            <a:off x="0" y="-9450"/>
            <a:ext cx="9144003" cy="3017325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416023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BF9000"/>
                </a:solidFill>
              </a:rPr>
              <a:t>Wes Swager</a:t>
            </a:r>
            <a:endParaRPr sz="2000">
              <a:solidFill>
                <a:srgbClr val="BF9000"/>
              </a:solidFill>
            </a:endParaRPr>
          </a:p>
        </p:txBody>
      </p:sp>
      <p:sp>
        <p:nvSpPr>
          <p:cNvPr id="61" name="Google Shape;61;p1"/>
          <p:cNvSpPr txBox="1"/>
          <p:nvPr>
            <p:ph type="ctrTitle"/>
          </p:nvPr>
        </p:nvSpPr>
        <p:spPr>
          <a:xfrm>
            <a:off x="358050" y="2571750"/>
            <a:ext cx="82755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>
                <a:solidFill>
                  <a:srgbClr val="BF9000"/>
                </a:solidFill>
              </a:rPr>
              <a:t>Milwaukee Rampage FC</a:t>
            </a:r>
            <a:endParaRPr sz="6000">
              <a:solidFill>
                <a:srgbClr val="BF9000"/>
              </a:solidFill>
            </a:endParaRPr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801" y="705450"/>
            <a:ext cx="1633750" cy="21079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06f8bd025_0_6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Random Trees Classifier Model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33" name="Google Shape;133;ge06f8bd025_0_64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B3F2C"/>
                </a:solidFill>
              </a:rPr>
              <a:t>Recall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0.76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B3F2C"/>
                </a:solidFill>
              </a:rPr>
              <a:t>ROC</a:t>
            </a:r>
            <a:r>
              <a:rPr lang="en" sz="2000">
                <a:solidFill>
                  <a:srgbClr val="1B3F2C"/>
                </a:solidFill>
              </a:rPr>
              <a:t> 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0.75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B3F2C"/>
                </a:solidFill>
              </a:rPr>
              <a:t>Accuracy</a:t>
            </a:r>
            <a:r>
              <a:rPr lang="en" sz="2000">
                <a:solidFill>
                  <a:srgbClr val="1B3F2C"/>
                </a:solidFill>
              </a:rPr>
              <a:t> 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0.60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34" name="Google Shape;134;ge06f8bd025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ge06f8bd025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675" y="1304875"/>
            <a:ext cx="4085882" cy="33870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06f8bd025_0_7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Random Trees Classifier Model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41" name="Google Shape;141;ge06f8bd025_0_71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Count:				6104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Mean				0.10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Standard Deviation	0.14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Minimum         		0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25%				0.02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50%				0.04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75%				0.12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Maximum			0.91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42" name="Google Shape;142;ge06f8bd025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ge06f8bd025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675" y="1304875"/>
            <a:ext cx="4085882" cy="33870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06f8bd025_0_7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Random Trees Classifier Model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49" name="Google Shape;149;ge06f8bd025_0_79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Ratio of Goals from Total Shot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10.91 %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50" name="Google Shape;150;ge06f8bd025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ge06f8bd025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413" y="1293400"/>
            <a:ext cx="3571875" cy="340995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06f8bd025_0_8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Feature Importance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57" name="Google Shape;157;ge06f8bd025_0_88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 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58" name="Google Shape;158;ge06f8bd025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ge06f8bd025_0_88"/>
          <p:cNvPicPr preferRelativeResize="0"/>
          <p:nvPr/>
        </p:nvPicPr>
        <p:blipFill rotWithShape="1">
          <a:blip r:embed="rId4">
            <a:alphaModFix/>
          </a:blip>
          <a:srcRect b="56767" l="0" r="0" t="0"/>
          <a:stretch/>
        </p:blipFill>
        <p:spPr>
          <a:xfrm>
            <a:off x="1876045" y="1304875"/>
            <a:ext cx="5391905" cy="3386999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6f8bd025_0_9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Shot Distance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65" name="Google Shape;165;ge06f8bd025_0_96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 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66" name="Google Shape;166;ge06f8bd025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ge06f8bd025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81357"/>
            <a:ext cx="8520575" cy="2695161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06f8bd025_0_10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Shot Distance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73" name="Google Shape;173;ge06f8bd025_0_104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Ratio of Shots Within 30-Yards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87.52 %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Ratio of Goals Within 20-Yards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84.83 %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74" name="Google Shape;174;ge06f8bd025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ge06f8bd025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25" y="1304875"/>
            <a:ext cx="4102041" cy="33870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06f8bd025_0_11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Conclusion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81" name="Google Shape;181;ge06f8bd025_0_113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F2C"/>
                </a:solidFill>
              </a:rPr>
              <a:t>Shots closer to goal have a higher likelihood of scoring</a:t>
            </a:r>
            <a:endParaRPr sz="3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F2C"/>
                </a:solidFill>
              </a:rPr>
              <a:t>Shots closer to goal should be prioritized as a target in the team's player training and tactical planning</a:t>
            </a:r>
            <a:endParaRPr sz="3000">
              <a:solidFill>
                <a:srgbClr val="1B3F2C"/>
              </a:solidFill>
            </a:endParaRPr>
          </a:p>
        </p:txBody>
      </p:sp>
      <p:pic>
        <p:nvPicPr>
          <p:cNvPr id="182" name="Google Shape;182;ge06f8bd025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06f8bd025_0_1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Shot Angle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88" name="Google Shape;188;ge06f8bd025_0_124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Count    			6104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Mean       			91.02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Stand Deviation        33.91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Minimum         		0.00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25%        			64.65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50%        			90.46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75%       			116.99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Max       			180.00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89" name="Google Shape;189;ge06f8bd025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ge06f8bd025_0_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405" y="1304875"/>
            <a:ext cx="4102044" cy="33870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06f8bd025_0_13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Shot Angle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96" name="Google Shape;196;ge06f8bd025_0_132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Side	Ratio Shot	Ratio Goal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Right	</a:t>
            </a:r>
            <a:r>
              <a:rPr lang="en" sz="2000">
                <a:solidFill>
                  <a:srgbClr val="1B3F2C"/>
                </a:solidFill>
              </a:rPr>
              <a:t>46.66		9.48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Left		50.15		11.83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97" name="Google Shape;197;ge06f8bd025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ge06f8bd025_0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405" y="1304875"/>
            <a:ext cx="4102044" cy="33870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06f8bd025_0_14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Shot Angle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204" name="Google Shape;204;ge06f8bd025_0_141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Ratio of Total Shots within 45-Degrees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79.23 %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Ratio of Total Goals within 45-Degrees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78.08 %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205" name="Google Shape;205;ge06f8bd025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ge06f8bd025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405" y="1304875"/>
            <a:ext cx="4102044" cy="33870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6f8bd025_0_1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Milwaukee Rampage FC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68" name="Google Shape;68;ge06f8bd025_0_10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1B3F2C"/>
              </a:buClr>
              <a:buSzPts val="2000"/>
              <a:buChar char="-"/>
            </a:pPr>
            <a:r>
              <a:rPr lang="en" sz="2000">
                <a:solidFill>
                  <a:srgbClr val="1B3F2C"/>
                </a:solidFill>
              </a:rPr>
              <a:t>F</a:t>
            </a:r>
            <a:r>
              <a:rPr lang="en" sz="2000">
                <a:solidFill>
                  <a:srgbClr val="1B3F2C"/>
                </a:solidFill>
              </a:rPr>
              <a:t>ounded in 1993</a:t>
            </a:r>
            <a:endParaRPr sz="2000">
              <a:solidFill>
                <a:srgbClr val="1B3F2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Char char="-"/>
            </a:pPr>
            <a:r>
              <a:rPr lang="en" sz="2000">
                <a:solidFill>
                  <a:srgbClr val="1B3F2C"/>
                </a:solidFill>
              </a:rPr>
              <a:t>Former second-tier men's professional team</a:t>
            </a:r>
            <a:endParaRPr sz="2000">
              <a:solidFill>
                <a:srgbClr val="1B3F2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Char char="-"/>
            </a:pPr>
            <a:r>
              <a:rPr lang="en" sz="2000">
                <a:solidFill>
                  <a:srgbClr val="1B3F2C"/>
                </a:solidFill>
              </a:rPr>
              <a:t>1994-1996 United States Interregional Soccer League (USISL)</a:t>
            </a:r>
            <a:endParaRPr sz="2000">
              <a:solidFill>
                <a:srgbClr val="1B3F2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Char char="-"/>
            </a:pPr>
            <a:r>
              <a:rPr lang="en" sz="2000">
                <a:solidFill>
                  <a:srgbClr val="1B3F2C"/>
                </a:solidFill>
              </a:rPr>
              <a:t>1996-2003 A-League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69" name="Google Shape;69;ge06f8bd02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ge06f8bd025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954" y="2571750"/>
            <a:ext cx="2040420" cy="1828225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ge06f8bd025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0051" y="3033625"/>
            <a:ext cx="1855975" cy="136635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6f8bd025_0_14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Conclusion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212" name="Google Shape;212;ge06f8bd025_0_149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F2C"/>
                </a:solidFill>
              </a:rPr>
              <a:t>Shots from angles approximately 20-degrees left of center have a higher likelihood of scoring.</a:t>
            </a:r>
            <a:endParaRPr sz="3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F2C"/>
                </a:solidFill>
              </a:rPr>
              <a:t>Therefore shots from this area should be prioritized as a target in the team's player training and tactical planning.</a:t>
            </a:r>
            <a:endParaRPr sz="3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B3F2C"/>
              </a:solidFill>
            </a:endParaRPr>
          </a:p>
        </p:txBody>
      </p:sp>
      <p:pic>
        <p:nvPicPr>
          <p:cNvPr id="213" name="Google Shape;213;ge06f8bd025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06f8bd025_0_15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Apply to Players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219" name="Google Shape;219;ge06f8bd025_0_157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If a player is over-scoring: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Char char="●"/>
            </a:pPr>
            <a:r>
              <a:rPr lang="en" sz="2000">
                <a:solidFill>
                  <a:srgbClr val="1B3F2C"/>
                </a:solidFill>
              </a:rPr>
              <a:t>The player is an excellent finisher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Scoring goals from lesser chances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1B3F2C"/>
                </a:solidFill>
              </a:rPr>
              <a:t>The player will experience a period of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under-scoring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 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220" name="Google Shape;220;ge06f8bd025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ge06f8bd025_0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9105" y="1304863"/>
            <a:ext cx="3367366" cy="33870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06f8bd025_0_16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Apply to Players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227" name="Google Shape;227;ge06f8bd025_0_166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If a team is over-scoring: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3F2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Char char="●"/>
            </a:pPr>
            <a:r>
              <a:rPr lang="en" sz="2000">
                <a:solidFill>
                  <a:srgbClr val="1B3F2C"/>
                </a:solidFill>
              </a:rPr>
              <a:t>F</a:t>
            </a:r>
            <a:r>
              <a:rPr lang="en" sz="2000">
                <a:solidFill>
                  <a:srgbClr val="1B3F2C"/>
                </a:solidFill>
              </a:rPr>
              <a:t>inishers are over-performing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creators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Higher ratio of goals v quantity 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and/or quality of chances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Char char="●"/>
            </a:pPr>
            <a:r>
              <a:rPr lang="en" sz="2000">
                <a:solidFill>
                  <a:srgbClr val="1B3F2C"/>
                </a:solidFill>
              </a:rPr>
              <a:t>Team is likely to experience a period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of under-scoring</a:t>
            </a:r>
            <a:r>
              <a:rPr lang="en" sz="2000">
                <a:solidFill>
                  <a:srgbClr val="1B3F2C"/>
                </a:solidFill>
              </a:rPr>
              <a:t> 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228" name="Google Shape;228;ge06f8bd025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ge06f8bd025_0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838" y="1304875"/>
            <a:ext cx="3732612" cy="33870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06f8bd025_0_17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Next Steps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235" name="Google Shape;235;ge06f8bd025_0_175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1B3F2C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1B3F2C"/>
                </a:solidFill>
              </a:rPr>
              <a:t>Create a visual mapping shot location on a field diagram with a color-gradient for xG in order to visually represent the specific locations, based on distance and angle, with the highest xG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236" name="Google Shape;236;ge06f8bd025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06f8bd025_0_18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Next Steps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242" name="Google Shape;242;ge06f8bd025_0_183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1B3F2C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1B3F2C"/>
                </a:solidFill>
              </a:rPr>
              <a:t>Engineer a feature creating a triangle of vectors from the shot location to each post, then calculating opposition coordinates within the specified area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243" name="Google Shape;243;ge06f8bd025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06f8bd025_0_18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Next Steps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249" name="Google Shape;249;ge06f8bd025_0_189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1B3F2C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1B3F2C"/>
                </a:solidFill>
              </a:rPr>
              <a:t>Apply xG to match timestamp data, with a visual of the accumulated xG throughout the match v the actual score and outcome of the match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250" name="Google Shape;250;ge06f8bd025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06f8bd025_0_19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Next Steps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256" name="Google Shape;256;ge06f8bd025_0_195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1B3F2C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1B3F2C"/>
                </a:solidFill>
              </a:rPr>
              <a:t>Extract for assist-specific features in order to develop an Expected Assist (xA) metric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257" name="Google Shape;257;ge06f8bd025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e06f8bd025_0_221"/>
          <p:cNvPicPr preferRelativeResize="0"/>
          <p:nvPr/>
        </p:nvPicPr>
        <p:blipFill rotWithShape="1">
          <a:blip r:embed="rId3">
            <a:alphaModFix/>
          </a:blip>
          <a:srcRect b="15306" l="0" r="0" t="31895"/>
          <a:stretch/>
        </p:blipFill>
        <p:spPr>
          <a:xfrm>
            <a:off x="0" y="-9450"/>
            <a:ext cx="9144003" cy="3017325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ge06f8bd025_0_221"/>
          <p:cNvSpPr txBox="1"/>
          <p:nvPr>
            <p:ph type="ctrTitle"/>
          </p:nvPr>
        </p:nvSpPr>
        <p:spPr>
          <a:xfrm>
            <a:off x="358050" y="2571750"/>
            <a:ext cx="82755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>
                <a:solidFill>
                  <a:srgbClr val="BF9000"/>
                </a:solidFill>
              </a:rPr>
              <a:t>Questions?</a:t>
            </a:r>
            <a:endParaRPr sz="6000">
              <a:solidFill>
                <a:srgbClr val="BF9000"/>
              </a:solidFill>
            </a:endParaRPr>
          </a:p>
        </p:txBody>
      </p:sp>
      <p:pic>
        <p:nvPicPr>
          <p:cNvPr id="264" name="Google Shape;264;ge06f8bd025_0_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801" y="705450"/>
            <a:ext cx="1633750" cy="2107975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e06f8bd025_0_214"/>
          <p:cNvPicPr preferRelativeResize="0"/>
          <p:nvPr/>
        </p:nvPicPr>
        <p:blipFill rotWithShape="1">
          <a:blip r:embed="rId3">
            <a:alphaModFix/>
          </a:blip>
          <a:srcRect b="15306" l="0" r="0" t="31895"/>
          <a:stretch/>
        </p:blipFill>
        <p:spPr>
          <a:xfrm>
            <a:off x="0" y="-9450"/>
            <a:ext cx="9144003" cy="3017325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ge06f8bd025_0_214"/>
          <p:cNvSpPr txBox="1"/>
          <p:nvPr>
            <p:ph idx="1" type="subTitle"/>
          </p:nvPr>
        </p:nvSpPr>
        <p:spPr>
          <a:xfrm>
            <a:off x="510450" y="347443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000">
                <a:solidFill>
                  <a:srgbClr val="BF9000"/>
                </a:solidFill>
              </a:rPr>
              <a:t>Email: westin.swager@lsventures.com</a:t>
            </a:r>
            <a:endParaRPr sz="20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000">
                <a:solidFill>
                  <a:srgbClr val="BF9000"/>
                </a:solidFill>
              </a:rPr>
              <a:t>GitHub: @wswager</a:t>
            </a:r>
            <a:endParaRPr sz="20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2000">
                <a:solidFill>
                  <a:srgbClr val="BF9000"/>
                </a:solidFill>
              </a:rPr>
              <a:t>LinkedIn: linkedin.com/in/wes-swager-36a84a2a</a:t>
            </a:r>
            <a:endParaRPr sz="60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BF9000"/>
              </a:solidFill>
            </a:endParaRPr>
          </a:p>
        </p:txBody>
      </p:sp>
      <p:pic>
        <p:nvPicPr>
          <p:cNvPr id="271" name="Google Shape;271;ge06f8bd025_0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801" y="705450"/>
            <a:ext cx="1633750" cy="2107975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Market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77" name="Google Shape;77;p2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T</a:t>
            </a:r>
            <a:r>
              <a:rPr lang="en" sz="2000">
                <a:solidFill>
                  <a:srgbClr val="1B3F2C"/>
                </a:solidFill>
              </a:rPr>
              <a:t>he Milwaukee market is well positioned to support a new professional soccer team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Char char="●"/>
            </a:pPr>
            <a:r>
              <a:rPr lang="en" sz="2000">
                <a:solidFill>
                  <a:srgbClr val="1B3F2C"/>
                </a:solidFill>
              </a:rPr>
              <a:t>Chicago Red Stars - National Womens Soccer League (NWLS)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						US Women’s Soccer 1st-Tier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						Continuous operation since 2013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78" name="Google Shape;7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825" y="3147425"/>
            <a:ext cx="1220349" cy="1470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8023" y="3147425"/>
            <a:ext cx="1659687" cy="14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06f8bd025_0_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Market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86" name="Google Shape;86;ge06f8bd025_0_21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The Milwaukee market is well positioned to support a new professional soccer team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Char char="●"/>
            </a:pPr>
            <a:r>
              <a:rPr lang="en" sz="2000">
                <a:solidFill>
                  <a:srgbClr val="1B3F2C"/>
                </a:solidFill>
              </a:rPr>
              <a:t>Milwaukee Wave - Major Indoor Soccer League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				    Mens Indoor Soccer 1st-Tier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					    Continuous operation since 1984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87" name="Google Shape;87;ge06f8bd02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ge06f8bd025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044" y="3351650"/>
            <a:ext cx="1108280" cy="11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e06f8bd025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8176" y="3351650"/>
            <a:ext cx="2687375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06f8bd025_0_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United Women’s Soccer (USL)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95" name="Google Shape;95;ge06f8bd025_0_2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 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96" name="Google Shape;96;ge06f8bd02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ge06f8bd025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150" y="1609675"/>
            <a:ext cx="2827625" cy="28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e06f8bd025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50" y="1625400"/>
            <a:ext cx="4771475" cy="268215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6f8bd025_0_3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Expected Goals (xG)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04" name="Google Shape;104;ge06f8bd025_0_32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xG is a commonly referred to metric within soccer used to represent the probability a scoring opportunity may result in a goal.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xG is not a standardized metric, and therefore various data science companies, betting organizations, and teams build their own proprietary models to predict xG.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05" name="Google Shape;105;ge06f8bd025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6f8bd025_0_4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Expected Goals (xG)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11" name="Google Shape;111;ge06f8bd025_0_42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Milwaukee Rampage FC have requested an xG model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Predict the likelihood of goals based on available historical data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Char char="●"/>
            </a:pPr>
            <a:r>
              <a:rPr lang="en" sz="2000">
                <a:solidFill>
                  <a:srgbClr val="1B3F2C"/>
                </a:solidFill>
              </a:rPr>
              <a:t>Provide actionable recommendations which can be utilized on the training ground with players to increase the likelihood of scoring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F2C"/>
              </a:buClr>
              <a:buSzPts val="2000"/>
              <a:buChar char="●"/>
            </a:pPr>
            <a:r>
              <a:rPr lang="en" sz="2000">
                <a:solidFill>
                  <a:srgbClr val="1B3F2C"/>
                </a:solidFill>
              </a:rPr>
              <a:t>Provide actionable </a:t>
            </a:r>
            <a:r>
              <a:rPr lang="en" sz="2000">
                <a:solidFill>
                  <a:srgbClr val="1B3F2C"/>
                </a:solidFill>
              </a:rPr>
              <a:t>insights</a:t>
            </a:r>
            <a:r>
              <a:rPr lang="en" sz="2000">
                <a:solidFill>
                  <a:srgbClr val="1B3F2C"/>
                </a:solidFill>
              </a:rPr>
              <a:t> on opponents through scouting which can be utilized in tactical planning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12" name="Google Shape;112;ge06f8bd025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06f8bd025_0_4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Data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18" name="Google Shape;118;ge06f8bd025_0_49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The data used has been sourced from</a:t>
            </a:r>
            <a:r>
              <a:rPr lang="en" sz="2000">
                <a:solidFill>
                  <a:srgbClr val="1B3F2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StatsBomb</a:t>
            </a:r>
            <a:r>
              <a:rPr lang="en" sz="2000">
                <a:solidFill>
                  <a:srgbClr val="1B3F2C"/>
                </a:solidFill>
              </a:rPr>
              <a:t>, a United Kingdom based football (soccer) data analytics company.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StatsBomb have provided free access to their proprietary dataset via GitHub:</a:t>
            </a:r>
            <a:r>
              <a:rPr lang="en" sz="2000">
                <a:solidFill>
                  <a:srgbClr val="1B3F2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StatsBomb Open Data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19" name="Google Shape;119;ge06f8bd025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ge06f8bd025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425" y="3156100"/>
            <a:ext cx="8061152" cy="128655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3F2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6f8bd025_0_5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BF9000"/>
                </a:solidFill>
              </a:rPr>
              <a:t>Evaluation Metrics</a:t>
            </a:r>
            <a:endParaRPr sz="4000">
              <a:solidFill>
                <a:srgbClr val="BF9000"/>
              </a:solidFill>
            </a:endParaRPr>
          </a:p>
        </p:txBody>
      </p:sp>
      <p:sp>
        <p:nvSpPr>
          <p:cNvPr id="126" name="Google Shape;126;ge06f8bd025_0_57"/>
          <p:cNvSpPr txBox="1"/>
          <p:nvPr>
            <p:ph idx="4294967295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B3F2C"/>
                </a:solidFill>
              </a:rPr>
              <a:t>Recall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Ratio of true positives; shots correctly identified as goals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B3F2C"/>
                </a:solidFill>
              </a:rPr>
              <a:t>ROC</a:t>
            </a:r>
            <a:r>
              <a:rPr lang="en" sz="2000">
                <a:solidFill>
                  <a:srgbClr val="1B3F2C"/>
                </a:solidFill>
              </a:rPr>
              <a:t> 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True Positive Rate v False Positive Rate plotted on a curve with the score being the measurement of the the area under the curve</a:t>
            </a:r>
            <a:endParaRPr sz="2000">
              <a:solidFill>
                <a:srgbClr val="1B3F2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B3F2C"/>
                </a:solidFill>
              </a:rPr>
              <a:t>Accuracy</a:t>
            </a:r>
            <a:r>
              <a:rPr lang="en" sz="2000">
                <a:solidFill>
                  <a:srgbClr val="1B3F2C"/>
                </a:solidFill>
              </a:rPr>
              <a:t> </a:t>
            </a:r>
            <a:endParaRPr sz="2000">
              <a:solidFill>
                <a:srgbClr val="1B3F2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B3F2C"/>
                </a:solidFill>
              </a:rPr>
              <a:t>Ratio of shots correctly identified</a:t>
            </a:r>
            <a:endParaRPr sz="2000">
              <a:solidFill>
                <a:srgbClr val="1B3F2C"/>
              </a:solidFill>
            </a:endParaRPr>
          </a:p>
        </p:txBody>
      </p:sp>
      <p:pic>
        <p:nvPicPr>
          <p:cNvPr id="127" name="Google Shape;127;ge06f8bd025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181" y="394588"/>
            <a:ext cx="488268" cy="630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