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Proxima Nova"/>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roximaNova-bold.fntdata"/><Relationship Id="rId10" Type="http://schemas.openxmlformats.org/officeDocument/2006/relationships/slide" Target="slides/slide5.xml"/><Relationship Id="rId32" Type="http://schemas.openxmlformats.org/officeDocument/2006/relationships/font" Target="fonts/ProximaNova-regular.fntdata"/><Relationship Id="rId13" Type="http://schemas.openxmlformats.org/officeDocument/2006/relationships/slide" Target="slides/slide8.xml"/><Relationship Id="rId35" Type="http://schemas.openxmlformats.org/officeDocument/2006/relationships/font" Target="fonts/ProximaNova-boldItalic.fntdata"/><Relationship Id="rId12" Type="http://schemas.openxmlformats.org/officeDocument/2006/relationships/slide" Target="slides/slide7.xml"/><Relationship Id="rId34" Type="http://schemas.openxmlformats.org/officeDocument/2006/relationships/font" Target="fonts/ProximaNova-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b6476720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b6476720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alibri"/>
                <a:ea typeface="Calibri"/>
                <a:cs typeface="Calibri"/>
                <a:sym typeface="Calibri"/>
              </a:rPr>
              <a:t>An upward trend is visible for all of the zipcodes beginning following the timeperiod in which the recent business development began, 2010-2014.</a:t>
            </a:r>
            <a:endParaRPr sz="1000">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b69b7e3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b69b7e3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b69b7e38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b69b7e38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b69b7e38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b69b7e38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94e1c51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94e1c51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alibri"/>
                <a:ea typeface="Calibri"/>
                <a:cs typeface="Calibri"/>
                <a:sym typeface="Calibri"/>
              </a:rPr>
              <a:t>Ex</a:t>
            </a:r>
            <a:endParaRPr sz="1000">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94e1c51f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94e1c51f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94e1c51f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94e1c51f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94e1c51f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d94e1c51f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94e1c51f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d94e1c51f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rgbClr val="20124D"/>
              </a:buClr>
              <a:buSzPts val="1000"/>
              <a:buFont typeface="Calibri"/>
              <a:buChar char="-"/>
            </a:pPr>
            <a:r>
              <a:rPr lang="en" sz="1000">
                <a:solidFill>
                  <a:srgbClr val="20124D"/>
                </a:solidFill>
                <a:latin typeface="Calibri"/>
                <a:ea typeface="Calibri"/>
                <a:cs typeface="Calibri"/>
                <a:sym typeface="Calibri"/>
              </a:rPr>
              <a:t>Racine and Milwaukee cities have historically ranked among the worst school systems in the US</a:t>
            </a:r>
            <a:endParaRPr sz="1000">
              <a:solidFill>
                <a:srgbClr val="20124D"/>
              </a:solidFill>
              <a:latin typeface="Calibri"/>
              <a:ea typeface="Calibri"/>
              <a:cs typeface="Calibri"/>
              <a:sym typeface="Calibri"/>
            </a:endParaRPr>
          </a:p>
          <a:p>
            <a:pPr indent="-292100" lvl="0" marL="457200" rtl="0" algn="l">
              <a:lnSpc>
                <a:spcPct val="115000"/>
              </a:lnSpc>
              <a:spcBef>
                <a:spcPts val="0"/>
              </a:spcBef>
              <a:spcAft>
                <a:spcPts val="0"/>
              </a:spcAft>
              <a:buClr>
                <a:srgbClr val="20124D"/>
              </a:buClr>
              <a:buSzPts val="1000"/>
              <a:buFont typeface="Calibri"/>
              <a:buChar char="-"/>
            </a:pPr>
            <a:r>
              <a:rPr lang="en" sz="1000">
                <a:solidFill>
                  <a:srgbClr val="20124D"/>
                </a:solidFill>
                <a:latin typeface="Calibri"/>
                <a:ea typeface="Calibri"/>
                <a:cs typeface="Calibri"/>
                <a:sym typeface="Calibri"/>
              </a:rPr>
              <a:t>Nearby Lake Geneva has historically one of wealthiest areas in the Midwest</a:t>
            </a:r>
            <a:endParaRPr sz="1000">
              <a:solidFill>
                <a:srgbClr val="20124D"/>
              </a:solidFill>
              <a:latin typeface="Calibri"/>
              <a:ea typeface="Calibri"/>
              <a:cs typeface="Calibri"/>
              <a:sym typeface="Calibri"/>
            </a:endParaRPr>
          </a:p>
          <a:p>
            <a:pPr indent="-292100" lvl="0" marL="457200" rtl="0" algn="l">
              <a:lnSpc>
                <a:spcPct val="115000"/>
              </a:lnSpc>
              <a:spcBef>
                <a:spcPts val="0"/>
              </a:spcBef>
              <a:spcAft>
                <a:spcPts val="0"/>
              </a:spcAft>
              <a:buClr>
                <a:srgbClr val="20124D"/>
              </a:buClr>
              <a:buSzPts val="1000"/>
              <a:buFont typeface="Calibri"/>
              <a:buChar char="-"/>
            </a:pPr>
            <a:r>
              <a:rPr lang="en" sz="1000">
                <a:solidFill>
                  <a:srgbClr val="20124D"/>
                </a:solidFill>
                <a:latin typeface="Calibri"/>
                <a:ea typeface="Calibri"/>
                <a:cs typeface="Calibri"/>
                <a:sym typeface="Calibri"/>
              </a:rPr>
              <a:t>Are people looking for an area separated from the cities but still within commuting distance or is the growth of this area being driven be completed disassociated factors?</a:t>
            </a:r>
            <a:endParaRPr sz="1000">
              <a:solidFill>
                <a:srgbClr val="20124D"/>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94e1c51f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d94e1c51f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Font typeface="Calibri"/>
              <a:buChar char="-"/>
            </a:pPr>
            <a:r>
              <a:rPr lang="en" sz="1000">
                <a:latin typeface="Calibri"/>
                <a:ea typeface="Calibri"/>
                <a:cs typeface="Calibri"/>
                <a:sym typeface="Calibri"/>
              </a:rPr>
              <a:t>Both Milwaukee and Chicago are approximately 45minutes drive from this area</a:t>
            </a:r>
            <a:endParaRPr sz="1000">
              <a:latin typeface="Calibri"/>
              <a:ea typeface="Calibri"/>
              <a:cs typeface="Calibri"/>
              <a:sym typeface="Calibri"/>
            </a:endParaRPr>
          </a:p>
          <a:p>
            <a:pPr indent="-292100" lvl="0" marL="457200" rtl="0" algn="l">
              <a:spcBef>
                <a:spcPts val="0"/>
              </a:spcBef>
              <a:spcAft>
                <a:spcPts val="0"/>
              </a:spcAft>
              <a:buSzPts val="1000"/>
              <a:buFont typeface="Calibri"/>
              <a:buChar char="-"/>
            </a:pPr>
            <a:r>
              <a:rPr lang="en" sz="1000">
                <a:latin typeface="Calibri"/>
                <a:ea typeface="Calibri"/>
                <a:cs typeface="Calibri"/>
                <a:sym typeface="Calibri"/>
              </a:rPr>
              <a:t>The Hiawatha train stop in Sturtevant, WI is 2</a:t>
            </a:r>
            <a:r>
              <a:rPr lang="en" sz="1000">
                <a:solidFill>
                  <a:srgbClr val="20124D"/>
                </a:solidFill>
                <a:latin typeface="Calibri"/>
                <a:ea typeface="Calibri"/>
                <a:cs typeface="Calibri"/>
                <a:sym typeface="Calibri"/>
              </a:rPr>
              <a:t>miles from I94 in Racine County,, approximately 10-20minutes from this area</a:t>
            </a:r>
            <a:endParaRPr sz="1000">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db6476720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db6476720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sz="10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94e1c51f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d94e1c51f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1200"/>
              </a:spcBef>
              <a:spcAft>
                <a:spcPts val="0"/>
              </a:spcAft>
              <a:buClr>
                <a:srgbClr val="20124D"/>
              </a:buClr>
              <a:buSzPts val="1000"/>
              <a:buFont typeface="Calibri"/>
              <a:buChar char="-"/>
            </a:pPr>
            <a:r>
              <a:rPr lang="en" sz="1000">
                <a:solidFill>
                  <a:srgbClr val="20124D"/>
                </a:solidFill>
                <a:latin typeface="Calibri"/>
                <a:ea typeface="Calibri"/>
                <a:cs typeface="Calibri"/>
                <a:sym typeface="Calibri"/>
              </a:rPr>
              <a:t>What type of socioeconomic profile is being drawn to the area by the business development?</a:t>
            </a:r>
            <a:endParaRPr sz="1000">
              <a:solidFill>
                <a:srgbClr val="20124D"/>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94e1c51f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d94e1c51f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d94e1c51f8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d94e1c51f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sz="1000">
              <a:solidFill>
                <a:srgbClr val="20124D"/>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d94e1c51f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d94e1c51f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sz="1000">
              <a:solidFill>
                <a:srgbClr val="20124D"/>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d94e1c51f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d94e1c51f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sz="1000">
              <a:solidFill>
                <a:srgbClr val="20124D"/>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d94e1c51f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d94e1c51f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sz="1000">
              <a:solidFill>
                <a:srgbClr val="20124D"/>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db64767207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db6476720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8a55b5f35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a55b5f35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Amazon - 2015 - New Distribution Center</a:t>
            </a:r>
            <a:endParaRPr sz="10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Uline - 2010 - New Headquarters</a:t>
            </a:r>
            <a:endParaRPr sz="1000">
              <a:solidFill>
                <a:schemeClr val="dk1"/>
              </a:solidFill>
              <a:latin typeface="Calibri"/>
              <a:ea typeface="Calibri"/>
              <a:cs typeface="Calibri"/>
              <a:sym typeface="Calibri"/>
            </a:endParaRPr>
          </a:p>
          <a:p>
            <a:pPr indent="457200" lvl="0" marL="0" rtl="0" algn="l">
              <a:lnSpc>
                <a:spcPct val="115000"/>
              </a:lnSpc>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2018 - New Distribution Center</a:t>
            </a:r>
            <a:endParaRPr sz="10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Foxxconn - 2020 - New Manufacturing Plant</a:t>
            </a:r>
            <a:endParaRPr sz="1000">
              <a:solidFill>
                <a:schemeClr val="dk1"/>
              </a:solidFill>
              <a:latin typeface="Calibri"/>
              <a:ea typeface="Calibri"/>
              <a:cs typeface="Calibri"/>
              <a:sym typeface="Calibri"/>
            </a:endParaRPr>
          </a:p>
          <a:p>
            <a:pPr indent="457200" lvl="0" marL="457200" rtl="0" algn="l">
              <a:lnSpc>
                <a:spcPct val="115000"/>
              </a:lnSpc>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New Network Operations Center</a:t>
            </a:r>
            <a:endParaRPr sz="10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Meijer Inc. - 2014 - New Distribution Center</a:t>
            </a:r>
            <a:endParaRPr sz="10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Rust-Oleum Corp. - 2014 - New Distribution Center</a:t>
            </a:r>
            <a:endParaRPr sz="10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Gordon Food Service - 2010 - New Distribution Center</a:t>
            </a:r>
            <a:endParaRPr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db6476720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db6476720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They are currently conducting a running project mapping the interconnection of the two geographic and economic entities while working with policymakers to encourage and facilitate the process going forward.</a:t>
            </a: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b6476720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b6476720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The two cities are connected by a major interstate, I-94, as well as a train route, the Hiawatha Service, operated by Amtrak, which includes a stop in the city of Sturtevant in Racine County. </a:t>
            </a: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b6476720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b6476720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sz="10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b6476720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b6476720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sz="10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8a55b5f35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a55b5f35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b64767207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b6476720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latin typeface="Calibri"/>
                <a:ea typeface="Calibri"/>
                <a:cs typeface="Calibri"/>
                <a:sym typeface="Calibri"/>
              </a:rPr>
              <a:t>Zipcodes following </a:t>
            </a:r>
            <a:r>
              <a:rPr lang="en" sz="1000">
                <a:latin typeface="Calibri"/>
                <a:ea typeface="Calibri"/>
                <a:cs typeface="Calibri"/>
                <a:sym typeface="Calibri"/>
              </a:rPr>
              <a:t>initial</a:t>
            </a:r>
            <a:r>
              <a:rPr lang="en" sz="1000">
                <a:latin typeface="Calibri"/>
                <a:ea typeface="Calibri"/>
                <a:cs typeface="Calibri"/>
                <a:sym typeface="Calibri"/>
              </a:rPr>
              <a:t> filtering by:</a:t>
            </a:r>
            <a:endParaRPr sz="1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000">
                <a:latin typeface="Calibri"/>
                <a:ea typeface="Calibri"/>
                <a:cs typeface="Calibri"/>
                <a:sym typeface="Calibri"/>
              </a:rPr>
              <a:t>Location: located in Lake County, IL, Kenosha County, IL, or Racine County IL</a:t>
            </a:r>
            <a:endParaRPr sz="1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000">
                <a:latin typeface="Calibri"/>
                <a:ea typeface="Calibri"/>
                <a:cs typeface="Calibri"/>
                <a:sym typeface="Calibri"/>
              </a:rPr>
              <a:t>Risk: Below the 50% coefficient of variance upper-limit</a:t>
            </a:r>
            <a:endParaRPr sz="1000">
              <a:latin typeface="Calibri"/>
              <a:ea typeface="Calibri"/>
              <a:cs typeface="Calibri"/>
              <a:sym typeface="Calibri"/>
            </a:endParaRPr>
          </a:p>
          <a:p>
            <a:pPr indent="0" lvl="0" marL="0" rtl="0" algn="l">
              <a:spcBef>
                <a:spcPts val="0"/>
              </a:spcBef>
              <a:spcAft>
                <a:spcPts val="0"/>
              </a:spcAft>
              <a:buNone/>
            </a:pPr>
            <a:r>
              <a:rPr lang="en" sz="1000">
                <a:latin typeface="Calibri"/>
                <a:ea typeface="Calibri"/>
                <a:cs typeface="Calibri"/>
                <a:sym typeface="Calibri"/>
              </a:rPr>
              <a:t>Historic Return on Investment: Above the top-25% </a:t>
            </a:r>
            <a:r>
              <a:rPr lang="en" sz="1000">
                <a:latin typeface="Calibri"/>
                <a:ea typeface="Calibri"/>
                <a:cs typeface="Calibri"/>
                <a:sym typeface="Calibri"/>
              </a:rPr>
              <a:t>threshold</a:t>
            </a:r>
            <a:endParaRPr sz="1000">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0.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15.jpg"/><Relationship Id="rId9" Type="http://schemas.openxmlformats.org/officeDocument/2006/relationships/image" Target="../media/image8.jpg"/><Relationship Id="rId5" Type="http://schemas.openxmlformats.org/officeDocument/2006/relationships/image" Target="../media/image12.jpg"/><Relationship Id="rId6" Type="http://schemas.openxmlformats.org/officeDocument/2006/relationships/image" Target="../media/image14.png"/><Relationship Id="rId7" Type="http://schemas.openxmlformats.org/officeDocument/2006/relationships/image" Target="../media/image11.png"/><Relationship Id="rId8"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7.png"/><Relationship Id="rId6"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2.jpg"/><Relationship Id="rId5"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58" name="Shape 58"/>
        <p:cNvGrpSpPr/>
        <p:nvPr/>
      </p:nvGrpSpPr>
      <p:grpSpPr>
        <a:xfrm>
          <a:off x="0" y="0"/>
          <a:ext cx="0" cy="0"/>
          <a:chOff x="0" y="0"/>
          <a:chExt cx="0" cy="0"/>
        </a:xfrm>
      </p:grpSpPr>
      <p:sp>
        <p:nvSpPr>
          <p:cNvPr id="59" name="Google Shape;59;p13"/>
          <p:cNvSpPr txBox="1"/>
          <p:nvPr>
            <p:ph idx="1" type="subTitle"/>
          </p:nvPr>
        </p:nvSpPr>
        <p:spPr>
          <a:xfrm>
            <a:off x="510450" y="4160238"/>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8E7CC3"/>
                </a:solidFill>
              </a:rPr>
              <a:t>Wes Swager</a:t>
            </a:r>
            <a:endParaRPr sz="2000">
              <a:solidFill>
                <a:srgbClr val="8E7CC3"/>
              </a:solidFill>
            </a:endParaRPr>
          </a:p>
        </p:txBody>
      </p:sp>
      <p:sp>
        <p:nvSpPr>
          <p:cNvPr id="60" name="Google Shape;60;p13"/>
          <p:cNvSpPr txBox="1"/>
          <p:nvPr>
            <p:ph type="ctrTitle"/>
          </p:nvPr>
        </p:nvSpPr>
        <p:spPr>
          <a:xfrm>
            <a:off x="510450" y="257175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rgbClr val="8E7CC3"/>
                </a:solidFill>
              </a:rPr>
              <a:t>The Chiwaukee Group</a:t>
            </a:r>
            <a:endParaRPr sz="6000">
              <a:solidFill>
                <a:srgbClr val="8E7CC3"/>
              </a:solidFill>
            </a:endParaRPr>
          </a:p>
        </p:txBody>
      </p:sp>
      <p:pic>
        <p:nvPicPr>
          <p:cNvPr id="61" name="Google Shape;61;p13"/>
          <p:cNvPicPr preferRelativeResize="0"/>
          <p:nvPr/>
        </p:nvPicPr>
        <p:blipFill rotWithShape="1">
          <a:blip r:embed="rId3">
            <a:alphaModFix/>
          </a:blip>
          <a:srcRect b="6001" l="0" r="0" t="6001"/>
          <a:stretch/>
        </p:blipFill>
        <p:spPr>
          <a:xfrm>
            <a:off x="0" y="-19050"/>
            <a:ext cx="9144003" cy="3017324"/>
          </a:xfrm>
          <a:prstGeom prst="rect">
            <a:avLst/>
          </a:prstGeom>
          <a:noFill/>
          <a:ln cap="flat" cmpd="sng" w="19050">
            <a:solidFill>
              <a:srgbClr val="674EA7"/>
            </a:solidFill>
            <a:prstDash val="solid"/>
            <a:round/>
            <a:headEnd len="sm" w="sm" type="none"/>
            <a:tailEnd len="sm" w="sm" type="none"/>
          </a:ln>
        </p:spPr>
      </p:pic>
      <p:pic>
        <p:nvPicPr>
          <p:cNvPr id="62" name="Google Shape;62;p13"/>
          <p:cNvPicPr preferRelativeResize="0"/>
          <p:nvPr/>
        </p:nvPicPr>
        <p:blipFill>
          <a:blip r:embed="rId4">
            <a:alphaModFix/>
          </a:blip>
          <a:stretch>
            <a:fillRect/>
          </a:stretch>
        </p:blipFill>
        <p:spPr>
          <a:xfrm>
            <a:off x="8311889" y="4167102"/>
            <a:ext cx="575661" cy="616275"/>
          </a:xfrm>
          <a:prstGeom prst="rect">
            <a:avLst/>
          </a:prstGeom>
          <a:noFill/>
          <a:ln cap="flat" cmpd="sng" w="19050">
            <a:solidFill>
              <a:srgbClr val="351C75"/>
            </a:solidFill>
            <a:prstDash val="solid"/>
            <a:round/>
            <a:headEnd len="sm" w="sm" type="none"/>
            <a:tailEnd len="sm" w="sm" type="none"/>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135" name="Shape 135"/>
        <p:cNvGrpSpPr/>
        <p:nvPr/>
      </p:nvGrpSpPr>
      <p:grpSpPr>
        <a:xfrm>
          <a:off x="0" y="0"/>
          <a:ext cx="0" cy="0"/>
          <a:chOff x="0" y="0"/>
          <a:chExt cx="0" cy="0"/>
        </a:xfrm>
      </p:grpSpPr>
      <p:sp>
        <p:nvSpPr>
          <p:cNvPr id="136" name="Google Shape;136;p22"/>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8E7CC3"/>
                </a:solidFill>
                <a:latin typeface="Calibri"/>
                <a:ea typeface="Calibri"/>
                <a:cs typeface="Calibri"/>
                <a:sym typeface="Calibri"/>
              </a:rPr>
              <a:t>Data</a:t>
            </a:r>
            <a:endParaRPr sz="4000">
              <a:solidFill>
                <a:srgbClr val="8E7CC3"/>
              </a:solidFill>
              <a:latin typeface="Calibri"/>
              <a:ea typeface="Calibri"/>
              <a:cs typeface="Calibri"/>
              <a:sym typeface="Calibri"/>
            </a:endParaRPr>
          </a:p>
        </p:txBody>
      </p:sp>
      <p:pic>
        <p:nvPicPr>
          <p:cNvPr id="137" name="Google Shape;137;p22"/>
          <p:cNvPicPr preferRelativeResize="0"/>
          <p:nvPr/>
        </p:nvPicPr>
        <p:blipFill>
          <a:blip r:embed="rId3">
            <a:alphaModFix/>
          </a:blip>
          <a:stretch>
            <a:fillRect/>
          </a:stretch>
        </p:blipFill>
        <p:spPr>
          <a:xfrm>
            <a:off x="8286789" y="401440"/>
            <a:ext cx="575661" cy="616275"/>
          </a:xfrm>
          <a:prstGeom prst="rect">
            <a:avLst/>
          </a:prstGeom>
          <a:noFill/>
          <a:ln cap="flat" cmpd="sng" w="19050">
            <a:solidFill>
              <a:srgbClr val="674EA7"/>
            </a:solidFill>
            <a:prstDash val="solid"/>
            <a:round/>
            <a:headEnd len="sm" w="sm" type="none"/>
            <a:tailEnd len="sm" w="sm" type="none"/>
          </a:ln>
        </p:spPr>
      </p:pic>
      <p:pic>
        <p:nvPicPr>
          <p:cNvPr id="138" name="Google Shape;138;p22"/>
          <p:cNvPicPr preferRelativeResize="0"/>
          <p:nvPr/>
        </p:nvPicPr>
        <p:blipFill>
          <a:blip r:embed="rId4">
            <a:alphaModFix/>
          </a:blip>
          <a:stretch>
            <a:fillRect/>
          </a:stretch>
        </p:blipFill>
        <p:spPr>
          <a:xfrm>
            <a:off x="818206" y="1278875"/>
            <a:ext cx="7507593" cy="3411049"/>
          </a:xfrm>
          <a:prstGeom prst="rect">
            <a:avLst/>
          </a:prstGeom>
          <a:noFill/>
          <a:ln cap="flat" cmpd="sng" w="19050">
            <a:solidFill>
              <a:srgbClr val="674EA7"/>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142" name="Shape 142"/>
        <p:cNvGrpSpPr/>
        <p:nvPr/>
      </p:nvGrpSpPr>
      <p:grpSpPr>
        <a:xfrm>
          <a:off x="0" y="0"/>
          <a:ext cx="0" cy="0"/>
          <a:chOff x="0" y="0"/>
          <a:chExt cx="0" cy="0"/>
        </a:xfrm>
      </p:grpSpPr>
      <p:sp>
        <p:nvSpPr>
          <p:cNvPr id="143" name="Google Shape;143;p23"/>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8E7CC3"/>
                </a:solidFill>
                <a:latin typeface="Calibri"/>
                <a:ea typeface="Calibri"/>
                <a:cs typeface="Calibri"/>
                <a:sym typeface="Calibri"/>
              </a:rPr>
              <a:t>SARIMAX Model</a:t>
            </a:r>
            <a:endParaRPr sz="4000">
              <a:solidFill>
                <a:srgbClr val="8E7CC3"/>
              </a:solidFill>
              <a:latin typeface="Calibri"/>
              <a:ea typeface="Calibri"/>
              <a:cs typeface="Calibri"/>
              <a:sym typeface="Calibri"/>
            </a:endParaRPr>
          </a:p>
        </p:txBody>
      </p:sp>
      <p:sp>
        <p:nvSpPr>
          <p:cNvPr id="144" name="Google Shape;144;p23"/>
          <p:cNvSpPr txBox="1"/>
          <p:nvPr>
            <p:ph idx="4294967295" type="body"/>
          </p:nvPr>
        </p:nvSpPr>
        <p:spPr>
          <a:xfrm>
            <a:off x="311700" y="1304875"/>
            <a:ext cx="8520600" cy="3387000"/>
          </a:xfrm>
          <a:prstGeom prst="rect">
            <a:avLst/>
          </a:prstGeom>
          <a:solidFill>
            <a:schemeClr val="accent4"/>
          </a:solidFill>
          <a:ln cap="flat" cmpd="sng" w="19050">
            <a:solidFill>
              <a:srgbClr val="674EA7"/>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20124D"/>
                </a:solidFill>
                <a:latin typeface="Calibri"/>
                <a:ea typeface="Calibri"/>
                <a:cs typeface="Calibri"/>
                <a:sym typeface="Calibri"/>
              </a:rPr>
              <a:t>Seasonal Auto Regressive Integrated Moving Average with Exogenous Factors</a:t>
            </a:r>
            <a:endParaRPr sz="2000">
              <a:solidFill>
                <a:srgbClr val="20124D"/>
              </a:solidFill>
              <a:latin typeface="Calibri"/>
              <a:ea typeface="Calibri"/>
              <a:cs typeface="Calibri"/>
              <a:sym typeface="Calibri"/>
            </a:endParaRPr>
          </a:p>
          <a:p>
            <a:pPr indent="0" lvl="0" marL="0" rtl="0" algn="l">
              <a:lnSpc>
                <a:spcPct val="115000"/>
              </a:lnSpc>
              <a:spcBef>
                <a:spcPts val="0"/>
              </a:spcBef>
              <a:spcAft>
                <a:spcPts val="0"/>
              </a:spcAft>
              <a:buNone/>
            </a:pPr>
            <a:r>
              <a:t/>
            </a:r>
            <a:endParaRPr sz="1000">
              <a:solidFill>
                <a:srgbClr val="20124D"/>
              </a:solidFill>
              <a:latin typeface="Calibri"/>
              <a:ea typeface="Calibri"/>
              <a:cs typeface="Calibri"/>
              <a:sym typeface="Calibri"/>
            </a:endParaRPr>
          </a:p>
          <a:p>
            <a:pPr indent="0" lvl="0" marL="0" rtl="0" algn="l">
              <a:lnSpc>
                <a:spcPct val="115000"/>
              </a:lnSpc>
              <a:spcBef>
                <a:spcPts val="0"/>
              </a:spcBef>
              <a:spcAft>
                <a:spcPts val="0"/>
              </a:spcAft>
              <a:buNone/>
            </a:pPr>
            <a:r>
              <a:rPr lang="en" sz="2000">
                <a:solidFill>
                  <a:srgbClr val="20124D"/>
                </a:solidFill>
                <a:latin typeface="Calibri"/>
                <a:ea typeface="Calibri"/>
                <a:cs typeface="Calibri"/>
                <a:sym typeface="Calibri"/>
              </a:rPr>
              <a:t>Time Series Model where each data point is associated with a time and the model predicts the next data based on statistical assessment of previous data.</a:t>
            </a:r>
            <a:endParaRPr sz="2000">
              <a:solidFill>
                <a:srgbClr val="20124D"/>
              </a:solidFill>
              <a:latin typeface="Calibri"/>
              <a:ea typeface="Calibri"/>
              <a:cs typeface="Calibri"/>
              <a:sym typeface="Calibri"/>
            </a:endParaRPr>
          </a:p>
        </p:txBody>
      </p:sp>
      <p:pic>
        <p:nvPicPr>
          <p:cNvPr id="145" name="Google Shape;145;p23"/>
          <p:cNvPicPr preferRelativeResize="0"/>
          <p:nvPr/>
        </p:nvPicPr>
        <p:blipFill>
          <a:blip r:embed="rId3">
            <a:alphaModFix/>
          </a:blip>
          <a:stretch>
            <a:fillRect/>
          </a:stretch>
        </p:blipFill>
        <p:spPr>
          <a:xfrm>
            <a:off x="8286789" y="401440"/>
            <a:ext cx="575661" cy="616275"/>
          </a:xfrm>
          <a:prstGeom prst="rect">
            <a:avLst/>
          </a:prstGeom>
          <a:noFill/>
          <a:ln cap="flat" cmpd="sng" w="19050">
            <a:solidFill>
              <a:srgbClr val="674EA7"/>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149" name="Shape 149"/>
        <p:cNvGrpSpPr/>
        <p:nvPr/>
      </p:nvGrpSpPr>
      <p:grpSpPr>
        <a:xfrm>
          <a:off x="0" y="0"/>
          <a:ext cx="0" cy="0"/>
          <a:chOff x="0" y="0"/>
          <a:chExt cx="0" cy="0"/>
        </a:xfrm>
      </p:grpSpPr>
      <p:sp>
        <p:nvSpPr>
          <p:cNvPr id="150" name="Google Shape;150;p24"/>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8E7CC3"/>
                </a:solidFill>
                <a:latin typeface="Calibri"/>
                <a:ea typeface="Calibri"/>
                <a:cs typeface="Calibri"/>
                <a:sym typeface="Calibri"/>
              </a:rPr>
              <a:t>Evaluation Metrics</a:t>
            </a:r>
            <a:endParaRPr sz="4000">
              <a:solidFill>
                <a:srgbClr val="8E7CC3"/>
              </a:solidFill>
              <a:latin typeface="Calibri"/>
              <a:ea typeface="Calibri"/>
              <a:cs typeface="Calibri"/>
              <a:sym typeface="Calibri"/>
            </a:endParaRPr>
          </a:p>
        </p:txBody>
      </p:sp>
      <p:sp>
        <p:nvSpPr>
          <p:cNvPr id="151" name="Google Shape;151;p24"/>
          <p:cNvSpPr txBox="1"/>
          <p:nvPr>
            <p:ph idx="4294967295" type="body"/>
          </p:nvPr>
        </p:nvSpPr>
        <p:spPr>
          <a:xfrm>
            <a:off x="311700" y="1304875"/>
            <a:ext cx="8520600" cy="3387000"/>
          </a:xfrm>
          <a:prstGeom prst="rect">
            <a:avLst/>
          </a:prstGeom>
          <a:solidFill>
            <a:schemeClr val="accent4"/>
          </a:solidFill>
          <a:ln cap="flat" cmpd="sng" w="19050">
            <a:solidFill>
              <a:srgbClr val="674EA7"/>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000">
                <a:solidFill>
                  <a:srgbClr val="20124D"/>
                </a:solidFill>
                <a:latin typeface="Calibri"/>
                <a:ea typeface="Calibri"/>
                <a:cs typeface="Calibri"/>
                <a:sym typeface="Calibri"/>
              </a:rPr>
              <a:t>Akaike Information Criterion </a:t>
            </a:r>
            <a:r>
              <a:rPr lang="en" sz="2000">
                <a:solidFill>
                  <a:srgbClr val="20124D"/>
                </a:solidFill>
                <a:latin typeface="Calibri"/>
                <a:ea typeface="Calibri"/>
                <a:cs typeface="Calibri"/>
                <a:sym typeface="Calibri"/>
              </a:rPr>
              <a:t>(AIC)</a:t>
            </a:r>
            <a:endParaRPr sz="2000">
              <a:solidFill>
                <a:srgbClr val="20124D"/>
              </a:solidFill>
              <a:latin typeface="Calibri"/>
              <a:ea typeface="Calibri"/>
              <a:cs typeface="Calibri"/>
              <a:sym typeface="Calibri"/>
            </a:endParaRPr>
          </a:p>
          <a:p>
            <a:pPr indent="-355600" lvl="0" marL="457200" rtl="0" algn="l">
              <a:lnSpc>
                <a:spcPct val="115000"/>
              </a:lnSpc>
              <a:spcBef>
                <a:spcPts val="0"/>
              </a:spcBef>
              <a:spcAft>
                <a:spcPts val="0"/>
              </a:spcAft>
              <a:buClr>
                <a:srgbClr val="20124D"/>
              </a:buClr>
              <a:buSzPts val="2000"/>
              <a:buFont typeface="Calibri"/>
              <a:buChar char="-"/>
            </a:pPr>
            <a:r>
              <a:rPr lang="en" sz="2000">
                <a:solidFill>
                  <a:srgbClr val="20124D"/>
                </a:solidFill>
                <a:latin typeface="Calibri"/>
                <a:ea typeface="Calibri"/>
                <a:cs typeface="Calibri"/>
                <a:sym typeface="Calibri"/>
              </a:rPr>
              <a:t>A measurement error, comparing the</a:t>
            </a:r>
            <a:r>
              <a:rPr lang="en" sz="2000">
                <a:solidFill>
                  <a:srgbClr val="20124D"/>
                </a:solidFill>
                <a:latin typeface="Calibri"/>
                <a:ea typeface="Calibri"/>
                <a:cs typeface="Calibri"/>
                <a:sym typeface="Calibri"/>
              </a:rPr>
              <a:t> model’s predictions to the actual data</a:t>
            </a:r>
            <a:endParaRPr sz="2000">
              <a:solidFill>
                <a:srgbClr val="20124D"/>
              </a:solidFill>
              <a:latin typeface="Calibri"/>
              <a:ea typeface="Calibri"/>
              <a:cs typeface="Calibri"/>
              <a:sym typeface="Calibri"/>
            </a:endParaRPr>
          </a:p>
          <a:p>
            <a:pPr indent="-355600" lvl="0" marL="457200" rtl="0" algn="l">
              <a:lnSpc>
                <a:spcPct val="115000"/>
              </a:lnSpc>
              <a:spcBef>
                <a:spcPts val="0"/>
              </a:spcBef>
              <a:spcAft>
                <a:spcPts val="0"/>
              </a:spcAft>
              <a:buClr>
                <a:srgbClr val="20124D"/>
              </a:buClr>
              <a:buSzPts val="2000"/>
              <a:buFont typeface="Calibri"/>
              <a:buChar char="-"/>
            </a:pPr>
            <a:r>
              <a:rPr lang="en" sz="2000">
                <a:solidFill>
                  <a:srgbClr val="20124D"/>
                </a:solidFill>
                <a:latin typeface="Calibri"/>
                <a:ea typeface="Calibri"/>
                <a:cs typeface="Calibri"/>
                <a:sym typeface="Calibri"/>
              </a:rPr>
              <a:t>Adds a penalty for complexity, higher complexity can increase the likelihood of overfitting, if a model too closely reflects the actual data it will be less accurate in predicting future results</a:t>
            </a:r>
            <a:endParaRPr sz="2000">
              <a:solidFill>
                <a:srgbClr val="20124D"/>
              </a:solidFill>
              <a:latin typeface="Calibri"/>
              <a:ea typeface="Calibri"/>
              <a:cs typeface="Calibri"/>
              <a:sym typeface="Calibri"/>
            </a:endParaRPr>
          </a:p>
          <a:p>
            <a:pPr indent="-355600" lvl="0" marL="457200" rtl="0" algn="l">
              <a:lnSpc>
                <a:spcPct val="115000"/>
              </a:lnSpc>
              <a:spcBef>
                <a:spcPts val="0"/>
              </a:spcBef>
              <a:spcAft>
                <a:spcPts val="0"/>
              </a:spcAft>
              <a:buClr>
                <a:srgbClr val="20124D"/>
              </a:buClr>
              <a:buSzPts val="2000"/>
              <a:buFont typeface="Calibri"/>
              <a:buChar char="-"/>
            </a:pPr>
            <a:r>
              <a:rPr lang="en" sz="2000">
                <a:solidFill>
                  <a:srgbClr val="20124D"/>
                </a:solidFill>
                <a:latin typeface="Calibri"/>
                <a:ea typeface="Calibri"/>
                <a:cs typeface="Calibri"/>
                <a:sym typeface="Calibri"/>
              </a:rPr>
              <a:t>Provides a standardized score which can be compared relative to other models</a:t>
            </a:r>
            <a:endParaRPr sz="2000">
              <a:solidFill>
                <a:srgbClr val="20124D"/>
              </a:solidFill>
              <a:latin typeface="Calibri"/>
              <a:ea typeface="Calibri"/>
              <a:cs typeface="Calibri"/>
              <a:sym typeface="Calibri"/>
            </a:endParaRPr>
          </a:p>
          <a:p>
            <a:pPr indent="-355600" lvl="0" marL="457200" rtl="0" algn="l">
              <a:lnSpc>
                <a:spcPct val="115000"/>
              </a:lnSpc>
              <a:spcBef>
                <a:spcPts val="0"/>
              </a:spcBef>
              <a:spcAft>
                <a:spcPts val="0"/>
              </a:spcAft>
              <a:buClr>
                <a:srgbClr val="20124D"/>
              </a:buClr>
              <a:buSzPts val="2000"/>
              <a:buFont typeface="Calibri"/>
              <a:buChar char="-"/>
            </a:pPr>
            <a:r>
              <a:rPr lang="en" sz="2000">
                <a:solidFill>
                  <a:srgbClr val="20124D"/>
                </a:solidFill>
                <a:latin typeface="Calibri"/>
                <a:ea typeface="Calibri"/>
                <a:cs typeface="Calibri"/>
                <a:sym typeface="Calibri"/>
              </a:rPr>
              <a:t>Used to evaluate potential SARIMAX modeling parameters in order to determine the </a:t>
            </a:r>
            <a:r>
              <a:rPr lang="en" sz="2000">
                <a:solidFill>
                  <a:srgbClr val="20124D"/>
                </a:solidFill>
                <a:latin typeface="Calibri"/>
                <a:ea typeface="Calibri"/>
                <a:cs typeface="Calibri"/>
                <a:sym typeface="Calibri"/>
              </a:rPr>
              <a:t>best parameters for the</a:t>
            </a:r>
            <a:r>
              <a:rPr lang="en" sz="2000">
                <a:solidFill>
                  <a:srgbClr val="20124D"/>
                </a:solidFill>
                <a:latin typeface="Calibri"/>
                <a:ea typeface="Calibri"/>
                <a:cs typeface="Calibri"/>
                <a:sym typeface="Calibri"/>
              </a:rPr>
              <a:t> final model</a:t>
            </a:r>
            <a:endParaRPr sz="2000">
              <a:solidFill>
                <a:srgbClr val="20124D"/>
              </a:solidFill>
              <a:latin typeface="Calibri"/>
              <a:ea typeface="Calibri"/>
              <a:cs typeface="Calibri"/>
              <a:sym typeface="Calibri"/>
            </a:endParaRPr>
          </a:p>
        </p:txBody>
      </p:sp>
      <p:pic>
        <p:nvPicPr>
          <p:cNvPr id="152" name="Google Shape;152;p24"/>
          <p:cNvPicPr preferRelativeResize="0"/>
          <p:nvPr/>
        </p:nvPicPr>
        <p:blipFill>
          <a:blip r:embed="rId3">
            <a:alphaModFix/>
          </a:blip>
          <a:stretch>
            <a:fillRect/>
          </a:stretch>
        </p:blipFill>
        <p:spPr>
          <a:xfrm>
            <a:off x="8286789" y="401440"/>
            <a:ext cx="575661" cy="616275"/>
          </a:xfrm>
          <a:prstGeom prst="rect">
            <a:avLst/>
          </a:prstGeom>
          <a:noFill/>
          <a:ln cap="flat" cmpd="sng" w="19050">
            <a:solidFill>
              <a:srgbClr val="674EA7"/>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156" name="Shape 156"/>
        <p:cNvGrpSpPr/>
        <p:nvPr/>
      </p:nvGrpSpPr>
      <p:grpSpPr>
        <a:xfrm>
          <a:off x="0" y="0"/>
          <a:ext cx="0" cy="0"/>
          <a:chOff x="0" y="0"/>
          <a:chExt cx="0" cy="0"/>
        </a:xfrm>
      </p:grpSpPr>
      <p:sp>
        <p:nvSpPr>
          <p:cNvPr id="157" name="Google Shape;157;p25"/>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8E7CC3"/>
                </a:solidFill>
                <a:latin typeface="Calibri"/>
                <a:ea typeface="Calibri"/>
                <a:cs typeface="Calibri"/>
                <a:sym typeface="Calibri"/>
              </a:rPr>
              <a:t>Evaluation Metrics</a:t>
            </a:r>
            <a:endParaRPr sz="4000">
              <a:solidFill>
                <a:srgbClr val="8E7CC3"/>
              </a:solidFill>
              <a:latin typeface="Calibri"/>
              <a:ea typeface="Calibri"/>
              <a:cs typeface="Calibri"/>
              <a:sym typeface="Calibri"/>
            </a:endParaRPr>
          </a:p>
        </p:txBody>
      </p:sp>
      <p:sp>
        <p:nvSpPr>
          <p:cNvPr id="158" name="Google Shape;158;p25"/>
          <p:cNvSpPr txBox="1"/>
          <p:nvPr>
            <p:ph idx="4294967295" type="body"/>
          </p:nvPr>
        </p:nvSpPr>
        <p:spPr>
          <a:xfrm>
            <a:off x="311700" y="1304875"/>
            <a:ext cx="8520600" cy="3387000"/>
          </a:xfrm>
          <a:prstGeom prst="rect">
            <a:avLst/>
          </a:prstGeom>
          <a:solidFill>
            <a:schemeClr val="accent4"/>
          </a:solidFill>
          <a:ln cap="flat" cmpd="sng" w="19050">
            <a:solidFill>
              <a:srgbClr val="674EA7"/>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000">
                <a:solidFill>
                  <a:srgbClr val="20124D"/>
                </a:solidFill>
                <a:latin typeface="Calibri"/>
                <a:ea typeface="Calibri"/>
                <a:cs typeface="Calibri"/>
                <a:sym typeface="Calibri"/>
              </a:rPr>
              <a:t>Root Mean Square Error </a:t>
            </a:r>
            <a:r>
              <a:rPr lang="en" sz="2000">
                <a:solidFill>
                  <a:srgbClr val="20124D"/>
                </a:solidFill>
                <a:latin typeface="Calibri"/>
                <a:ea typeface="Calibri"/>
                <a:cs typeface="Calibri"/>
                <a:sym typeface="Calibri"/>
              </a:rPr>
              <a:t>(RMSE)</a:t>
            </a:r>
            <a:endParaRPr sz="2000">
              <a:solidFill>
                <a:srgbClr val="20124D"/>
              </a:solidFill>
              <a:latin typeface="Calibri"/>
              <a:ea typeface="Calibri"/>
              <a:cs typeface="Calibri"/>
              <a:sym typeface="Calibri"/>
            </a:endParaRPr>
          </a:p>
          <a:p>
            <a:pPr indent="-355600" lvl="0" marL="457200" rtl="0" algn="l">
              <a:lnSpc>
                <a:spcPct val="115000"/>
              </a:lnSpc>
              <a:spcBef>
                <a:spcPts val="0"/>
              </a:spcBef>
              <a:spcAft>
                <a:spcPts val="0"/>
              </a:spcAft>
              <a:buClr>
                <a:srgbClr val="20124D"/>
              </a:buClr>
              <a:buSzPts val="2000"/>
              <a:buFont typeface="Calibri"/>
              <a:buChar char="-"/>
            </a:pPr>
            <a:r>
              <a:rPr lang="en" sz="2000">
                <a:solidFill>
                  <a:srgbClr val="20124D"/>
                </a:solidFill>
                <a:latin typeface="Calibri"/>
                <a:ea typeface="Calibri"/>
                <a:cs typeface="Calibri"/>
                <a:sym typeface="Calibri"/>
              </a:rPr>
              <a:t>The standard deviation of the residuals of the model</a:t>
            </a:r>
            <a:endParaRPr sz="2000">
              <a:solidFill>
                <a:srgbClr val="20124D"/>
              </a:solidFill>
              <a:latin typeface="Calibri"/>
              <a:ea typeface="Calibri"/>
              <a:cs typeface="Calibri"/>
              <a:sym typeface="Calibri"/>
            </a:endParaRPr>
          </a:p>
          <a:p>
            <a:pPr indent="-355600" lvl="0" marL="457200" rtl="0" algn="l">
              <a:lnSpc>
                <a:spcPct val="115000"/>
              </a:lnSpc>
              <a:spcBef>
                <a:spcPts val="0"/>
              </a:spcBef>
              <a:spcAft>
                <a:spcPts val="0"/>
              </a:spcAft>
              <a:buClr>
                <a:srgbClr val="20124D"/>
              </a:buClr>
              <a:buSzPts val="2000"/>
              <a:buFont typeface="Calibri"/>
              <a:buChar char="-"/>
            </a:pPr>
            <a:r>
              <a:rPr lang="en" sz="2000">
                <a:solidFill>
                  <a:srgbClr val="20124D"/>
                </a:solidFill>
                <a:latin typeface="Calibri"/>
                <a:ea typeface="Calibri"/>
                <a:cs typeface="Calibri"/>
                <a:sym typeface="Calibri"/>
              </a:rPr>
              <a:t>A measure of how concentrated the actual data is around the model’s prediction</a:t>
            </a:r>
            <a:endParaRPr sz="2000">
              <a:solidFill>
                <a:srgbClr val="20124D"/>
              </a:solidFill>
              <a:latin typeface="Calibri"/>
              <a:ea typeface="Calibri"/>
              <a:cs typeface="Calibri"/>
              <a:sym typeface="Calibri"/>
            </a:endParaRPr>
          </a:p>
          <a:p>
            <a:pPr indent="-355600" lvl="0" marL="457200" rtl="0" algn="l">
              <a:lnSpc>
                <a:spcPct val="115000"/>
              </a:lnSpc>
              <a:spcBef>
                <a:spcPts val="0"/>
              </a:spcBef>
              <a:spcAft>
                <a:spcPts val="0"/>
              </a:spcAft>
              <a:buClr>
                <a:srgbClr val="20124D"/>
              </a:buClr>
              <a:buSzPts val="2000"/>
              <a:buFont typeface="Calibri"/>
              <a:buChar char="-"/>
            </a:pPr>
            <a:r>
              <a:rPr lang="en" sz="2000">
                <a:solidFill>
                  <a:srgbClr val="20124D"/>
                </a:solidFill>
                <a:latin typeface="Calibri"/>
                <a:ea typeface="Calibri"/>
                <a:cs typeface="Calibri"/>
                <a:sym typeface="Calibri"/>
              </a:rPr>
              <a:t>Used the assess the quality of fit of the final SARIMAX model</a:t>
            </a:r>
            <a:endParaRPr sz="2000">
              <a:solidFill>
                <a:srgbClr val="20124D"/>
              </a:solidFill>
              <a:latin typeface="Calibri"/>
              <a:ea typeface="Calibri"/>
              <a:cs typeface="Calibri"/>
              <a:sym typeface="Calibri"/>
            </a:endParaRPr>
          </a:p>
        </p:txBody>
      </p:sp>
      <p:pic>
        <p:nvPicPr>
          <p:cNvPr id="159" name="Google Shape;159;p25"/>
          <p:cNvPicPr preferRelativeResize="0"/>
          <p:nvPr/>
        </p:nvPicPr>
        <p:blipFill>
          <a:blip r:embed="rId3">
            <a:alphaModFix/>
          </a:blip>
          <a:stretch>
            <a:fillRect/>
          </a:stretch>
        </p:blipFill>
        <p:spPr>
          <a:xfrm>
            <a:off x="8286789" y="401440"/>
            <a:ext cx="575661" cy="616275"/>
          </a:xfrm>
          <a:prstGeom prst="rect">
            <a:avLst/>
          </a:prstGeom>
          <a:noFill/>
          <a:ln cap="flat" cmpd="sng" w="19050">
            <a:solidFill>
              <a:srgbClr val="674EA7"/>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163" name="Shape 163"/>
        <p:cNvGrpSpPr/>
        <p:nvPr/>
      </p:nvGrpSpPr>
      <p:grpSpPr>
        <a:xfrm>
          <a:off x="0" y="0"/>
          <a:ext cx="0" cy="0"/>
          <a:chOff x="0" y="0"/>
          <a:chExt cx="0" cy="0"/>
        </a:xfrm>
      </p:grpSpPr>
      <p:sp>
        <p:nvSpPr>
          <p:cNvPr id="164" name="Google Shape;164;p26"/>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8E7CC3"/>
                </a:solidFill>
                <a:latin typeface="Calibri"/>
                <a:ea typeface="Calibri"/>
                <a:cs typeface="Calibri"/>
                <a:sym typeface="Calibri"/>
              </a:rPr>
              <a:t>Modeling</a:t>
            </a:r>
            <a:endParaRPr sz="4000">
              <a:solidFill>
                <a:srgbClr val="8E7CC3"/>
              </a:solidFill>
              <a:latin typeface="Calibri"/>
              <a:ea typeface="Calibri"/>
              <a:cs typeface="Calibri"/>
              <a:sym typeface="Calibri"/>
            </a:endParaRPr>
          </a:p>
        </p:txBody>
      </p:sp>
      <p:pic>
        <p:nvPicPr>
          <p:cNvPr id="165" name="Google Shape;165;p26"/>
          <p:cNvPicPr preferRelativeResize="0"/>
          <p:nvPr/>
        </p:nvPicPr>
        <p:blipFill>
          <a:blip r:embed="rId3">
            <a:alphaModFix/>
          </a:blip>
          <a:stretch>
            <a:fillRect/>
          </a:stretch>
        </p:blipFill>
        <p:spPr>
          <a:xfrm>
            <a:off x="8286789" y="401440"/>
            <a:ext cx="575661" cy="616275"/>
          </a:xfrm>
          <a:prstGeom prst="rect">
            <a:avLst/>
          </a:prstGeom>
          <a:noFill/>
          <a:ln cap="flat" cmpd="sng" w="19050">
            <a:solidFill>
              <a:srgbClr val="674EA7"/>
            </a:solidFill>
            <a:prstDash val="solid"/>
            <a:round/>
            <a:headEnd len="sm" w="sm" type="none"/>
            <a:tailEnd len="sm" w="sm" type="none"/>
          </a:ln>
        </p:spPr>
      </p:pic>
      <p:pic>
        <p:nvPicPr>
          <p:cNvPr id="166" name="Google Shape;166;p26"/>
          <p:cNvPicPr preferRelativeResize="0"/>
          <p:nvPr/>
        </p:nvPicPr>
        <p:blipFill>
          <a:blip r:embed="rId4">
            <a:alphaModFix/>
          </a:blip>
          <a:stretch>
            <a:fillRect/>
          </a:stretch>
        </p:blipFill>
        <p:spPr>
          <a:xfrm>
            <a:off x="760963" y="1406173"/>
            <a:ext cx="7622063" cy="3387001"/>
          </a:xfrm>
          <a:prstGeom prst="rect">
            <a:avLst/>
          </a:prstGeom>
          <a:noFill/>
          <a:ln cap="flat" cmpd="sng" w="19050">
            <a:solidFill>
              <a:srgbClr val="20124D"/>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170" name="Shape 170"/>
        <p:cNvGrpSpPr/>
        <p:nvPr/>
      </p:nvGrpSpPr>
      <p:grpSpPr>
        <a:xfrm>
          <a:off x="0" y="0"/>
          <a:ext cx="0" cy="0"/>
          <a:chOff x="0" y="0"/>
          <a:chExt cx="0" cy="0"/>
        </a:xfrm>
      </p:grpSpPr>
      <p:sp>
        <p:nvSpPr>
          <p:cNvPr id="171" name="Google Shape;171;p27"/>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8E7CC3"/>
                </a:solidFill>
                <a:latin typeface="Calibri"/>
                <a:ea typeface="Calibri"/>
                <a:cs typeface="Calibri"/>
                <a:sym typeface="Calibri"/>
              </a:rPr>
              <a:t>Top-Five Zipcodes</a:t>
            </a:r>
            <a:endParaRPr sz="4000">
              <a:solidFill>
                <a:srgbClr val="8E7CC3"/>
              </a:solidFill>
              <a:latin typeface="Calibri"/>
              <a:ea typeface="Calibri"/>
              <a:cs typeface="Calibri"/>
              <a:sym typeface="Calibri"/>
            </a:endParaRPr>
          </a:p>
        </p:txBody>
      </p:sp>
      <p:sp>
        <p:nvSpPr>
          <p:cNvPr id="172" name="Google Shape;172;p27"/>
          <p:cNvSpPr txBox="1"/>
          <p:nvPr>
            <p:ph idx="4294967295" type="body"/>
          </p:nvPr>
        </p:nvSpPr>
        <p:spPr>
          <a:xfrm>
            <a:off x="311700" y="1304875"/>
            <a:ext cx="8520600" cy="3387000"/>
          </a:xfrm>
          <a:prstGeom prst="rect">
            <a:avLst/>
          </a:prstGeom>
          <a:solidFill>
            <a:schemeClr val="accent4"/>
          </a:solidFill>
          <a:ln cap="flat" cmpd="sng" w="19050">
            <a:solidFill>
              <a:srgbClr val="674EA7"/>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000">
                <a:solidFill>
                  <a:srgbClr val="20124D"/>
                </a:solidFill>
                <a:latin typeface="Calibri"/>
                <a:ea typeface="Calibri"/>
                <a:cs typeface="Calibri"/>
                <a:sym typeface="Calibri"/>
              </a:rPr>
              <a:t>60047</a:t>
            </a:r>
            <a:r>
              <a:rPr lang="en" sz="2000">
                <a:solidFill>
                  <a:srgbClr val="20124D"/>
                </a:solidFill>
                <a:latin typeface="Calibri"/>
                <a:ea typeface="Calibri"/>
                <a:cs typeface="Calibri"/>
                <a:sym typeface="Calibri"/>
              </a:rPr>
              <a:t> - </a:t>
            </a:r>
            <a:r>
              <a:rPr lang="en" sz="2000">
                <a:solidFill>
                  <a:srgbClr val="20124D"/>
                </a:solidFill>
                <a:latin typeface="Calibri"/>
                <a:ea typeface="Calibri"/>
                <a:cs typeface="Calibri"/>
                <a:sym typeface="Calibri"/>
              </a:rPr>
              <a:t>Waterford, WI</a:t>
            </a:r>
            <a:endParaRPr sz="2000">
              <a:solidFill>
                <a:srgbClr val="20124D"/>
              </a:solidFill>
              <a:latin typeface="Calibri"/>
              <a:ea typeface="Calibri"/>
              <a:cs typeface="Calibri"/>
              <a:sym typeface="Calibri"/>
            </a:endParaRPr>
          </a:p>
          <a:p>
            <a:pPr indent="0" lvl="0" marL="457200" rtl="0" algn="l">
              <a:lnSpc>
                <a:spcPct val="100000"/>
              </a:lnSpc>
              <a:spcBef>
                <a:spcPts val="0"/>
              </a:spcBef>
              <a:spcAft>
                <a:spcPts val="0"/>
              </a:spcAft>
              <a:buNone/>
            </a:pPr>
            <a:r>
              <a:rPr lang="en" sz="2000">
                <a:solidFill>
                  <a:srgbClr val="20124D"/>
                </a:solidFill>
                <a:latin typeface="Calibri"/>
                <a:ea typeface="Calibri"/>
                <a:cs typeface="Calibri"/>
                <a:sym typeface="Calibri"/>
              </a:rPr>
              <a:t>       $149,388.39</a:t>
            </a:r>
            <a:endParaRPr sz="2000">
              <a:solidFill>
                <a:srgbClr val="20124D"/>
              </a:solidFill>
              <a:latin typeface="Calibri"/>
              <a:ea typeface="Calibri"/>
              <a:cs typeface="Calibri"/>
              <a:sym typeface="Calibri"/>
            </a:endParaRPr>
          </a:p>
          <a:p>
            <a:pPr indent="0" lvl="0" marL="0" rtl="0" algn="l">
              <a:lnSpc>
                <a:spcPct val="100000"/>
              </a:lnSpc>
              <a:spcBef>
                <a:spcPts val="0"/>
              </a:spcBef>
              <a:spcAft>
                <a:spcPts val="0"/>
              </a:spcAft>
              <a:buNone/>
            </a:pPr>
            <a:r>
              <a:t/>
            </a:r>
            <a:endParaRPr sz="2000">
              <a:solidFill>
                <a:srgbClr val="20124D"/>
              </a:solidFill>
              <a:latin typeface="Calibri"/>
              <a:ea typeface="Calibri"/>
              <a:cs typeface="Calibri"/>
              <a:sym typeface="Calibri"/>
            </a:endParaRPr>
          </a:p>
          <a:p>
            <a:pPr indent="0" lvl="0" marL="0" rtl="0" algn="l">
              <a:lnSpc>
                <a:spcPct val="100000"/>
              </a:lnSpc>
              <a:spcBef>
                <a:spcPts val="0"/>
              </a:spcBef>
              <a:spcAft>
                <a:spcPts val="0"/>
              </a:spcAft>
              <a:buNone/>
            </a:pPr>
            <a:r>
              <a:rPr b="1" lang="en" sz="2000">
                <a:solidFill>
                  <a:srgbClr val="20124D"/>
                </a:solidFill>
                <a:latin typeface="Calibri"/>
                <a:ea typeface="Calibri"/>
                <a:cs typeface="Calibri"/>
                <a:sym typeface="Calibri"/>
              </a:rPr>
              <a:t>53108</a:t>
            </a:r>
            <a:r>
              <a:rPr lang="en" sz="2000">
                <a:solidFill>
                  <a:srgbClr val="20124D"/>
                </a:solidFill>
                <a:latin typeface="Calibri"/>
                <a:ea typeface="Calibri"/>
                <a:cs typeface="Calibri"/>
                <a:sym typeface="Calibri"/>
              </a:rPr>
              <a:t> - Eagle Lake, WI</a:t>
            </a:r>
            <a:endParaRPr sz="2000">
              <a:solidFill>
                <a:srgbClr val="20124D"/>
              </a:solidFill>
              <a:latin typeface="Calibri"/>
              <a:ea typeface="Calibri"/>
              <a:cs typeface="Calibri"/>
              <a:sym typeface="Calibri"/>
            </a:endParaRPr>
          </a:p>
          <a:p>
            <a:pPr indent="0" lvl="0" marL="457200" rtl="0" algn="l">
              <a:lnSpc>
                <a:spcPct val="100000"/>
              </a:lnSpc>
              <a:spcBef>
                <a:spcPts val="0"/>
              </a:spcBef>
              <a:spcAft>
                <a:spcPts val="0"/>
              </a:spcAft>
              <a:buNone/>
            </a:pPr>
            <a:r>
              <a:rPr lang="en" sz="2000">
                <a:solidFill>
                  <a:srgbClr val="20124D"/>
                </a:solidFill>
                <a:latin typeface="Calibri"/>
                <a:ea typeface="Calibri"/>
                <a:cs typeface="Calibri"/>
                <a:sym typeface="Calibri"/>
              </a:rPr>
              <a:t>       $86,574.04</a:t>
            </a:r>
            <a:endParaRPr sz="2000">
              <a:solidFill>
                <a:srgbClr val="20124D"/>
              </a:solidFill>
              <a:latin typeface="Calibri"/>
              <a:ea typeface="Calibri"/>
              <a:cs typeface="Calibri"/>
              <a:sym typeface="Calibri"/>
            </a:endParaRPr>
          </a:p>
          <a:p>
            <a:pPr indent="0" lvl="0" marL="0" rtl="0" algn="l">
              <a:spcBef>
                <a:spcPts val="0"/>
              </a:spcBef>
              <a:spcAft>
                <a:spcPts val="0"/>
              </a:spcAft>
              <a:buNone/>
            </a:pPr>
            <a:r>
              <a:t/>
            </a:r>
            <a:endParaRPr b="1" sz="2000">
              <a:solidFill>
                <a:srgbClr val="20124D"/>
              </a:solidFill>
              <a:latin typeface="Calibri"/>
              <a:ea typeface="Calibri"/>
              <a:cs typeface="Calibri"/>
              <a:sym typeface="Calibri"/>
            </a:endParaRPr>
          </a:p>
          <a:p>
            <a:pPr indent="0" lvl="0" marL="0" rtl="0" algn="l">
              <a:spcBef>
                <a:spcPts val="0"/>
              </a:spcBef>
              <a:spcAft>
                <a:spcPts val="0"/>
              </a:spcAft>
              <a:buNone/>
            </a:pPr>
            <a:r>
              <a:rPr b="1" lang="en" sz="2000">
                <a:solidFill>
                  <a:srgbClr val="20124D"/>
                </a:solidFill>
                <a:latin typeface="Calibri"/>
                <a:ea typeface="Calibri"/>
                <a:cs typeface="Calibri"/>
                <a:sym typeface="Calibri"/>
              </a:rPr>
              <a:t>53158</a:t>
            </a:r>
            <a:r>
              <a:rPr lang="en" sz="2000">
                <a:solidFill>
                  <a:srgbClr val="20124D"/>
                </a:solidFill>
                <a:latin typeface="Calibri"/>
                <a:ea typeface="Calibri"/>
                <a:cs typeface="Calibri"/>
                <a:sym typeface="Calibri"/>
              </a:rPr>
              <a:t> - Kenosha, WI</a:t>
            </a:r>
            <a:endParaRPr sz="2000">
              <a:solidFill>
                <a:srgbClr val="20124D"/>
              </a:solidFill>
              <a:latin typeface="Calibri"/>
              <a:ea typeface="Calibri"/>
              <a:cs typeface="Calibri"/>
              <a:sym typeface="Calibri"/>
            </a:endParaRPr>
          </a:p>
          <a:p>
            <a:pPr indent="0" lvl="0" marL="457200" rtl="0" algn="l">
              <a:lnSpc>
                <a:spcPct val="100000"/>
              </a:lnSpc>
              <a:spcBef>
                <a:spcPts val="0"/>
              </a:spcBef>
              <a:spcAft>
                <a:spcPts val="0"/>
              </a:spcAft>
              <a:buNone/>
            </a:pPr>
            <a:r>
              <a:rPr lang="en" sz="2000">
                <a:solidFill>
                  <a:srgbClr val="20124D"/>
                </a:solidFill>
                <a:latin typeface="Calibri"/>
                <a:ea typeface="Calibri"/>
                <a:cs typeface="Calibri"/>
                <a:sym typeface="Calibri"/>
              </a:rPr>
              <a:t>       $44,133.74</a:t>
            </a:r>
            <a:endParaRPr sz="2000">
              <a:solidFill>
                <a:srgbClr val="20124D"/>
              </a:solidFill>
              <a:latin typeface="Calibri"/>
              <a:ea typeface="Calibri"/>
              <a:cs typeface="Calibri"/>
              <a:sym typeface="Calibri"/>
            </a:endParaRPr>
          </a:p>
        </p:txBody>
      </p:sp>
      <p:pic>
        <p:nvPicPr>
          <p:cNvPr id="173" name="Google Shape;173;p27"/>
          <p:cNvPicPr preferRelativeResize="0"/>
          <p:nvPr/>
        </p:nvPicPr>
        <p:blipFill>
          <a:blip r:embed="rId3">
            <a:alphaModFix/>
          </a:blip>
          <a:stretch>
            <a:fillRect/>
          </a:stretch>
        </p:blipFill>
        <p:spPr>
          <a:xfrm>
            <a:off x="8286789" y="401440"/>
            <a:ext cx="575661" cy="616275"/>
          </a:xfrm>
          <a:prstGeom prst="rect">
            <a:avLst/>
          </a:prstGeom>
          <a:noFill/>
          <a:ln cap="flat" cmpd="sng" w="19050">
            <a:solidFill>
              <a:srgbClr val="674EA7"/>
            </a:solidFill>
            <a:prstDash val="solid"/>
            <a:round/>
            <a:headEnd len="sm" w="sm" type="none"/>
            <a:tailEnd len="sm" w="sm" type="none"/>
          </a:ln>
        </p:spPr>
      </p:pic>
      <p:sp>
        <p:nvSpPr>
          <p:cNvPr id="174" name="Google Shape;174;p27"/>
          <p:cNvSpPr txBox="1"/>
          <p:nvPr/>
        </p:nvSpPr>
        <p:spPr>
          <a:xfrm>
            <a:off x="4572000" y="1317025"/>
            <a:ext cx="3462600" cy="238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20124D"/>
                </a:solidFill>
                <a:latin typeface="Calibri"/>
                <a:ea typeface="Calibri"/>
                <a:cs typeface="Calibri"/>
                <a:sym typeface="Calibri"/>
              </a:rPr>
              <a:t>53144 </a:t>
            </a:r>
            <a:r>
              <a:rPr lang="en" sz="2000">
                <a:solidFill>
                  <a:srgbClr val="20124D"/>
                </a:solidFill>
                <a:latin typeface="Calibri"/>
                <a:ea typeface="Calibri"/>
                <a:cs typeface="Calibri"/>
                <a:sym typeface="Calibri"/>
              </a:rPr>
              <a:t>- Kenosha, WI</a:t>
            </a:r>
            <a:endParaRPr sz="2000">
              <a:solidFill>
                <a:srgbClr val="20124D"/>
              </a:solidFill>
              <a:latin typeface="Calibri"/>
              <a:ea typeface="Calibri"/>
              <a:cs typeface="Calibri"/>
              <a:sym typeface="Calibri"/>
            </a:endParaRPr>
          </a:p>
          <a:p>
            <a:pPr indent="457200" lvl="0" marL="0" rtl="0" algn="l">
              <a:spcBef>
                <a:spcPts val="0"/>
              </a:spcBef>
              <a:spcAft>
                <a:spcPts val="0"/>
              </a:spcAft>
              <a:buNone/>
            </a:pPr>
            <a:r>
              <a:rPr lang="en" sz="2000">
                <a:solidFill>
                  <a:srgbClr val="20124D"/>
                </a:solidFill>
                <a:latin typeface="Calibri"/>
                <a:ea typeface="Calibri"/>
                <a:cs typeface="Calibri"/>
                <a:sym typeface="Calibri"/>
              </a:rPr>
              <a:t>       $39,968.79</a:t>
            </a:r>
            <a:endParaRPr sz="2000">
              <a:solidFill>
                <a:srgbClr val="20124D"/>
              </a:solidFill>
              <a:latin typeface="Calibri"/>
              <a:ea typeface="Calibri"/>
              <a:cs typeface="Calibri"/>
              <a:sym typeface="Calibri"/>
            </a:endParaRPr>
          </a:p>
          <a:p>
            <a:pPr indent="0" lvl="0" marL="0" rtl="0" algn="l">
              <a:spcBef>
                <a:spcPts val="0"/>
              </a:spcBef>
              <a:spcAft>
                <a:spcPts val="0"/>
              </a:spcAft>
              <a:buNone/>
            </a:pPr>
            <a:r>
              <a:t/>
            </a:r>
            <a:endParaRPr sz="2000">
              <a:solidFill>
                <a:srgbClr val="20124D"/>
              </a:solidFill>
              <a:latin typeface="Calibri"/>
              <a:ea typeface="Calibri"/>
              <a:cs typeface="Calibri"/>
              <a:sym typeface="Calibri"/>
            </a:endParaRPr>
          </a:p>
          <a:p>
            <a:pPr indent="0" lvl="0" marL="0" rtl="0" algn="l">
              <a:spcBef>
                <a:spcPts val="0"/>
              </a:spcBef>
              <a:spcAft>
                <a:spcPts val="0"/>
              </a:spcAft>
              <a:buNone/>
            </a:pPr>
            <a:r>
              <a:rPr b="1" lang="en" sz="2000">
                <a:solidFill>
                  <a:srgbClr val="20124D"/>
                </a:solidFill>
                <a:latin typeface="Calibri"/>
                <a:ea typeface="Calibri"/>
                <a:cs typeface="Calibri"/>
                <a:sym typeface="Calibri"/>
              </a:rPr>
              <a:t>53142 </a:t>
            </a:r>
            <a:r>
              <a:rPr lang="en" sz="2000">
                <a:solidFill>
                  <a:srgbClr val="20124D"/>
                </a:solidFill>
                <a:latin typeface="Calibri"/>
                <a:ea typeface="Calibri"/>
                <a:cs typeface="Calibri"/>
                <a:sym typeface="Calibri"/>
              </a:rPr>
              <a:t>- Twin Lakes, WI</a:t>
            </a:r>
            <a:endParaRPr sz="2000">
              <a:solidFill>
                <a:srgbClr val="20124D"/>
              </a:solidFill>
              <a:latin typeface="Calibri"/>
              <a:ea typeface="Calibri"/>
              <a:cs typeface="Calibri"/>
              <a:sym typeface="Calibri"/>
            </a:endParaRPr>
          </a:p>
          <a:p>
            <a:pPr indent="0" lvl="0" marL="457200" rtl="0" algn="l">
              <a:spcBef>
                <a:spcPts val="0"/>
              </a:spcBef>
              <a:spcAft>
                <a:spcPts val="0"/>
              </a:spcAft>
              <a:buNone/>
            </a:pPr>
            <a:r>
              <a:rPr lang="en" sz="2000">
                <a:solidFill>
                  <a:srgbClr val="20124D"/>
                </a:solidFill>
                <a:latin typeface="Calibri"/>
                <a:ea typeface="Calibri"/>
                <a:cs typeface="Calibri"/>
                <a:sym typeface="Calibri"/>
              </a:rPr>
              <a:t>       $38,127.55</a:t>
            </a:r>
            <a:endParaRPr sz="2000">
              <a:solidFill>
                <a:srgbClr val="20124D"/>
              </a:solidFill>
              <a:latin typeface="Calibri"/>
              <a:ea typeface="Calibri"/>
              <a:cs typeface="Calibri"/>
              <a:sym typeface="Calibri"/>
            </a:endParaRPr>
          </a:p>
          <a:p>
            <a:pPr indent="0" lvl="0" marL="0" rtl="0" algn="l">
              <a:lnSpc>
                <a:spcPct val="115000"/>
              </a:lnSpc>
              <a:spcBef>
                <a:spcPts val="0"/>
              </a:spcBef>
              <a:spcAft>
                <a:spcPts val="0"/>
              </a:spcAft>
              <a:buNone/>
            </a:pPr>
            <a:r>
              <a:t/>
            </a:r>
            <a:endParaRPr sz="2000">
              <a:solidFill>
                <a:srgbClr val="20124D"/>
              </a:solidFill>
              <a:latin typeface="Calibri"/>
              <a:ea typeface="Calibri"/>
              <a:cs typeface="Calibri"/>
              <a:sym typeface="Calibri"/>
            </a:endParaRPr>
          </a:p>
          <a:p>
            <a:pPr indent="0" lvl="0" marL="0" rtl="0" algn="l">
              <a:spcBef>
                <a:spcPts val="0"/>
              </a:spcBef>
              <a:spcAft>
                <a:spcPts val="0"/>
              </a:spcAft>
              <a:buNone/>
            </a:pPr>
            <a:r>
              <a:t/>
            </a:r>
            <a:endParaRPr sz="2000">
              <a:solidFill>
                <a:srgbClr val="20124D"/>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178" name="Shape 178"/>
        <p:cNvGrpSpPr/>
        <p:nvPr/>
      </p:nvGrpSpPr>
      <p:grpSpPr>
        <a:xfrm>
          <a:off x="0" y="0"/>
          <a:ext cx="0" cy="0"/>
          <a:chOff x="0" y="0"/>
          <a:chExt cx="0" cy="0"/>
        </a:xfrm>
      </p:grpSpPr>
      <p:sp>
        <p:nvSpPr>
          <p:cNvPr id="179" name="Google Shape;179;p28"/>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8E7CC3"/>
                </a:solidFill>
                <a:latin typeface="Calibri"/>
                <a:ea typeface="Calibri"/>
                <a:cs typeface="Calibri"/>
                <a:sym typeface="Calibri"/>
              </a:rPr>
              <a:t>Recommendations</a:t>
            </a:r>
            <a:endParaRPr sz="4000">
              <a:solidFill>
                <a:srgbClr val="8E7CC3"/>
              </a:solidFill>
              <a:latin typeface="Calibri"/>
              <a:ea typeface="Calibri"/>
              <a:cs typeface="Calibri"/>
              <a:sym typeface="Calibri"/>
            </a:endParaRPr>
          </a:p>
        </p:txBody>
      </p:sp>
      <p:sp>
        <p:nvSpPr>
          <p:cNvPr id="180" name="Google Shape;180;p28"/>
          <p:cNvSpPr txBox="1"/>
          <p:nvPr>
            <p:ph idx="4294967295" type="body"/>
          </p:nvPr>
        </p:nvSpPr>
        <p:spPr>
          <a:xfrm>
            <a:off x="311700" y="1304875"/>
            <a:ext cx="8520600" cy="3387000"/>
          </a:xfrm>
          <a:prstGeom prst="rect">
            <a:avLst/>
          </a:prstGeom>
          <a:solidFill>
            <a:schemeClr val="accent4"/>
          </a:solidFill>
          <a:ln cap="flat" cmpd="sng" w="19050">
            <a:solidFill>
              <a:srgbClr val="674EA7"/>
            </a:solidFill>
            <a:prstDash val="solid"/>
            <a:round/>
            <a:headEnd len="sm" w="sm" type="none"/>
            <a:tailEnd len="sm" w="sm" type="none"/>
          </a:ln>
        </p:spPr>
        <p:txBody>
          <a:bodyPr anchorCtr="0" anchor="t" bIns="91425" lIns="91425" spcFirstLastPara="1" rIns="91425" wrap="square" tIns="91425">
            <a:noAutofit/>
          </a:bodyPr>
          <a:lstStyle/>
          <a:p>
            <a:pPr indent="-355600" lvl="0" marL="457200" rtl="0" algn="l">
              <a:spcBef>
                <a:spcPts val="0"/>
              </a:spcBef>
              <a:spcAft>
                <a:spcPts val="0"/>
              </a:spcAft>
              <a:buClr>
                <a:srgbClr val="20124D"/>
              </a:buClr>
              <a:buSzPts val="2000"/>
              <a:buFont typeface="Calibri"/>
              <a:buChar char="-"/>
            </a:pPr>
            <a:r>
              <a:rPr lang="en" sz="2000">
                <a:solidFill>
                  <a:srgbClr val="20124D"/>
                </a:solidFill>
                <a:latin typeface="Calibri"/>
                <a:ea typeface="Calibri"/>
                <a:cs typeface="Calibri"/>
                <a:sym typeface="Calibri"/>
              </a:rPr>
              <a:t>Invest in in the area fifteen-to-twenty-five-miles West of Interstate-94, North of the Illinois border</a:t>
            </a:r>
            <a:endParaRPr sz="2000">
              <a:solidFill>
                <a:srgbClr val="20124D"/>
              </a:solidFill>
              <a:latin typeface="Calibri"/>
              <a:ea typeface="Calibri"/>
              <a:cs typeface="Calibri"/>
              <a:sym typeface="Calibri"/>
            </a:endParaRPr>
          </a:p>
          <a:p>
            <a:pPr indent="0" lvl="0" marL="0" rtl="0" algn="l">
              <a:spcBef>
                <a:spcPts val="0"/>
              </a:spcBef>
              <a:spcAft>
                <a:spcPts val="0"/>
              </a:spcAft>
              <a:buNone/>
            </a:pPr>
            <a:r>
              <a:t/>
            </a:r>
            <a:endParaRPr sz="1000">
              <a:solidFill>
                <a:srgbClr val="20124D"/>
              </a:solidFill>
              <a:latin typeface="Calibri"/>
              <a:ea typeface="Calibri"/>
              <a:cs typeface="Calibri"/>
              <a:sym typeface="Calibri"/>
            </a:endParaRPr>
          </a:p>
          <a:p>
            <a:pPr indent="-355600" lvl="0" marL="457200" rtl="0" algn="l">
              <a:spcBef>
                <a:spcPts val="0"/>
              </a:spcBef>
              <a:spcAft>
                <a:spcPts val="0"/>
              </a:spcAft>
              <a:buClr>
                <a:srgbClr val="20124D"/>
              </a:buClr>
              <a:buSzPts val="2000"/>
              <a:buFont typeface="Calibri"/>
              <a:buChar char="-"/>
            </a:pPr>
            <a:r>
              <a:rPr lang="en" sz="2000">
                <a:solidFill>
                  <a:srgbClr val="20124D"/>
                </a:solidFill>
                <a:latin typeface="Calibri"/>
                <a:ea typeface="Calibri"/>
                <a:cs typeface="Calibri"/>
                <a:sym typeface="Calibri"/>
              </a:rPr>
              <a:t>Invest in the area within five-miles of Interstate-94 in Kenosha County</a:t>
            </a:r>
            <a:endParaRPr sz="2000">
              <a:solidFill>
                <a:srgbClr val="20124D"/>
              </a:solidFill>
              <a:latin typeface="Calibri"/>
              <a:ea typeface="Calibri"/>
              <a:cs typeface="Calibri"/>
              <a:sym typeface="Calibri"/>
            </a:endParaRPr>
          </a:p>
          <a:p>
            <a:pPr indent="0" lvl="0" marL="0" rtl="0" algn="l">
              <a:spcBef>
                <a:spcPts val="0"/>
              </a:spcBef>
              <a:spcAft>
                <a:spcPts val="0"/>
              </a:spcAft>
              <a:buNone/>
            </a:pPr>
            <a:r>
              <a:t/>
            </a:r>
            <a:endParaRPr sz="1000">
              <a:solidFill>
                <a:srgbClr val="20124D"/>
              </a:solidFill>
              <a:latin typeface="Calibri"/>
              <a:ea typeface="Calibri"/>
              <a:cs typeface="Calibri"/>
              <a:sym typeface="Calibri"/>
            </a:endParaRPr>
          </a:p>
          <a:p>
            <a:pPr indent="-355600" lvl="0" marL="457200" rtl="0" algn="l">
              <a:spcBef>
                <a:spcPts val="0"/>
              </a:spcBef>
              <a:spcAft>
                <a:spcPts val="0"/>
              </a:spcAft>
              <a:buClr>
                <a:srgbClr val="20124D"/>
              </a:buClr>
              <a:buSzPts val="2000"/>
              <a:buFont typeface="Calibri"/>
              <a:buChar char="-"/>
            </a:pPr>
            <a:r>
              <a:rPr lang="en" sz="2000">
                <a:solidFill>
                  <a:srgbClr val="20124D"/>
                </a:solidFill>
                <a:latin typeface="Calibri"/>
                <a:ea typeface="Calibri"/>
                <a:cs typeface="Calibri"/>
                <a:sym typeface="Calibri"/>
              </a:rPr>
              <a:t>Discard interest in Illinois</a:t>
            </a:r>
            <a:endParaRPr sz="2000">
              <a:solidFill>
                <a:srgbClr val="20124D"/>
              </a:solidFill>
              <a:latin typeface="Calibri"/>
              <a:ea typeface="Calibri"/>
              <a:cs typeface="Calibri"/>
              <a:sym typeface="Calibri"/>
            </a:endParaRPr>
          </a:p>
        </p:txBody>
      </p:sp>
      <p:pic>
        <p:nvPicPr>
          <p:cNvPr id="181" name="Google Shape;181;p28"/>
          <p:cNvPicPr preferRelativeResize="0"/>
          <p:nvPr/>
        </p:nvPicPr>
        <p:blipFill>
          <a:blip r:embed="rId3">
            <a:alphaModFix/>
          </a:blip>
          <a:stretch>
            <a:fillRect/>
          </a:stretch>
        </p:blipFill>
        <p:spPr>
          <a:xfrm>
            <a:off x="8286789" y="401440"/>
            <a:ext cx="575661" cy="616275"/>
          </a:xfrm>
          <a:prstGeom prst="rect">
            <a:avLst/>
          </a:prstGeom>
          <a:noFill/>
          <a:ln cap="flat" cmpd="sng" w="19050">
            <a:solidFill>
              <a:srgbClr val="674EA7"/>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185" name="Shape 185"/>
        <p:cNvGrpSpPr/>
        <p:nvPr/>
      </p:nvGrpSpPr>
      <p:grpSpPr>
        <a:xfrm>
          <a:off x="0" y="0"/>
          <a:ext cx="0" cy="0"/>
          <a:chOff x="0" y="0"/>
          <a:chExt cx="0" cy="0"/>
        </a:xfrm>
      </p:grpSpPr>
      <p:sp>
        <p:nvSpPr>
          <p:cNvPr id="186" name="Google Shape;186;p29"/>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8E7CC3"/>
                </a:solidFill>
                <a:latin typeface="Calibri"/>
                <a:ea typeface="Calibri"/>
                <a:cs typeface="Calibri"/>
                <a:sym typeface="Calibri"/>
              </a:rPr>
              <a:t>Recommendations</a:t>
            </a:r>
            <a:endParaRPr sz="4000">
              <a:solidFill>
                <a:srgbClr val="8E7CC3"/>
              </a:solidFill>
              <a:latin typeface="Calibri"/>
              <a:ea typeface="Calibri"/>
              <a:cs typeface="Calibri"/>
              <a:sym typeface="Calibri"/>
            </a:endParaRPr>
          </a:p>
        </p:txBody>
      </p:sp>
      <p:sp>
        <p:nvSpPr>
          <p:cNvPr id="187" name="Google Shape;187;p29"/>
          <p:cNvSpPr txBox="1"/>
          <p:nvPr>
            <p:ph idx="4294967295" type="body"/>
          </p:nvPr>
        </p:nvSpPr>
        <p:spPr>
          <a:xfrm>
            <a:off x="311700" y="1304875"/>
            <a:ext cx="8520600" cy="3387000"/>
          </a:xfrm>
          <a:prstGeom prst="rect">
            <a:avLst/>
          </a:prstGeom>
          <a:solidFill>
            <a:schemeClr val="accent4"/>
          </a:solidFill>
          <a:ln cap="flat" cmpd="sng" w="19050">
            <a:solidFill>
              <a:srgbClr val="674EA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0124D"/>
                </a:solidFill>
                <a:latin typeface="Calibri"/>
                <a:ea typeface="Calibri"/>
                <a:cs typeface="Calibri"/>
                <a:sym typeface="Calibri"/>
              </a:rPr>
              <a:t>Invest in in the area fifteen-to-twenty-five-miles West of Interstate-94, North of the Illinois border</a:t>
            </a:r>
            <a:endParaRPr b="1" sz="2000">
              <a:solidFill>
                <a:srgbClr val="20124D"/>
              </a:solidFill>
              <a:latin typeface="Calibri"/>
              <a:ea typeface="Calibri"/>
              <a:cs typeface="Calibri"/>
              <a:sym typeface="Calibri"/>
            </a:endParaRPr>
          </a:p>
          <a:p>
            <a:pPr indent="0" lvl="0" marL="0" rtl="0" algn="l">
              <a:spcBef>
                <a:spcPts val="0"/>
              </a:spcBef>
              <a:spcAft>
                <a:spcPts val="0"/>
              </a:spcAft>
              <a:buNone/>
            </a:pPr>
            <a:r>
              <a:t/>
            </a:r>
            <a:endParaRPr b="1" sz="1000">
              <a:solidFill>
                <a:srgbClr val="20124D"/>
              </a:solidFill>
              <a:latin typeface="Calibri"/>
              <a:ea typeface="Calibri"/>
              <a:cs typeface="Calibri"/>
              <a:sym typeface="Calibri"/>
            </a:endParaRPr>
          </a:p>
          <a:p>
            <a:pPr indent="0" lvl="0" marL="0" rtl="0" algn="l">
              <a:spcBef>
                <a:spcPts val="0"/>
              </a:spcBef>
              <a:spcAft>
                <a:spcPts val="0"/>
              </a:spcAft>
              <a:buNone/>
            </a:pPr>
            <a:r>
              <a:rPr lang="en" sz="2000">
                <a:solidFill>
                  <a:srgbClr val="20124D"/>
                </a:solidFill>
                <a:latin typeface="Calibri"/>
                <a:ea typeface="Calibri"/>
                <a:cs typeface="Calibri"/>
                <a:sym typeface="Calibri"/>
              </a:rPr>
              <a:t>3 of the top-5zipcodes, including the top-2,are located sequentially, 15-25miles West of I94, from the north-most border of Racine County south to the IL border</a:t>
            </a:r>
            <a:endParaRPr sz="2000">
              <a:solidFill>
                <a:srgbClr val="20124D"/>
              </a:solidFill>
              <a:latin typeface="Calibri"/>
              <a:ea typeface="Calibri"/>
              <a:cs typeface="Calibri"/>
              <a:sym typeface="Calibri"/>
            </a:endParaRPr>
          </a:p>
          <a:p>
            <a:pPr indent="0" lvl="0" marL="0" rtl="0" algn="l">
              <a:spcBef>
                <a:spcPts val="0"/>
              </a:spcBef>
              <a:spcAft>
                <a:spcPts val="0"/>
              </a:spcAft>
              <a:buNone/>
            </a:pPr>
            <a:r>
              <a:t/>
            </a:r>
            <a:endParaRPr sz="1000">
              <a:solidFill>
                <a:srgbClr val="20124D"/>
              </a:solidFill>
              <a:latin typeface="Calibri"/>
              <a:ea typeface="Calibri"/>
              <a:cs typeface="Calibri"/>
              <a:sym typeface="Calibri"/>
            </a:endParaRPr>
          </a:p>
          <a:p>
            <a:pPr indent="0" lvl="0" marL="0" rtl="0" algn="l">
              <a:spcBef>
                <a:spcPts val="0"/>
              </a:spcBef>
              <a:spcAft>
                <a:spcPts val="0"/>
              </a:spcAft>
              <a:buNone/>
            </a:pPr>
            <a:r>
              <a:rPr lang="en" sz="2000">
                <a:solidFill>
                  <a:srgbClr val="20124D"/>
                </a:solidFill>
                <a:latin typeface="Calibri"/>
                <a:ea typeface="Calibri"/>
                <a:cs typeface="Calibri"/>
                <a:sym typeface="Calibri"/>
              </a:rPr>
              <a:t>Based on projections that Chicago and Milwaukee will continue to merge into a singular megaregion, it was anticipated that the area directly between, East of I-94 to Lake Michigan, containing cities Kenosha, Racine, and Oak Creek would have been one of the areas on the rise</a:t>
            </a:r>
            <a:endParaRPr sz="2000">
              <a:solidFill>
                <a:srgbClr val="20124D"/>
              </a:solidFill>
              <a:latin typeface="Calibri"/>
              <a:ea typeface="Calibri"/>
              <a:cs typeface="Calibri"/>
              <a:sym typeface="Calibri"/>
            </a:endParaRPr>
          </a:p>
        </p:txBody>
      </p:sp>
      <p:pic>
        <p:nvPicPr>
          <p:cNvPr id="188" name="Google Shape;188;p29"/>
          <p:cNvPicPr preferRelativeResize="0"/>
          <p:nvPr/>
        </p:nvPicPr>
        <p:blipFill>
          <a:blip r:embed="rId3">
            <a:alphaModFix/>
          </a:blip>
          <a:stretch>
            <a:fillRect/>
          </a:stretch>
        </p:blipFill>
        <p:spPr>
          <a:xfrm>
            <a:off x="8286789" y="401440"/>
            <a:ext cx="575661" cy="616275"/>
          </a:xfrm>
          <a:prstGeom prst="rect">
            <a:avLst/>
          </a:prstGeom>
          <a:noFill/>
          <a:ln cap="flat" cmpd="sng" w="19050">
            <a:solidFill>
              <a:srgbClr val="674EA7"/>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192" name="Shape 192"/>
        <p:cNvGrpSpPr/>
        <p:nvPr/>
      </p:nvGrpSpPr>
      <p:grpSpPr>
        <a:xfrm>
          <a:off x="0" y="0"/>
          <a:ext cx="0" cy="0"/>
          <a:chOff x="0" y="0"/>
          <a:chExt cx="0" cy="0"/>
        </a:xfrm>
      </p:grpSpPr>
      <p:sp>
        <p:nvSpPr>
          <p:cNvPr id="193" name="Google Shape;193;p30"/>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8E7CC3"/>
                </a:solidFill>
                <a:latin typeface="Calibri"/>
                <a:ea typeface="Calibri"/>
                <a:cs typeface="Calibri"/>
                <a:sym typeface="Calibri"/>
              </a:rPr>
              <a:t>Recommendations</a:t>
            </a:r>
            <a:endParaRPr sz="4000">
              <a:solidFill>
                <a:srgbClr val="8E7CC3"/>
              </a:solidFill>
              <a:latin typeface="Calibri"/>
              <a:ea typeface="Calibri"/>
              <a:cs typeface="Calibri"/>
              <a:sym typeface="Calibri"/>
            </a:endParaRPr>
          </a:p>
        </p:txBody>
      </p:sp>
      <p:sp>
        <p:nvSpPr>
          <p:cNvPr id="194" name="Google Shape;194;p30"/>
          <p:cNvSpPr txBox="1"/>
          <p:nvPr>
            <p:ph idx="4294967295" type="body"/>
          </p:nvPr>
        </p:nvSpPr>
        <p:spPr>
          <a:xfrm>
            <a:off x="311700" y="1304875"/>
            <a:ext cx="8520600" cy="3387000"/>
          </a:xfrm>
          <a:prstGeom prst="rect">
            <a:avLst/>
          </a:prstGeom>
          <a:solidFill>
            <a:schemeClr val="accent4"/>
          </a:solidFill>
          <a:ln cap="flat" cmpd="sng" w="19050">
            <a:solidFill>
              <a:srgbClr val="674EA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0124D"/>
                </a:solidFill>
                <a:latin typeface="Calibri"/>
                <a:ea typeface="Calibri"/>
                <a:cs typeface="Calibri"/>
                <a:sym typeface="Calibri"/>
              </a:rPr>
              <a:t>Follow-Up Questions</a:t>
            </a:r>
            <a:endParaRPr b="1" sz="2000">
              <a:solidFill>
                <a:srgbClr val="20124D"/>
              </a:solidFill>
              <a:latin typeface="Calibri"/>
              <a:ea typeface="Calibri"/>
              <a:cs typeface="Calibri"/>
              <a:sym typeface="Calibri"/>
            </a:endParaRPr>
          </a:p>
          <a:p>
            <a:pPr indent="-355600" lvl="0" marL="457200" rtl="0" algn="l">
              <a:spcBef>
                <a:spcPts val="0"/>
              </a:spcBef>
              <a:spcAft>
                <a:spcPts val="0"/>
              </a:spcAft>
              <a:buClr>
                <a:srgbClr val="20124D"/>
              </a:buClr>
              <a:buSzPts val="2000"/>
              <a:buFont typeface="Calibri"/>
              <a:buChar char="-"/>
            </a:pPr>
            <a:r>
              <a:rPr lang="en" sz="2000">
                <a:solidFill>
                  <a:srgbClr val="20124D"/>
                </a:solidFill>
                <a:latin typeface="Calibri"/>
                <a:ea typeface="Calibri"/>
                <a:cs typeface="Calibri"/>
                <a:sym typeface="Calibri"/>
              </a:rPr>
              <a:t> Is the attraction to this area potentially associated with higher rated school system further separated from the cities?</a:t>
            </a:r>
            <a:endParaRPr sz="2000">
              <a:solidFill>
                <a:srgbClr val="20124D"/>
              </a:solidFill>
              <a:latin typeface="Calibri"/>
              <a:ea typeface="Calibri"/>
              <a:cs typeface="Calibri"/>
              <a:sym typeface="Calibri"/>
            </a:endParaRPr>
          </a:p>
          <a:p>
            <a:pPr indent="-355600" lvl="0" marL="457200" rtl="0" algn="l">
              <a:spcBef>
                <a:spcPts val="0"/>
              </a:spcBef>
              <a:spcAft>
                <a:spcPts val="0"/>
              </a:spcAft>
              <a:buClr>
                <a:srgbClr val="20124D"/>
              </a:buClr>
              <a:buSzPts val="2000"/>
              <a:buFont typeface="Calibri"/>
              <a:buChar char="-"/>
            </a:pPr>
            <a:r>
              <a:rPr lang="en" sz="2000">
                <a:solidFill>
                  <a:srgbClr val="20124D"/>
                </a:solidFill>
                <a:latin typeface="Calibri"/>
                <a:ea typeface="Calibri"/>
                <a:cs typeface="Calibri"/>
                <a:sym typeface="Calibri"/>
              </a:rPr>
              <a:t> Are the higher forecasted returns potentially being driven by specific, smaller </a:t>
            </a:r>
            <a:r>
              <a:rPr lang="en" sz="2000">
                <a:solidFill>
                  <a:srgbClr val="20124D"/>
                </a:solidFill>
                <a:latin typeface="Calibri"/>
                <a:ea typeface="Calibri"/>
                <a:cs typeface="Calibri"/>
                <a:sym typeface="Calibri"/>
              </a:rPr>
              <a:t>geographic areas, weighting the average for the zipcode?</a:t>
            </a:r>
            <a:endParaRPr sz="2000">
              <a:solidFill>
                <a:srgbClr val="20124D"/>
              </a:solidFill>
              <a:latin typeface="Calibri"/>
              <a:ea typeface="Calibri"/>
              <a:cs typeface="Calibri"/>
              <a:sym typeface="Calibri"/>
            </a:endParaRPr>
          </a:p>
          <a:p>
            <a:pPr indent="-355600" lvl="0" marL="457200" rtl="0" algn="l">
              <a:spcBef>
                <a:spcPts val="0"/>
              </a:spcBef>
              <a:spcAft>
                <a:spcPts val="0"/>
              </a:spcAft>
              <a:buClr>
                <a:srgbClr val="20124D"/>
              </a:buClr>
              <a:buSzPts val="2000"/>
              <a:buFont typeface="Calibri"/>
              <a:buChar char="-"/>
            </a:pPr>
            <a:r>
              <a:rPr lang="en" sz="2000">
                <a:solidFill>
                  <a:srgbClr val="20124D"/>
                </a:solidFill>
                <a:latin typeface="Calibri"/>
                <a:ea typeface="Calibri"/>
                <a:cs typeface="Calibri"/>
                <a:sym typeface="Calibri"/>
              </a:rPr>
              <a:t>Is the growth of the area even connected with commuting access to Milwaukee and/or Chicago?</a:t>
            </a:r>
            <a:endParaRPr sz="2000">
              <a:solidFill>
                <a:srgbClr val="20124D"/>
              </a:solidFill>
              <a:latin typeface="Calibri"/>
              <a:ea typeface="Calibri"/>
              <a:cs typeface="Calibri"/>
              <a:sym typeface="Calibri"/>
            </a:endParaRPr>
          </a:p>
        </p:txBody>
      </p:sp>
      <p:pic>
        <p:nvPicPr>
          <p:cNvPr id="195" name="Google Shape;195;p30"/>
          <p:cNvPicPr preferRelativeResize="0"/>
          <p:nvPr/>
        </p:nvPicPr>
        <p:blipFill>
          <a:blip r:embed="rId3">
            <a:alphaModFix/>
          </a:blip>
          <a:stretch>
            <a:fillRect/>
          </a:stretch>
        </p:blipFill>
        <p:spPr>
          <a:xfrm>
            <a:off x="8286789" y="401440"/>
            <a:ext cx="575661" cy="616275"/>
          </a:xfrm>
          <a:prstGeom prst="rect">
            <a:avLst/>
          </a:prstGeom>
          <a:noFill/>
          <a:ln cap="flat" cmpd="sng" w="19050">
            <a:solidFill>
              <a:srgbClr val="674EA7"/>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199" name="Shape 199"/>
        <p:cNvGrpSpPr/>
        <p:nvPr/>
      </p:nvGrpSpPr>
      <p:grpSpPr>
        <a:xfrm>
          <a:off x="0" y="0"/>
          <a:ext cx="0" cy="0"/>
          <a:chOff x="0" y="0"/>
          <a:chExt cx="0" cy="0"/>
        </a:xfrm>
      </p:grpSpPr>
      <p:sp>
        <p:nvSpPr>
          <p:cNvPr id="200" name="Google Shape;200;p31"/>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8E7CC3"/>
                </a:solidFill>
                <a:latin typeface="Calibri"/>
                <a:ea typeface="Calibri"/>
                <a:cs typeface="Calibri"/>
                <a:sym typeface="Calibri"/>
              </a:rPr>
              <a:t>Recommendations</a:t>
            </a:r>
            <a:endParaRPr sz="4000">
              <a:solidFill>
                <a:srgbClr val="8E7CC3"/>
              </a:solidFill>
              <a:latin typeface="Calibri"/>
              <a:ea typeface="Calibri"/>
              <a:cs typeface="Calibri"/>
              <a:sym typeface="Calibri"/>
            </a:endParaRPr>
          </a:p>
        </p:txBody>
      </p:sp>
      <p:sp>
        <p:nvSpPr>
          <p:cNvPr id="201" name="Google Shape;201;p31"/>
          <p:cNvSpPr txBox="1"/>
          <p:nvPr>
            <p:ph idx="4294967295" type="body"/>
          </p:nvPr>
        </p:nvSpPr>
        <p:spPr>
          <a:xfrm>
            <a:off x="311700" y="1304875"/>
            <a:ext cx="8520600" cy="3387000"/>
          </a:xfrm>
          <a:prstGeom prst="rect">
            <a:avLst/>
          </a:prstGeom>
          <a:solidFill>
            <a:schemeClr val="accent4"/>
          </a:solidFill>
          <a:ln cap="flat" cmpd="sng" w="19050">
            <a:solidFill>
              <a:srgbClr val="674EA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0124D"/>
                </a:solidFill>
                <a:latin typeface="Calibri"/>
                <a:ea typeface="Calibri"/>
                <a:cs typeface="Calibri"/>
                <a:sym typeface="Calibri"/>
              </a:rPr>
              <a:t>Invest in the area within 5miles of I94 in Kenosha County</a:t>
            </a:r>
            <a:endParaRPr b="1" sz="2000">
              <a:solidFill>
                <a:srgbClr val="20124D"/>
              </a:solidFill>
              <a:latin typeface="Calibri"/>
              <a:ea typeface="Calibri"/>
              <a:cs typeface="Calibri"/>
              <a:sym typeface="Calibri"/>
            </a:endParaRPr>
          </a:p>
          <a:p>
            <a:pPr indent="0" lvl="0" marL="0" rtl="0" algn="l">
              <a:spcBef>
                <a:spcPts val="0"/>
              </a:spcBef>
              <a:spcAft>
                <a:spcPts val="0"/>
              </a:spcAft>
              <a:buNone/>
            </a:pPr>
            <a:r>
              <a:t/>
            </a:r>
            <a:endParaRPr b="1" sz="1000">
              <a:solidFill>
                <a:srgbClr val="20124D"/>
              </a:solidFill>
              <a:latin typeface="Calibri"/>
              <a:ea typeface="Calibri"/>
              <a:cs typeface="Calibri"/>
              <a:sym typeface="Calibri"/>
            </a:endParaRPr>
          </a:p>
          <a:p>
            <a:pPr indent="0" lvl="0" marL="0" rtl="0" algn="l">
              <a:spcBef>
                <a:spcPts val="0"/>
              </a:spcBef>
              <a:spcAft>
                <a:spcPts val="0"/>
              </a:spcAft>
              <a:buNone/>
            </a:pPr>
            <a:r>
              <a:rPr lang="en" sz="2000">
                <a:solidFill>
                  <a:srgbClr val="20124D"/>
                </a:solidFill>
                <a:latin typeface="Calibri"/>
                <a:ea typeface="Calibri"/>
                <a:cs typeface="Calibri"/>
                <a:sym typeface="Calibri"/>
              </a:rPr>
              <a:t>The final 2 of the top-5zipcodes were more predictably the area directly surrounding the major business developments along I-94 in Kenosha. </a:t>
            </a:r>
            <a:endParaRPr sz="2000">
              <a:solidFill>
                <a:srgbClr val="20124D"/>
              </a:solidFill>
              <a:latin typeface="Calibri"/>
              <a:ea typeface="Calibri"/>
              <a:cs typeface="Calibri"/>
              <a:sym typeface="Calibri"/>
            </a:endParaRPr>
          </a:p>
          <a:p>
            <a:pPr indent="0" lvl="0" marL="0" rtl="0" algn="l">
              <a:spcBef>
                <a:spcPts val="0"/>
              </a:spcBef>
              <a:spcAft>
                <a:spcPts val="0"/>
              </a:spcAft>
              <a:buNone/>
            </a:pPr>
            <a:r>
              <a:t/>
            </a:r>
            <a:endParaRPr sz="1000">
              <a:solidFill>
                <a:srgbClr val="20124D"/>
              </a:solidFill>
              <a:latin typeface="Calibri"/>
              <a:ea typeface="Calibri"/>
              <a:cs typeface="Calibri"/>
              <a:sym typeface="Calibri"/>
            </a:endParaRPr>
          </a:p>
          <a:p>
            <a:pPr indent="0" lvl="0" marL="0" rtl="0" algn="l">
              <a:spcBef>
                <a:spcPts val="0"/>
              </a:spcBef>
              <a:spcAft>
                <a:spcPts val="0"/>
              </a:spcAft>
              <a:buNone/>
            </a:pPr>
            <a:r>
              <a:rPr lang="en" sz="2000">
                <a:solidFill>
                  <a:srgbClr val="20124D"/>
                </a:solidFill>
                <a:latin typeface="Calibri"/>
                <a:ea typeface="Calibri"/>
                <a:cs typeface="Calibri"/>
                <a:sym typeface="Calibri"/>
              </a:rPr>
              <a:t>This area would also have the most direct access to I-94 and the Hiawatha Train service stop for commuter access</a:t>
            </a:r>
            <a:endParaRPr sz="2000">
              <a:solidFill>
                <a:srgbClr val="20124D"/>
              </a:solidFill>
              <a:latin typeface="Calibri"/>
              <a:ea typeface="Calibri"/>
              <a:cs typeface="Calibri"/>
              <a:sym typeface="Calibri"/>
            </a:endParaRPr>
          </a:p>
        </p:txBody>
      </p:sp>
      <p:pic>
        <p:nvPicPr>
          <p:cNvPr id="202" name="Google Shape;202;p31"/>
          <p:cNvPicPr preferRelativeResize="0"/>
          <p:nvPr/>
        </p:nvPicPr>
        <p:blipFill>
          <a:blip r:embed="rId3">
            <a:alphaModFix/>
          </a:blip>
          <a:stretch>
            <a:fillRect/>
          </a:stretch>
        </p:blipFill>
        <p:spPr>
          <a:xfrm>
            <a:off x="8286789" y="401440"/>
            <a:ext cx="575661" cy="616275"/>
          </a:xfrm>
          <a:prstGeom prst="rect">
            <a:avLst/>
          </a:prstGeom>
          <a:noFill/>
          <a:ln cap="flat" cmpd="sng" w="19050">
            <a:solidFill>
              <a:srgbClr val="674EA7"/>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66" name="Shape 66"/>
        <p:cNvGrpSpPr/>
        <p:nvPr/>
      </p:nvGrpSpPr>
      <p:grpSpPr>
        <a:xfrm>
          <a:off x="0" y="0"/>
          <a:ext cx="0" cy="0"/>
          <a:chOff x="0" y="0"/>
          <a:chExt cx="0" cy="0"/>
        </a:xfrm>
      </p:grpSpPr>
      <p:sp>
        <p:nvSpPr>
          <p:cNvPr id="67" name="Google Shape;67;p14"/>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8E7CC3"/>
                </a:solidFill>
              </a:rPr>
              <a:t>The Chiwaukee Group</a:t>
            </a:r>
            <a:endParaRPr sz="4000">
              <a:solidFill>
                <a:srgbClr val="8E7CC3"/>
              </a:solidFill>
            </a:endParaRPr>
          </a:p>
        </p:txBody>
      </p:sp>
      <p:sp>
        <p:nvSpPr>
          <p:cNvPr id="68" name="Google Shape;68;p14"/>
          <p:cNvSpPr txBox="1"/>
          <p:nvPr>
            <p:ph idx="4294967295" type="body"/>
          </p:nvPr>
        </p:nvSpPr>
        <p:spPr>
          <a:xfrm>
            <a:off x="311700" y="1304875"/>
            <a:ext cx="8520600" cy="3387000"/>
          </a:xfrm>
          <a:prstGeom prst="rect">
            <a:avLst/>
          </a:prstGeom>
          <a:solidFill>
            <a:schemeClr val="accent4"/>
          </a:solidFill>
          <a:ln cap="flat" cmpd="sng" w="19050">
            <a:solidFill>
              <a:srgbClr val="674EA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20124D"/>
                </a:solidFill>
                <a:latin typeface="Calibri"/>
                <a:ea typeface="Calibri"/>
                <a:cs typeface="Calibri"/>
                <a:sym typeface="Calibri"/>
              </a:rPr>
              <a:t>A</a:t>
            </a:r>
            <a:r>
              <a:rPr lang="en" sz="2000">
                <a:solidFill>
                  <a:srgbClr val="20124D"/>
                </a:solidFill>
                <a:latin typeface="Calibri"/>
                <a:ea typeface="Calibri"/>
                <a:cs typeface="Calibri"/>
                <a:sym typeface="Calibri"/>
              </a:rPr>
              <a:t> startup real estate development firm looking to capitalize on growth and business development in the geographic area between Chicago, Illinois and Milwaukee, Wisconsin, through investment in new residential projects.</a:t>
            </a:r>
            <a:endParaRPr sz="2000">
              <a:solidFill>
                <a:srgbClr val="20124D"/>
              </a:solidFill>
              <a:latin typeface="Calibri"/>
              <a:ea typeface="Calibri"/>
              <a:cs typeface="Calibri"/>
              <a:sym typeface="Calibri"/>
            </a:endParaRPr>
          </a:p>
        </p:txBody>
      </p:sp>
      <p:pic>
        <p:nvPicPr>
          <p:cNvPr id="69" name="Google Shape;69;p14"/>
          <p:cNvPicPr preferRelativeResize="0"/>
          <p:nvPr/>
        </p:nvPicPr>
        <p:blipFill>
          <a:blip r:embed="rId3">
            <a:alphaModFix/>
          </a:blip>
          <a:stretch>
            <a:fillRect/>
          </a:stretch>
        </p:blipFill>
        <p:spPr>
          <a:xfrm>
            <a:off x="8286789" y="401440"/>
            <a:ext cx="575661" cy="616275"/>
          </a:xfrm>
          <a:prstGeom prst="rect">
            <a:avLst/>
          </a:prstGeom>
          <a:noFill/>
          <a:ln cap="flat" cmpd="sng" w="19050">
            <a:solidFill>
              <a:srgbClr val="674EA7"/>
            </a:solidFill>
            <a:prstDash val="solid"/>
            <a:round/>
            <a:headEnd len="sm" w="sm" type="none"/>
            <a:tailEnd len="sm" w="sm" type="none"/>
          </a:ln>
        </p:spPr>
      </p:pic>
      <p:pic>
        <p:nvPicPr>
          <p:cNvPr id="70" name="Google Shape;70;p14"/>
          <p:cNvPicPr preferRelativeResize="0"/>
          <p:nvPr/>
        </p:nvPicPr>
        <p:blipFill>
          <a:blip r:embed="rId3">
            <a:alphaModFix/>
          </a:blip>
          <a:stretch>
            <a:fillRect/>
          </a:stretch>
        </p:blipFill>
        <p:spPr>
          <a:xfrm>
            <a:off x="3830095" y="2754612"/>
            <a:ext cx="1483805" cy="1588500"/>
          </a:xfrm>
          <a:prstGeom prst="rect">
            <a:avLst/>
          </a:prstGeom>
          <a:noFill/>
          <a:ln cap="flat" cmpd="sng" w="19050">
            <a:solidFill>
              <a:srgbClr val="674EA7"/>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1000"/>
                                        <p:tgtEl>
                                          <p:spTgt spid="70"/>
                                        </p:tgtEl>
                                        <p:attrNameLst>
                                          <p:attrName>ppt_w</p:attrName>
                                        </p:attrNameLst>
                                      </p:cBhvr>
                                      <p:tavLst>
                                        <p:tav fmla="" tm="0">
                                          <p:val>
                                            <p:strVal val="0"/>
                                          </p:val>
                                        </p:tav>
                                        <p:tav fmla="" tm="100000">
                                          <p:val>
                                            <p:strVal val="#ppt_w"/>
                                          </p:val>
                                        </p:tav>
                                      </p:tavLst>
                                    </p:anim>
                                    <p:anim calcmode="lin" valueType="num">
                                      <p:cBhvr additive="base">
                                        <p:cTn dur="1000"/>
                                        <p:tgtEl>
                                          <p:spTgt spid="7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206" name="Shape 206"/>
        <p:cNvGrpSpPr/>
        <p:nvPr/>
      </p:nvGrpSpPr>
      <p:grpSpPr>
        <a:xfrm>
          <a:off x="0" y="0"/>
          <a:ext cx="0" cy="0"/>
          <a:chOff x="0" y="0"/>
          <a:chExt cx="0" cy="0"/>
        </a:xfrm>
      </p:grpSpPr>
      <p:sp>
        <p:nvSpPr>
          <p:cNvPr id="207" name="Google Shape;207;p32"/>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8E7CC3"/>
                </a:solidFill>
                <a:latin typeface="Calibri"/>
                <a:ea typeface="Calibri"/>
                <a:cs typeface="Calibri"/>
                <a:sym typeface="Calibri"/>
              </a:rPr>
              <a:t>Recommendations</a:t>
            </a:r>
            <a:endParaRPr sz="4000">
              <a:solidFill>
                <a:srgbClr val="8E7CC3"/>
              </a:solidFill>
              <a:latin typeface="Calibri"/>
              <a:ea typeface="Calibri"/>
              <a:cs typeface="Calibri"/>
              <a:sym typeface="Calibri"/>
            </a:endParaRPr>
          </a:p>
        </p:txBody>
      </p:sp>
      <p:sp>
        <p:nvSpPr>
          <p:cNvPr id="208" name="Google Shape;208;p32"/>
          <p:cNvSpPr txBox="1"/>
          <p:nvPr>
            <p:ph idx="4294967295" type="body"/>
          </p:nvPr>
        </p:nvSpPr>
        <p:spPr>
          <a:xfrm>
            <a:off x="311700" y="1304875"/>
            <a:ext cx="8520600" cy="3387000"/>
          </a:xfrm>
          <a:prstGeom prst="rect">
            <a:avLst/>
          </a:prstGeom>
          <a:solidFill>
            <a:schemeClr val="accent4"/>
          </a:solidFill>
          <a:ln cap="flat" cmpd="sng" w="19050">
            <a:solidFill>
              <a:srgbClr val="674EA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0124D"/>
                </a:solidFill>
                <a:latin typeface="Calibri"/>
                <a:ea typeface="Calibri"/>
                <a:cs typeface="Calibri"/>
                <a:sym typeface="Calibri"/>
              </a:rPr>
              <a:t>Follow-Up Questions</a:t>
            </a:r>
            <a:endParaRPr b="1" sz="2000">
              <a:solidFill>
                <a:srgbClr val="20124D"/>
              </a:solidFill>
              <a:latin typeface="Calibri"/>
              <a:ea typeface="Calibri"/>
              <a:cs typeface="Calibri"/>
              <a:sym typeface="Calibri"/>
            </a:endParaRPr>
          </a:p>
          <a:p>
            <a:pPr indent="-355600" lvl="0" marL="457200" rtl="0" algn="l">
              <a:spcBef>
                <a:spcPts val="1200"/>
              </a:spcBef>
              <a:spcAft>
                <a:spcPts val="0"/>
              </a:spcAft>
              <a:buClr>
                <a:srgbClr val="20124D"/>
              </a:buClr>
              <a:buSzPts val="2000"/>
              <a:buFont typeface="Calibri"/>
              <a:buChar char="-"/>
            </a:pPr>
            <a:r>
              <a:rPr lang="en" sz="2000">
                <a:solidFill>
                  <a:srgbClr val="20124D"/>
                </a:solidFill>
                <a:latin typeface="Calibri"/>
                <a:ea typeface="Calibri"/>
                <a:cs typeface="Calibri"/>
                <a:sym typeface="Calibri"/>
              </a:rPr>
              <a:t>What is type of competition exists for the development residential projects in this area?</a:t>
            </a:r>
            <a:endParaRPr sz="2000">
              <a:solidFill>
                <a:srgbClr val="20124D"/>
              </a:solidFill>
              <a:latin typeface="Calibri"/>
              <a:ea typeface="Calibri"/>
              <a:cs typeface="Calibri"/>
              <a:sym typeface="Calibri"/>
            </a:endParaRPr>
          </a:p>
          <a:p>
            <a:pPr indent="-355600" lvl="0" marL="457200" rtl="0" algn="l">
              <a:spcBef>
                <a:spcPts val="0"/>
              </a:spcBef>
              <a:spcAft>
                <a:spcPts val="0"/>
              </a:spcAft>
              <a:buClr>
                <a:srgbClr val="20124D"/>
              </a:buClr>
              <a:buSzPts val="2000"/>
              <a:buFont typeface="Calibri"/>
              <a:buChar char="-"/>
            </a:pPr>
            <a:r>
              <a:rPr lang="en" sz="2000">
                <a:solidFill>
                  <a:srgbClr val="20124D"/>
                </a:solidFill>
                <a:latin typeface="Calibri"/>
                <a:ea typeface="Calibri"/>
                <a:cs typeface="Calibri"/>
                <a:sym typeface="Calibri"/>
              </a:rPr>
              <a:t>What types of residences are in-demand in this area? </a:t>
            </a:r>
            <a:endParaRPr sz="2000">
              <a:solidFill>
                <a:srgbClr val="20124D"/>
              </a:solidFill>
              <a:latin typeface="Calibri"/>
              <a:ea typeface="Calibri"/>
              <a:cs typeface="Calibri"/>
              <a:sym typeface="Calibri"/>
            </a:endParaRPr>
          </a:p>
          <a:p>
            <a:pPr indent="-355600" lvl="0" marL="457200" rtl="0" algn="l">
              <a:spcBef>
                <a:spcPts val="0"/>
              </a:spcBef>
              <a:spcAft>
                <a:spcPts val="0"/>
              </a:spcAft>
              <a:buClr>
                <a:srgbClr val="20124D"/>
              </a:buClr>
              <a:buSzPts val="2000"/>
              <a:buFont typeface="Calibri"/>
              <a:buChar char="-"/>
            </a:pPr>
            <a:r>
              <a:rPr lang="en" sz="2000">
                <a:solidFill>
                  <a:srgbClr val="20124D"/>
                </a:solidFill>
                <a:latin typeface="Calibri"/>
                <a:ea typeface="Calibri"/>
                <a:cs typeface="Calibri"/>
                <a:sym typeface="Calibri"/>
              </a:rPr>
              <a:t>Are people moving to this area for distribution center and manufacturing jobs or for commuter access to Milwaukee and/or Chicago?</a:t>
            </a:r>
            <a:endParaRPr sz="2000">
              <a:solidFill>
                <a:srgbClr val="20124D"/>
              </a:solidFill>
              <a:latin typeface="Calibri"/>
              <a:ea typeface="Calibri"/>
              <a:cs typeface="Calibri"/>
              <a:sym typeface="Calibri"/>
            </a:endParaRPr>
          </a:p>
        </p:txBody>
      </p:sp>
      <p:pic>
        <p:nvPicPr>
          <p:cNvPr id="209" name="Google Shape;209;p32"/>
          <p:cNvPicPr preferRelativeResize="0"/>
          <p:nvPr/>
        </p:nvPicPr>
        <p:blipFill>
          <a:blip r:embed="rId3">
            <a:alphaModFix/>
          </a:blip>
          <a:stretch>
            <a:fillRect/>
          </a:stretch>
        </p:blipFill>
        <p:spPr>
          <a:xfrm>
            <a:off x="8286789" y="401440"/>
            <a:ext cx="575661" cy="616275"/>
          </a:xfrm>
          <a:prstGeom prst="rect">
            <a:avLst/>
          </a:prstGeom>
          <a:noFill/>
          <a:ln cap="flat" cmpd="sng" w="19050">
            <a:solidFill>
              <a:srgbClr val="674EA7"/>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213" name="Shape 213"/>
        <p:cNvGrpSpPr/>
        <p:nvPr/>
      </p:nvGrpSpPr>
      <p:grpSpPr>
        <a:xfrm>
          <a:off x="0" y="0"/>
          <a:ext cx="0" cy="0"/>
          <a:chOff x="0" y="0"/>
          <a:chExt cx="0" cy="0"/>
        </a:xfrm>
      </p:grpSpPr>
      <p:sp>
        <p:nvSpPr>
          <p:cNvPr id="214" name="Google Shape;214;p33"/>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8E7CC3"/>
                </a:solidFill>
                <a:latin typeface="Calibri"/>
                <a:ea typeface="Calibri"/>
                <a:cs typeface="Calibri"/>
                <a:sym typeface="Calibri"/>
              </a:rPr>
              <a:t>Recommendations</a:t>
            </a:r>
            <a:endParaRPr sz="4000">
              <a:solidFill>
                <a:srgbClr val="8E7CC3"/>
              </a:solidFill>
              <a:latin typeface="Calibri"/>
              <a:ea typeface="Calibri"/>
              <a:cs typeface="Calibri"/>
              <a:sym typeface="Calibri"/>
            </a:endParaRPr>
          </a:p>
        </p:txBody>
      </p:sp>
      <p:sp>
        <p:nvSpPr>
          <p:cNvPr id="215" name="Google Shape;215;p33"/>
          <p:cNvSpPr txBox="1"/>
          <p:nvPr>
            <p:ph idx="4294967295" type="body"/>
          </p:nvPr>
        </p:nvSpPr>
        <p:spPr>
          <a:xfrm>
            <a:off x="311700" y="1304875"/>
            <a:ext cx="8520600" cy="3387000"/>
          </a:xfrm>
          <a:prstGeom prst="rect">
            <a:avLst/>
          </a:prstGeom>
          <a:solidFill>
            <a:schemeClr val="accent4"/>
          </a:solidFill>
          <a:ln cap="flat" cmpd="sng" w="19050">
            <a:solidFill>
              <a:srgbClr val="674EA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0124D"/>
                </a:solidFill>
                <a:latin typeface="Calibri"/>
                <a:ea typeface="Calibri"/>
                <a:cs typeface="Calibri"/>
                <a:sym typeface="Calibri"/>
              </a:rPr>
              <a:t>Discard interest in Illinois</a:t>
            </a:r>
            <a:endParaRPr b="1" sz="2000">
              <a:solidFill>
                <a:srgbClr val="20124D"/>
              </a:solidFill>
              <a:latin typeface="Calibri"/>
              <a:ea typeface="Calibri"/>
              <a:cs typeface="Calibri"/>
              <a:sym typeface="Calibri"/>
            </a:endParaRPr>
          </a:p>
          <a:p>
            <a:pPr indent="0" lvl="0" marL="0" rtl="0" algn="l">
              <a:spcBef>
                <a:spcPts val="0"/>
              </a:spcBef>
              <a:spcAft>
                <a:spcPts val="0"/>
              </a:spcAft>
              <a:buNone/>
            </a:pPr>
            <a:r>
              <a:t/>
            </a:r>
            <a:endParaRPr sz="1000">
              <a:solidFill>
                <a:srgbClr val="20124D"/>
              </a:solidFill>
              <a:latin typeface="Calibri"/>
              <a:ea typeface="Calibri"/>
              <a:cs typeface="Calibri"/>
              <a:sym typeface="Calibri"/>
            </a:endParaRPr>
          </a:p>
          <a:p>
            <a:pPr indent="0" lvl="0" marL="0" rtl="0" algn="l">
              <a:spcBef>
                <a:spcPts val="0"/>
              </a:spcBef>
              <a:spcAft>
                <a:spcPts val="0"/>
              </a:spcAft>
              <a:buNone/>
            </a:pPr>
            <a:r>
              <a:rPr lang="en" sz="2000">
                <a:solidFill>
                  <a:srgbClr val="20124D"/>
                </a:solidFill>
                <a:latin typeface="Calibri"/>
                <a:ea typeface="Calibri"/>
                <a:cs typeface="Calibri"/>
                <a:sym typeface="Calibri"/>
              </a:rPr>
              <a:t>All five of the top-five zipcodes are all located in Wisconsin, not Lake County in Illinois</a:t>
            </a:r>
            <a:endParaRPr sz="2000">
              <a:solidFill>
                <a:srgbClr val="20124D"/>
              </a:solidFill>
              <a:latin typeface="Calibri"/>
              <a:ea typeface="Calibri"/>
              <a:cs typeface="Calibri"/>
              <a:sym typeface="Calibri"/>
            </a:endParaRPr>
          </a:p>
        </p:txBody>
      </p:sp>
      <p:pic>
        <p:nvPicPr>
          <p:cNvPr id="216" name="Google Shape;216;p33"/>
          <p:cNvPicPr preferRelativeResize="0"/>
          <p:nvPr/>
        </p:nvPicPr>
        <p:blipFill>
          <a:blip r:embed="rId3">
            <a:alphaModFix/>
          </a:blip>
          <a:stretch>
            <a:fillRect/>
          </a:stretch>
        </p:blipFill>
        <p:spPr>
          <a:xfrm>
            <a:off x="8286789" y="401440"/>
            <a:ext cx="575661" cy="616275"/>
          </a:xfrm>
          <a:prstGeom prst="rect">
            <a:avLst/>
          </a:prstGeom>
          <a:noFill/>
          <a:ln cap="flat" cmpd="sng" w="19050">
            <a:solidFill>
              <a:srgbClr val="674EA7"/>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220" name="Shape 220"/>
        <p:cNvGrpSpPr/>
        <p:nvPr/>
      </p:nvGrpSpPr>
      <p:grpSpPr>
        <a:xfrm>
          <a:off x="0" y="0"/>
          <a:ext cx="0" cy="0"/>
          <a:chOff x="0" y="0"/>
          <a:chExt cx="0" cy="0"/>
        </a:xfrm>
      </p:grpSpPr>
      <p:sp>
        <p:nvSpPr>
          <p:cNvPr id="221" name="Google Shape;221;p34"/>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8E7CC3"/>
                </a:solidFill>
                <a:latin typeface="Calibri"/>
                <a:ea typeface="Calibri"/>
                <a:cs typeface="Calibri"/>
                <a:sym typeface="Calibri"/>
              </a:rPr>
              <a:t>Recommendations</a:t>
            </a:r>
            <a:endParaRPr sz="4000">
              <a:solidFill>
                <a:srgbClr val="8E7CC3"/>
              </a:solidFill>
              <a:latin typeface="Calibri"/>
              <a:ea typeface="Calibri"/>
              <a:cs typeface="Calibri"/>
              <a:sym typeface="Calibri"/>
            </a:endParaRPr>
          </a:p>
        </p:txBody>
      </p:sp>
      <p:sp>
        <p:nvSpPr>
          <p:cNvPr id="222" name="Google Shape;222;p34"/>
          <p:cNvSpPr txBox="1"/>
          <p:nvPr>
            <p:ph idx="4294967295" type="body"/>
          </p:nvPr>
        </p:nvSpPr>
        <p:spPr>
          <a:xfrm>
            <a:off x="311700" y="1304875"/>
            <a:ext cx="8520600" cy="3387000"/>
          </a:xfrm>
          <a:prstGeom prst="rect">
            <a:avLst/>
          </a:prstGeom>
          <a:solidFill>
            <a:schemeClr val="accent4"/>
          </a:solidFill>
          <a:ln cap="flat" cmpd="sng" w="19050">
            <a:solidFill>
              <a:srgbClr val="674EA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0124D"/>
                </a:solidFill>
                <a:latin typeface="Calibri"/>
                <a:ea typeface="Calibri"/>
                <a:cs typeface="Calibri"/>
                <a:sym typeface="Calibri"/>
              </a:rPr>
              <a:t>Follow-Up Questions</a:t>
            </a:r>
            <a:endParaRPr b="1" sz="2000">
              <a:solidFill>
                <a:srgbClr val="20124D"/>
              </a:solidFill>
              <a:latin typeface="Calibri"/>
              <a:ea typeface="Calibri"/>
              <a:cs typeface="Calibri"/>
              <a:sym typeface="Calibri"/>
            </a:endParaRPr>
          </a:p>
          <a:p>
            <a:pPr indent="-355600" lvl="0" marL="457200" rtl="0" algn="l">
              <a:spcBef>
                <a:spcPts val="1200"/>
              </a:spcBef>
              <a:spcAft>
                <a:spcPts val="0"/>
              </a:spcAft>
              <a:buClr>
                <a:srgbClr val="20124D"/>
              </a:buClr>
              <a:buSzPts val="2000"/>
              <a:buFont typeface="Calibri"/>
              <a:buChar char="-"/>
            </a:pPr>
            <a:r>
              <a:rPr lang="en" sz="2000">
                <a:solidFill>
                  <a:srgbClr val="20124D"/>
                </a:solidFill>
                <a:latin typeface="Calibri"/>
                <a:ea typeface="Calibri"/>
                <a:cs typeface="Calibri"/>
                <a:sym typeface="Calibri"/>
              </a:rPr>
              <a:t>How big a factor is the significant discrepancy between state tax-rates in Wisconsin compared to Illinois?</a:t>
            </a:r>
            <a:endParaRPr sz="2000">
              <a:solidFill>
                <a:srgbClr val="20124D"/>
              </a:solidFill>
              <a:latin typeface="Calibri"/>
              <a:ea typeface="Calibri"/>
              <a:cs typeface="Calibri"/>
              <a:sym typeface="Calibri"/>
            </a:endParaRPr>
          </a:p>
        </p:txBody>
      </p:sp>
      <p:pic>
        <p:nvPicPr>
          <p:cNvPr id="223" name="Google Shape;223;p34"/>
          <p:cNvPicPr preferRelativeResize="0"/>
          <p:nvPr/>
        </p:nvPicPr>
        <p:blipFill>
          <a:blip r:embed="rId3">
            <a:alphaModFix/>
          </a:blip>
          <a:stretch>
            <a:fillRect/>
          </a:stretch>
        </p:blipFill>
        <p:spPr>
          <a:xfrm>
            <a:off x="8286789" y="401440"/>
            <a:ext cx="575661" cy="616275"/>
          </a:xfrm>
          <a:prstGeom prst="rect">
            <a:avLst/>
          </a:prstGeom>
          <a:noFill/>
          <a:ln cap="flat" cmpd="sng" w="19050">
            <a:solidFill>
              <a:srgbClr val="674EA7"/>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227" name="Shape 227"/>
        <p:cNvGrpSpPr/>
        <p:nvPr/>
      </p:nvGrpSpPr>
      <p:grpSpPr>
        <a:xfrm>
          <a:off x="0" y="0"/>
          <a:ext cx="0" cy="0"/>
          <a:chOff x="0" y="0"/>
          <a:chExt cx="0" cy="0"/>
        </a:xfrm>
      </p:grpSpPr>
      <p:sp>
        <p:nvSpPr>
          <p:cNvPr id="228" name="Google Shape;228;p35"/>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8E7CC3"/>
                </a:solidFill>
                <a:latin typeface="Calibri"/>
                <a:ea typeface="Calibri"/>
                <a:cs typeface="Calibri"/>
                <a:sym typeface="Calibri"/>
              </a:rPr>
              <a:t>Next Steps</a:t>
            </a:r>
            <a:endParaRPr sz="4000">
              <a:solidFill>
                <a:srgbClr val="8E7CC3"/>
              </a:solidFill>
              <a:latin typeface="Calibri"/>
              <a:ea typeface="Calibri"/>
              <a:cs typeface="Calibri"/>
              <a:sym typeface="Calibri"/>
            </a:endParaRPr>
          </a:p>
        </p:txBody>
      </p:sp>
      <p:sp>
        <p:nvSpPr>
          <p:cNvPr id="229" name="Google Shape;229;p35"/>
          <p:cNvSpPr txBox="1"/>
          <p:nvPr>
            <p:ph idx="4294967295" type="body"/>
          </p:nvPr>
        </p:nvSpPr>
        <p:spPr>
          <a:xfrm>
            <a:off x="311700" y="1304875"/>
            <a:ext cx="8520600" cy="3387000"/>
          </a:xfrm>
          <a:prstGeom prst="rect">
            <a:avLst/>
          </a:prstGeom>
          <a:solidFill>
            <a:schemeClr val="accent4"/>
          </a:solidFill>
          <a:ln cap="flat" cmpd="sng" w="19050">
            <a:solidFill>
              <a:srgbClr val="674EA7"/>
            </a:solidFill>
            <a:prstDash val="solid"/>
            <a:round/>
            <a:headEnd len="sm" w="sm" type="none"/>
            <a:tailEnd len="sm" w="sm" type="none"/>
          </a:ln>
        </p:spPr>
        <p:txBody>
          <a:bodyPr anchorCtr="0" anchor="t" bIns="91425" lIns="91425" spcFirstLastPara="1" rIns="91425" wrap="square" tIns="91425">
            <a:noAutofit/>
          </a:bodyPr>
          <a:lstStyle/>
          <a:p>
            <a:pPr indent="-355600" lvl="0" marL="457200" rtl="0" algn="l">
              <a:spcBef>
                <a:spcPts val="1200"/>
              </a:spcBef>
              <a:spcAft>
                <a:spcPts val="0"/>
              </a:spcAft>
              <a:buClr>
                <a:srgbClr val="20124D"/>
              </a:buClr>
              <a:buSzPts val="2000"/>
              <a:buFont typeface="Calibri"/>
              <a:buChar char="-"/>
            </a:pPr>
            <a:r>
              <a:rPr lang="en" sz="2000">
                <a:solidFill>
                  <a:srgbClr val="20124D"/>
                </a:solidFill>
                <a:latin typeface="Calibri"/>
                <a:ea typeface="Calibri"/>
                <a:cs typeface="Calibri"/>
                <a:sym typeface="Calibri"/>
              </a:rPr>
              <a:t>Additional research can be performed regarding factors such as:</a:t>
            </a:r>
            <a:endParaRPr sz="2000">
              <a:solidFill>
                <a:srgbClr val="20124D"/>
              </a:solidFill>
              <a:latin typeface="Calibri"/>
              <a:ea typeface="Calibri"/>
              <a:cs typeface="Calibri"/>
              <a:sym typeface="Calibri"/>
            </a:endParaRPr>
          </a:p>
          <a:p>
            <a:pPr indent="-355600" lvl="1" marL="914400" rtl="0" algn="l">
              <a:spcBef>
                <a:spcPts val="0"/>
              </a:spcBef>
              <a:spcAft>
                <a:spcPts val="0"/>
              </a:spcAft>
              <a:buClr>
                <a:srgbClr val="20124D"/>
              </a:buClr>
              <a:buSzPts val="2000"/>
              <a:buFont typeface="Calibri"/>
              <a:buChar char="-"/>
            </a:pPr>
            <a:r>
              <a:rPr lang="en" sz="2000">
                <a:solidFill>
                  <a:srgbClr val="20124D"/>
                </a:solidFill>
                <a:latin typeface="Calibri"/>
                <a:ea typeface="Calibri"/>
                <a:cs typeface="Calibri"/>
                <a:sym typeface="Calibri"/>
              </a:rPr>
              <a:t>Tax Rates</a:t>
            </a:r>
            <a:endParaRPr sz="2000">
              <a:solidFill>
                <a:srgbClr val="20124D"/>
              </a:solidFill>
              <a:latin typeface="Calibri"/>
              <a:ea typeface="Calibri"/>
              <a:cs typeface="Calibri"/>
              <a:sym typeface="Calibri"/>
            </a:endParaRPr>
          </a:p>
          <a:p>
            <a:pPr indent="-355600" lvl="1" marL="914400" rtl="0" algn="l">
              <a:spcBef>
                <a:spcPts val="0"/>
              </a:spcBef>
              <a:spcAft>
                <a:spcPts val="0"/>
              </a:spcAft>
              <a:buClr>
                <a:srgbClr val="20124D"/>
              </a:buClr>
              <a:buSzPts val="2000"/>
              <a:buFont typeface="Calibri"/>
              <a:buChar char="-"/>
            </a:pPr>
            <a:r>
              <a:rPr lang="en" sz="2000">
                <a:solidFill>
                  <a:srgbClr val="20124D"/>
                </a:solidFill>
                <a:latin typeface="Calibri"/>
                <a:ea typeface="Calibri"/>
                <a:cs typeface="Calibri"/>
                <a:sym typeface="Calibri"/>
              </a:rPr>
              <a:t>Interest Rates</a:t>
            </a:r>
            <a:endParaRPr sz="2000">
              <a:solidFill>
                <a:srgbClr val="20124D"/>
              </a:solidFill>
              <a:latin typeface="Calibri"/>
              <a:ea typeface="Calibri"/>
              <a:cs typeface="Calibri"/>
              <a:sym typeface="Calibri"/>
            </a:endParaRPr>
          </a:p>
          <a:p>
            <a:pPr indent="-355600" lvl="1" marL="914400" rtl="0" algn="l">
              <a:spcBef>
                <a:spcPts val="0"/>
              </a:spcBef>
              <a:spcAft>
                <a:spcPts val="0"/>
              </a:spcAft>
              <a:buClr>
                <a:srgbClr val="20124D"/>
              </a:buClr>
              <a:buSzPts val="2000"/>
              <a:buFont typeface="Calibri"/>
              <a:buChar char="-"/>
            </a:pPr>
            <a:r>
              <a:rPr lang="en" sz="2000">
                <a:solidFill>
                  <a:srgbClr val="20124D"/>
                </a:solidFill>
                <a:latin typeface="Calibri"/>
                <a:ea typeface="Calibri"/>
                <a:cs typeface="Calibri"/>
                <a:sym typeface="Calibri"/>
              </a:rPr>
              <a:t>School District Ratings</a:t>
            </a:r>
            <a:endParaRPr sz="2000">
              <a:solidFill>
                <a:srgbClr val="20124D"/>
              </a:solidFill>
              <a:latin typeface="Calibri"/>
              <a:ea typeface="Calibri"/>
              <a:cs typeface="Calibri"/>
              <a:sym typeface="Calibri"/>
            </a:endParaRPr>
          </a:p>
          <a:p>
            <a:pPr indent="-355600" lvl="1" marL="914400" rtl="0" algn="l">
              <a:spcBef>
                <a:spcPts val="0"/>
              </a:spcBef>
              <a:spcAft>
                <a:spcPts val="0"/>
              </a:spcAft>
              <a:buClr>
                <a:srgbClr val="20124D"/>
              </a:buClr>
              <a:buSzPts val="2000"/>
              <a:buFont typeface="Calibri"/>
              <a:buChar char="-"/>
            </a:pPr>
            <a:r>
              <a:rPr lang="en" sz="2000">
                <a:solidFill>
                  <a:srgbClr val="20124D"/>
                </a:solidFill>
                <a:latin typeface="Calibri"/>
                <a:ea typeface="Calibri"/>
                <a:cs typeface="Calibri"/>
                <a:sym typeface="Calibri"/>
              </a:rPr>
              <a:t>Crime Rates</a:t>
            </a:r>
            <a:endParaRPr sz="2000">
              <a:solidFill>
                <a:srgbClr val="20124D"/>
              </a:solidFill>
              <a:latin typeface="Calibri"/>
              <a:ea typeface="Calibri"/>
              <a:cs typeface="Calibri"/>
              <a:sym typeface="Calibri"/>
            </a:endParaRPr>
          </a:p>
          <a:p>
            <a:pPr indent="-355600" lvl="1" marL="914400" rtl="0" algn="l">
              <a:spcBef>
                <a:spcPts val="0"/>
              </a:spcBef>
              <a:spcAft>
                <a:spcPts val="0"/>
              </a:spcAft>
              <a:buClr>
                <a:srgbClr val="20124D"/>
              </a:buClr>
              <a:buSzPts val="2000"/>
              <a:buFont typeface="Calibri"/>
              <a:buChar char="-"/>
            </a:pPr>
            <a:r>
              <a:rPr lang="en" sz="2000">
                <a:solidFill>
                  <a:srgbClr val="20124D"/>
                </a:solidFill>
                <a:latin typeface="Calibri"/>
                <a:ea typeface="Calibri"/>
                <a:cs typeface="Calibri"/>
                <a:sym typeface="Calibri"/>
              </a:rPr>
              <a:t>Median Household Incomes</a:t>
            </a:r>
            <a:endParaRPr sz="2000">
              <a:solidFill>
                <a:srgbClr val="20124D"/>
              </a:solidFill>
              <a:latin typeface="Calibri"/>
              <a:ea typeface="Calibri"/>
              <a:cs typeface="Calibri"/>
              <a:sym typeface="Calibri"/>
            </a:endParaRPr>
          </a:p>
          <a:p>
            <a:pPr indent="-355600" lvl="0" marL="457200" rtl="0" algn="l">
              <a:spcBef>
                <a:spcPts val="0"/>
              </a:spcBef>
              <a:spcAft>
                <a:spcPts val="0"/>
              </a:spcAft>
              <a:buClr>
                <a:srgbClr val="20124D"/>
              </a:buClr>
              <a:buSzPts val="2000"/>
              <a:buFont typeface="Calibri"/>
              <a:buChar char="-"/>
            </a:pPr>
            <a:r>
              <a:rPr lang="en" sz="2000">
                <a:solidFill>
                  <a:srgbClr val="20124D"/>
                </a:solidFill>
                <a:latin typeface="Calibri"/>
                <a:ea typeface="Calibri"/>
                <a:cs typeface="Calibri"/>
                <a:sym typeface="Calibri"/>
              </a:rPr>
              <a:t>Additional modeling types can be utilized in the analysis of further data types</a:t>
            </a:r>
            <a:endParaRPr sz="2000">
              <a:solidFill>
                <a:srgbClr val="20124D"/>
              </a:solidFill>
              <a:latin typeface="Calibri"/>
              <a:ea typeface="Calibri"/>
              <a:cs typeface="Calibri"/>
              <a:sym typeface="Calibri"/>
            </a:endParaRPr>
          </a:p>
        </p:txBody>
      </p:sp>
      <p:pic>
        <p:nvPicPr>
          <p:cNvPr id="230" name="Google Shape;230;p35"/>
          <p:cNvPicPr preferRelativeResize="0"/>
          <p:nvPr/>
        </p:nvPicPr>
        <p:blipFill>
          <a:blip r:embed="rId3">
            <a:alphaModFix/>
          </a:blip>
          <a:stretch>
            <a:fillRect/>
          </a:stretch>
        </p:blipFill>
        <p:spPr>
          <a:xfrm>
            <a:off x="8286789" y="401440"/>
            <a:ext cx="575661" cy="616275"/>
          </a:xfrm>
          <a:prstGeom prst="rect">
            <a:avLst/>
          </a:prstGeom>
          <a:noFill/>
          <a:ln cap="flat" cmpd="sng" w="19050">
            <a:solidFill>
              <a:srgbClr val="674EA7"/>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234" name="Shape 234"/>
        <p:cNvGrpSpPr/>
        <p:nvPr/>
      </p:nvGrpSpPr>
      <p:grpSpPr>
        <a:xfrm>
          <a:off x="0" y="0"/>
          <a:ext cx="0" cy="0"/>
          <a:chOff x="0" y="0"/>
          <a:chExt cx="0" cy="0"/>
        </a:xfrm>
      </p:grpSpPr>
      <p:sp>
        <p:nvSpPr>
          <p:cNvPr id="235" name="Google Shape;235;p36"/>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8E7CC3"/>
                </a:solidFill>
                <a:latin typeface="Calibri"/>
                <a:ea typeface="Calibri"/>
                <a:cs typeface="Calibri"/>
                <a:sym typeface="Calibri"/>
              </a:rPr>
              <a:t>Next Steps</a:t>
            </a:r>
            <a:endParaRPr sz="4000">
              <a:solidFill>
                <a:srgbClr val="8E7CC3"/>
              </a:solidFill>
              <a:latin typeface="Calibri"/>
              <a:ea typeface="Calibri"/>
              <a:cs typeface="Calibri"/>
              <a:sym typeface="Calibri"/>
            </a:endParaRPr>
          </a:p>
        </p:txBody>
      </p:sp>
      <p:sp>
        <p:nvSpPr>
          <p:cNvPr id="236" name="Google Shape;236;p36"/>
          <p:cNvSpPr txBox="1"/>
          <p:nvPr>
            <p:ph idx="4294967295" type="body"/>
          </p:nvPr>
        </p:nvSpPr>
        <p:spPr>
          <a:xfrm>
            <a:off x="311700" y="1304875"/>
            <a:ext cx="8520600" cy="3387000"/>
          </a:xfrm>
          <a:prstGeom prst="rect">
            <a:avLst/>
          </a:prstGeom>
          <a:solidFill>
            <a:schemeClr val="accent4"/>
          </a:solidFill>
          <a:ln cap="flat" cmpd="sng" w="19050">
            <a:solidFill>
              <a:srgbClr val="674EA7"/>
            </a:solidFill>
            <a:prstDash val="solid"/>
            <a:round/>
            <a:headEnd len="sm" w="sm" type="none"/>
            <a:tailEnd len="sm" w="sm" type="none"/>
          </a:ln>
        </p:spPr>
        <p:txBody>
          <a:bodyPr anchorCtr="0" anchor="t" bIns="91425" lIns="91425" spcFirstLastPara="1" rIns="91425" wrap="square" tIns="91425">
            <a:noAutofit/>
          </a:bodyPr>
          <a:lstStyle/>
          <a:p>
            <a:pPr indent="-355600" lvl="0" marL="457200" rtl="0" algn="l">
              <a:spcBef>
                <a:spcPts val="1200"/>
              </a:spcBef>
              <a:spcAft>
                <a:spcPts val="0"/>
              </a:spcAft>
              <a:buClr>
                <a:srgbClr val="20124D"/>
              </a:buClr>
              <a:buSzPts val="2000"/>
              <a:buFont typeface="Calibri"/>
              <a:buChar char="-"/>
            </a:pPr>
            <a:r>
              <a:rPr lang="en" sz="2000">
                <a:solidFill>
                  <a:srgbClr val="20124D"/>
                </a:solidFill>
                <a:latin typeface="Calibri"/>
                <a:ea typeface="Calibri"/>
                <a:cs typeface="Calibri"/>
                <a:sym typeface="Calibri"/>
              </a:rPr>
              <a:t>Polling can be performed with current residents, with specific emphasis on people who moved to the area recently, to gather further data regarding personal driving factors potentially not captured by available statistics</a:t>
            </a:r>
            <a:endParaRPr sz="2000">
              <a:solidFill>
                <a:srgbClr val="20124D"/>
              </a:solidFill>
              <a:latin typeface="Calibri"/>
              <a:ea typeface="Calibri"/>
              <a:cs typeface="Calibri"/>
              <a:sym typeface="Calibri"/>
            </a:endParaRPr>
          </a:p>
        </p:txBody>
      </p:sp>
      <p:pic>
        <p:nvPicPr>
          <p:cNvPr id="237" name="Google Shape;237;p36"/>
          <p:cNvPicPr preferRelativeResize="0"/>
          <p:nvPr/>
        </p:nvPicPr>
        <p:blipFill>
          <a:blip r:embed="rId3">
            <a:alphaModFix/>
          </a:blip>
          <a:stretch>
            <a:fillRect/>
          </a:stretch>
        </p:blipFill>
        <p:spPr>
          <a:xfrm>
            <a:off x="8286789" y="401440"/>
            <a:ext cx="575661" cy="616275"/>
          </a:xfrm>
          <a:prstGeom prst="rect">
            <a:avLst/>
          </a:prstGeom>
          <a:noFill/>
          <a:ln cap="flat" cmpd="sng" w="19050">
            <a:solidFill>
              <a:srgbClr val="674EA7"/>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241" name="Shape 241"/>
        <p:cNvGrpSpPr/>
        <p:nvPr/>
      </p:nvGrpSpPr>
      <p:grpSpPr>
        <a:xfrm>
          <a:off x="0" y="0"/>
          <a:ext cx="0" cy="0"/>
          <a:chOff x="0" y="0"/>
          <a:chExt cx="0" cy="0"/>
        </a:xfrm>
      </p:grpSpPr>
      <p:sp>
        <p:nvSpPr>
          <p:cNvPr id="242" name="Google Shape;242;p37"/>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8E7CC3"/>
                </a:solidFill>
                <a:latin typeface="Calibri"/>
                <a:ea typeface="Calibri"/>
                <a:cs typeface="Calibri"/>
                <a:sym typeface="Calibri"/>
              </a:rPr>
              <a:t>Next Steps</a:t>
            </a:r>
            <a:endParaRPr sz="4000">
              <a:solidFill>
                <a:srgbClr val="8E7CC3"/>
              </a:solidFill>
              <a:latin typeface="Calibri"/>
              <a:ea typeface="Calibri"/>
              <a:cs typeface="Calibri"/>
              <a:sym typeface="Calibri"/>
            </a:endParaRPr>
          </a:p>
        </p:txBody>
      </p:sp>
      <p:sp>
        <p:nvSpPr>
          <p:cNvPr id="243" name="Google Shape;243;p37"/>
          <p:cNvSpPr txBox="1"/>
          <p:nvPr>
            <p:ph idx="4294967295" type="body"/>
          </p:nvPr>
        </p:nvSpPr>
        <p:spPr>
          <a:xfrm>
            <a:off x="311700" y="1304875"/>
            <a:ext cx="8520600" cy="3387000"/>
          </a:xfrm>
          <a:prstGeom prst="rect">
            <a:avLst/>
          </a:prstGeom>
          <a:solidFill>
            <a:schemeClr val="accent4"/>
          </a:solidFill>
          <a:ln cap="flat" cmpd="sng" w="19050">
            <a:solidFill>
              <a:srgbClr val="674EA7"/>
            </a:solidFill>
            <a:prstDash val="solid"/>
            <a:round/>
            <a:headEnd len="sm" w="sm" type="none"/>
            <a:tailEnd len="sm" w="sm" type="none"/>
          </a:ln>
        </p:spPr>
        <p:txBody>
          <a:bodyPr anchorCtr="0" anchor="t" bIns="91425" lIns="91425" spcFirstLastPara="1" rIns="91425" wrap="square" tIns="91425">
            <a:noAutofit/>
          </a:bodyPr>
          <a:lstStyle/>
          <a:p>
            <a:pPr indent="-355600" lvl="0" marL="457200" rtl="0" algn="l">
              <a:spcBef>
                <a:spcPts val="1200"/>
              </a:spcBef>
              <a:spcAft>
                <a:spcPts val="0"/>
              </a:spcAft>
              <a:buClr>
                <a:srgbClr val="20124D"/>
              </a:buClr>
              <a:buSzPts val="2000"/>
              <a:buFont typeface="Calibri"/>
              <a:buChar char="-"/>
            </a:pPr>
            <a:r>
              <a:rPr lang="en" sz="2000">
                <a:solidFill>
                  <a:srgbClr val="20124D"/>
                </a:solidFill>
                <a:latin typeface="Calibri"/>
                <a:ea typeface="Calibri"/>
                <a:cs typeface="Calibri"/>
                <a:sym typeface="Calibri"/>
              </a:rPr>
              <a:t>Further research can be performed narrowing the </a:t>
            </a:r>
            <a:r>
              <a:rPr lang="en" sz="2000">
                <a:solidFill>
                  <a:srgbClr val="20124D"/>
                </a:solidFill>
                <a:latin typeface="Calibri"/>
                <a:ea typeface="Calibri"/>
                <a:cs typeface="Calibri"/>
                <a:sym typeface="Calibri"/>
              </a:rPr>
              <a:t>geographic</a:t>
            </a:r>
            <a:r>
              <a:rPr lang="en" sz="2000">
                <a:solidFill>
                  <a:srgbClr val="20124D"/>
                </a:solidFill>
                <a:latin typeface="Calibri"/>
                <a:ea typeface="Calibri"/>
                <a:cs typeface="Calibri"/>
                <a:sym typeface="Calibri"/>
              </a:rPr>
              <a:t> range within the top zipcodes to attempt to discover more specifically which areas The Chiwaukee Group should look to invest in</a:t>
            </a:r>
            <a:endParaRPr sz="2000">
              <a:solidFill>
                <a:srgbClr val="20124D"/>
              </a:solidFill>
              <a:latin typeface="Calibri"/>
              <a:ea typeface="Calibri"/>
              <a:cs typeface="Calibri"/>
              <a:sym typeface="Calibri"/>
            </a:endParaRPr>
          </a:p>
        </p:txBody>
      </p:sp>
      <p:pic>
        <p:nvPicPr>
          <p:cNvPr id="244" name="Google Shape;244;p37"/>
          <p:cNvPicPr preferRelativeResize="0"/>
          <p:nvPr/>
        </p:nvPicPr>
        <p:blipFill>
          <a:blip r:embed="rId3">
            <a:alphaModFix/>
          </a:blip>
          <a:stretch>
            <a:fillRect/>
          </a:stretch>
        </p:blipFill>
        <p:spPr>
          <a:xfrm>
            <a:off x="8286789" y="401440"/>
            <a:ext cx="575661" cy="616275"/>
          </a:xfrm>
          <a:prstGeom prst="rect">
            <a:avLst/>
          </a:prstGeom>
          <a:noFill/>
          <a:ln cap="flat" cmpd="sng" w="19050">
            <a:solidFill>
              <a:srgbClr val="674EA7"/>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248" name="Shape 248"/>
        <p:cNvGrpSpPr/>
        <p:nvPr/>
      </p:nvGrpSpPr>
      <p:grpSpPr>
        <a:xfrm>
          <a:off x="0" y="0"/>
          <a:ext cx="0" cy="0"/>
          <a:chOff x="0" y="0"/>
          <a:chExt cx="0" cy="0"/>
        </a:xfrm>
      </p:grpSpPr>
      <p:sp>
        <p:nvSpPr>
          <p:cNvPr id="249" name="Google Shape;249;p38"/>
          <p:cNvSpPr txBox="1"/>
          <p:nvPr>
            <p:ph type="ctrTitle"/>
          </p:nvPr>
        </p:nvSpPr>
        <p:spPr>
          <a:xfrm>
            <a:off x="510450" y="3350475"/>
            <a:ext cx="5661900" cy="88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solidFill>
                  <a:srgbClr val="8E7CC3"/>
                </a:solidFill>
              </a:rPr>
              <a:t>Email: westin.swager@lsventures.com</a:t>
            </a:r>
            <a:endParaRPr sz="2000">
              <a:solidFill>
                <a:srgbClr val="8E7CC3"/>
              </a:solidFill>
            </a:endParaRPr>
          </a:p>
          <a:p>
            <a:pPr indent="0" lvl="0" marL="0" rtl="0" algn="l">
              <a:spcBef>
                <a:spcPts val="0"/>
              </a:spcBef>
              <a:spcAft>
                <a:spcPts val="0"/>
              </a:spcAft>
              <a:buNone/>
            </a:pPr>
            <a:r>
              <a:rPr lang="en" sz="2000">
                <a:solidFill>
                  <a:srgbClr val="8E7CC3"/>
                </a:solidFill>
              </a:rPr>
              <a:t>GitHub: @wswager</a:t>
            </a:r>
            <a:endParaRPr sz="2000">
              <a:solidFill>
                <a:srgbClr val="8E7CC3"/>
              </a:solidFill>
            </a:endParaRPr>
          </a:p>
          <a:p>
            <a:pPr indent="0" lvl="0" marL="0" rtl="0" algn="l">
              <a:spcBef>
                <a:spcPts val="0"/>
              </a:spcBef>
              <a:spcAft>
                <a:spcPts val="0"/>
              </a:spcAft>
              <a:buNone/>
            </a:pPr>
            <a:r>
              <a:rPr lang="en" sz="2000">
                <a:solidFill>
                  <a:srgbClr val="8E7CC3"/>
                </a:solidFill>
              </a:rPr>
              <a:t>LinkedIn: linkedin.com/in/wes-swager-36a84a2a</a:t>
            </a:r>
            <a:endParaRPr sz="6000">
              <a:solidFill>
                <a:srgbClr val="8E7CC3"/>
              </a:solidFill>
            </a:endParaRPr>
          </a:p>
        </p:txBody>
      </p:sp>
      <p:sp>
        <p:nvSpPr>
          <p:cNvPr id="250" name="Google Shape;250;p38"/>
          <p:cNvSpPr txBox="1"/>
          <p:nvPr>
            <p:ph type="ctrTitle"/>
          </p:nvPr>
        </p:nvSpPr>
        <p:spPr>
          <a:xfrm>
            <a:off x="510450" y="3274275"/>
            <a:ext cx="5586600" cy="88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rgbClr val="8E7CC3"/>
                </a:solidFill>
              </a:rPr>
              <a:t>Questions?</a:t>
            </a:r>
            <a:endParaRPr sz="6000">
              <a:solidFill>
                <a:srgbClr val="8E7CC3"/>
              </a:solidFill>
            </a:endParaRPr>
          </a:p>
        </p:txBody>
      </p:sp>
      <p:pic>
        <p:nvPicPr>
          <p:cNvPr id="251" name="Google Shape;251;p38"/>
          <p:cNvPicPr preferRelativeResize="0"/>
          <p:nvPr/>
        </p:nvPicPr>
        <p:blipFill rotWithShape="1">
          <a:blip r:embed="rId3">
            <a:alphaModFix/>
          </a:blip>
          <a:srcRect b="11239" l="0" r="0" t="11247"/>
          <a:stretch/>
        </p:blipFill>
        <p:spPr>
          <a:xfrm>
            <a:off x="0" y="-19050"/>
            <a:ext cx="9144002" cy="3017325"/>
          </a:xfrm>
          <a:prstGeom prst="rect">
            <a:avLst/>
          </a:prstGeom>
          <a:noFill/>
          <a:ln cap="flat" cmpd="sng" w="19050">
            <a:solidFill>
              <a:srgbClr val="674EA7"/>
            </a:solidFill>
            <a:prstDash val="solid"/>
            <a:round/>
            <a:headEnd len="sm" w="sm" type="none"/>
            <a:tailEnd len="sm" w="sm" type="none"/>
          </a:ln>
        </p:spPr>
      </p:pic>
      <p:pic>
        <p:nvPicPr>
          <p:cNvPr id="252" name="Google Shape;252;p38"/>
          <p:cNvPicPr preferRelativeResize="0"/>
          <p:nvPr/>
        </p:nvPicPr>
        <p:blipFill>
          <a:blip r:embed="rId4">
            <a:alphaModFix/>
          </a:blip>
          <a:stretch>
            <a:fillRect/>
          </a:stretch>
        </p:blipFill>
        <p:spPr>
          <a:xfrm>
            <a:off x="7403745" y="3262700"/>
            <a:ext cx="1483805" cy="1588500"/>
          </a:xfrm>
          <a:prstGeom prst="rect">
            <a:avLst/>
          </a:prstGeom>
          <a:noFill/>
          <a:ln cap="flat" cmpd="sng" w="19050">
            <a:solidFill>
              <a:srgbClr val="674EA7"/>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1000"/>
                                        <p:tgtEl>
                                          <p:spTgt spid="250"/>
                                        </p:tgtEl>
                                        <p:attrNameLst>
                                          <p:attrName>ppt_x</p:attrName>
                                        </p:attrNameLst>
                                      </p:cBhvr>
                                      <p:tavLst>
                                        <p:tav fmla="" tm="0">
                                          <p:val>
                                            <p:strVal val="#ppt_x"/>
                                          </p:val>
                                        </p:tav>
                                        <p:tav fmla="" tm="100000">
                                          <p:val>
                                            <p:strVal val="#ppt_x-1"/>
                                          </p:val>
                                        </p:tav>
                                      </p:tavLst>
                                    </p:anim>
                                    <p:set>
                                      <p:cBhvr>
                                        <p:cTn dur="1" fill="hold">
                                          <p:stCondLst>
                                            <p:cond delay="1000"/>
                                          </p:stCondLst>
                                        </p:cTn>
                                        <p:tgtEl>
                                          <p:spTgt spid="250"/>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249"/>
                                        </p:tgtEl>
                                        <p:attrNameLst>
                                          <p:attrName>style.visibility</p:attrName>
                                        </p:attrNameLst>
                                      </p:cBhvr>
                                      <p:to>
                                        <p:strVal val="visible"/>
                                      </p:to>
                                    </p:set>
                                    <p:anim calcmode="lin" valueType="num">
                                      <p:cBhvr additive="base">
                                        <p:cTn dur="1000"/>
                                        <p:tgtEl>
                                          <p:spTgt spid="24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74" name="Shape 74"/>
        <p:cNvGrpSpPr/>
        <p:nvPr/>
      </p:nvGrpSpPr>
      <p:grpSpPr>
        <a:xfrm>
          <a:off x="0" y="0"/>
          <a:ext cx="0" cy="0"/>
          <a:chOff x="0" y="0"/>
          <a:chExt cx="0" cy="0"/>
        </a:xfrm>
      </p:grpSpPr>
      <p:sp>
        <p:nvSpPr>
          <p:cNvPr id="75" name="Google Shape;75;p15"/>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8E7CC3"/>
                </a:solidFill>
              </a:rPr>
              <a:t>Business Development</a:t>
            </a:r>
            <a:endParaRPr sz="4000">
              <a:solidFill>
                <a:srgbClr val="8E7CC3"/>
              </a:solidFill>
            </a:endParaRPr>
          </a:p>
        </p:txBody>
      </p:sp>
      <p:sp>
        <p:nvSpPr>
          <p:cNvPr id="76" name="Google Shape;76;p15"/>
          <p:cNvSpPr txBox="1"/>
          <p:nvPr>
            <p:ph idx="4294967295" type="body"/>
          </p:nvPr>
        </p:nvSpPr>
        <p:spPr>
          <a:xfrm>
            <a:off x="311700" y="1304875"/>
            <a:ext cx="8520600" cy="3387000"/>
          </a:xfrm>
          <a:prstGeom prst="rect">
            <a:avLst/>
          </a:prstGeom>
          <a:solidFill>
            <a:schemeClr val="accent4"/>
          </a:solidFill>
          <a:ln cap="flat" cmpd="sng" w="19050">
            <a:solidFill>
              <a:srgbClr val="674EA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000000"/>
                </a:solidFill>
                <a:latin typeface="Calibri"/>
                <a:ea typeface="Calibri"/>
                <a:cs typeface="Calibri"/>
                <a:sym typeface="Calibri"/>
              </a:rPr>
              <a:t> </a:t>
            </a:r>
            <a:endParaRPr b="1" sz="2000">
              <a:solidFill>
                <a:srgbClr val="000000"/>
              </a:solidFill>
              <a:latin typeface="Calibri"/>
              <a:ea typeface="Calibri"/>
              <a:cs typeface="Calibri"/>
              <a:sym typeface="Calibri"/>
            </a:endParaRPr>
          </a:p>
        </p:txBody>
      </p:sp>
      <p:pic>
        <p:nvPicPr>
          <p:cNvPr id="77" name="Google Shape;77;p15"/>
          <p:cNvPicPr preferRelativeResize="0"/>
          <p:nvPr/>
        </p:nvPicPr>
        <p:blipFill>
          <a:blip r:embed="rId3">
            <a:alphaModFix/>
          </a:blip>
          <a:stretch>
            <a:fillRect/>
          </a:stretch>
        </p:blipFill>
        <p:spPr>
          <a:xfrm>
            <a:off x="8286789" y="401440"/>
            <a:ext cx="575661" cy="616275"/>
          </a:xfrm>
          <a:prstGeom prst="rect">
            <a:avLst/>
          </a:prstGeom>
          <a:noFill/>
          <a:ln cap="flat" cmpd="sng" w="19050">
            <a:solidFill>
              <a:srgbClr val="674EA7"/>
            </a:solidFill>
            <a:prstDash val="solid"/>
            <a:round/>
            <a:headEnd len="sm" w="sm" type="none"/>
            <a:tailEnd len="sm" w="sm" type="none"/>
          </a:ln>
        </p:spPr>
      </p:pic>
      <p:pic>
        <p:nvPicPr>
          <p:cNvPr id="78" name="Google Shape;78;p15"/>
          <p:cNvPicPr preferRelativeResize="0"/>
          <p:nvPr/>
        </p:nvPicPr>
        <p:blipFill rotWithShape="1">
          <a:blip r:embed="rId4">
            <a:alphaModFix/>
          </a:blip>
          <a:srcRect b="36828" l="0" r="0" t="37317"/>
          <a:stretch/>
        </p:blipFill>
        <p:spPr>
          <a:xfrm>
            <a:off x="3513250" y="3696575"/>
            <a:ext cx="5104102" cy="791925"/>
          </a:xfrm>
          <a:prstGeom prst="rect">
            <a:avLst/>
          </a:prstGeom>
          <a:noFill/>
          <a:ln cap="flat" cmpd="sng" w="19050">
            <a:solidFill>
              <a:srgbClr val="674EA7"/>
            </a:solidFill>
            <a:prstDash val="solid"/>
            <a:round/>
            <a:headEnd len="sm" w="sm" type="none"/>
            <a:tailEnd len="sm" w="sm" type="none"/>
          </a:ln>
        </p:spPr>
      </p:pic>
      <p:pic>
        <p:nvPicPr>
          <p:cNvPr id="79" name="Google Shape;79;p15"/>
          <p:cNvPicPr preferRelativeResize="0"/>
          <p:nvPr/>
        </p:nvPicPr>
        <p:blipFill rotWithShape="1">
          <a:blip r:embed="rId5">
            <a:alphaModFix/>
          </a:blip>
          <a:srcRect b="34242" l="0" r="0" t="32298"/>
          <a:stretch/>
        </p:blipFill>
        <p:spPr>
          <a:xfrm>
            <a:off x="4216649" y="1452500"/>
            <a:ext cx="3618552" cy="683625"/>
          </a:xfrm>
          <a:prstGeom prst="rect">
            <a:avLst/>
          </a:prstGeom>
          <a:noFill/>
          <a:ln cap="flat" cmpd="sng" w="19050">
            <a:solidFill>
              <a:srgbClr val="674EA7"/>
            </a:solidFill>
            <a:prstDash val="solid"/>
            <a:round/>
            <a:headEnd len="sm" w="sm" type="none"/>
            <a:tailEnd len="sm" w="sm" type="none"/>
          </a:ln>
        </p:spPr>
      </p:pic>
      <p:pic>
        <p:nvPicPr>
          <p:cNvPr id="80" name="Google Shape;80;p15"/>
          <p:cNvPicPr preferRelativeResize="0"/>
          <p:nvPr/>
        </p:nvPicPr>
        <p:blipFill rotWithShape="1">
          <a:blip r:embed="rId6">
            <a:alphaModFix/>
          </a:blip>
          <a:srcRect b="0" l="13445" r="11524" t="0"/>
          <a:stretch/>
        </p:blipFill>
        <p:spPr>
          <a:xfrm>
            <a:off x="481825" y="1440775"/>
            <a:ext cx="3031426" cy="1116159"/>
          </a:xfrm>
          <a:prstGeom prst="rect">
            <a:avLst/>
          </a:prstGeom>
          <a:noFill/>
          <a:ln cap="flat" cmpd="sng" w="19050">
            <a:solidFill>
              <a:srgbClr val="674EA7"/>
            </a:solidFill>
            <a:prstDash val="solid"/>
            <a:round/>
            <a:headEnd len="sm" w="sm" type="none"/>
            <a:tailEnd len="sm" w="sm" type="none"/>
          </a:ln>
        </p:spPr>
      </p:pic>
      <p:pic>
        <p:nvPicPr>
          <p:cNvPr id="81" name="Google Shape;81;p15"/>
          <p:cNvPicPr preferRelativeResize="0"/>
          <p:nvPr/>
        </p:nvPicPr>
        <p:blipFill>
          <a:blip r:embed="rId7">
            <a:alphaModFix/>
          </a:blip>
          <a:stretch>
            <a:fillRect/>
          </a:stretch>
        </p:blipFill>
        <p:spPr>
          <a:xfrm>
            <a:off x="519308" y="3040975"/>
            <a:ext cx="2363418" cy="1417600"/>
          </a:xfrm>
          <a:prstGeom prst="rect">
            <a:avLst/>
          </a:prstGeom>
          <a:noFill/>
          <a:ln cap="flat" cmpd="sng" w="19050">
            <a:solidFill>
              <a:srgbClr val="674EA7"/>
            </a:solidFill>
            <a:prstDash val="solid"/>
            <a:round/>
            <a:headEnd len="sm" w="sm" type="none"/>
            <a:tailEnd len="sm" w="sm" type="none"/>
          </a:ln>
        </p:spPr>
      </p:pic>
      <p:pic>
        <p:nvPicPr>
          <p:cNvPr id="82" name="Google Shape;82;p15"/>
          <p:cNvPicPr preferRelativeResize="0"/>
          <p:nvPr/>
        </p:nvPicPr>
        <p:blipFill>
          <a:blip r:embed="rId8">
            <a:alphaModFix/>
          </a:blip>
          <a:stretch>
            <a:fillRect/>
          </a:stretch>
        </p:blipFill>
        <p:spPr>
          <a:xfrm>
            <a:off x="3725901" y="2635826"/>
            <a:ext cx="2573076" cy="862275"/>
          </a:xfrm>
          <a:prstGeom prst="rect">
            <a:avLst/>
          </a:prstGeom>
          <a:noFill/>
          <a:ln cap="flat" cmpd="sng" w="19050">
            <a:solidFill>
              <a:srgbClr val="674EA7"/>
            </a:solidFill>
            <a:prstDash val="solid"/>
            <a:round/>
            <a:headEnd len="sm" w="sm" type="none"/>
            <a:tailEnd len="sm" w="sm" type="none"/>
          </a:ln>
        </p:spPr>
      </p:pic>
      <p:pic>
        <p:nvPicPr>
          <p:cNvPr id="83" name="Google Shape;83;p15"/>
          <p:cNvPicPr preferRelativeResize="0"/>
          <p:nvPr/>
        </p:nvPicPr>
        <p:blipFill rotWithShape="1">
          <a:blip r:embed="rId9">
            <a:alphaModFix/>
          </a:blip>
          <a:srcRect b="0" l="0" r="0" t="11205"/>
          <a:stretch/>
        </p:blipFill>
        <p:spPr>
          <a:xfrm>
            <a:off x="6591750" y="2282701"/>
            <a:ext cx="2005450" cy="934900"/>
          </a:xfrm>
          <a:prstGeom prst="rect">
            <a:avLst/>
          </a:prstGeom>
          <a:noFill/>
          <a:ln cap="flat" cmpd="sng" w="19050">
            <a:solidFill>
              <a:srgbClr val="674EA7"/>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81"/>
                                        </p:tgtEl>
                                        <p:attrNameLst>
                                          <p:attrName>style.visibility</p:attrName>
                                        </p:attrNameLst>
                                      </p:cBhvr>
                                      <p:to>
                                        <p:strVal val="visible"/>
                                      </p:to>
                                    </p:set>
                                    <p:anim calcmode="lin" valueType="num">
                                      <p:cBhvr additive="base">
                                        <p:cTn dur="1000"/>
                                        <p:tgtEl>
                                          <p:spTgt spid="81"/>
                                        </p:tgtEl>
                                        <p:attrNameLst>
                                          <p:attrName>ppt_w</p:attrName>
                                        </p:attrNameLst>
                                      </p:cBhvr>
                                      <p:tavLst>
                                        <p:tav fmla="" tm="0">
                                          <p:val>
                                            <p:strVal val="0"/>
                                          </p:val>
                                        </p:tav>
                                        <p:tav fmla="" tm="100000">
                                          <p:val>
                                            <p:strVal val="#ppt_w"/>
                                          </p:val>
                                        </p:tav>
                                      </p:tavLst>
                                    </p:anim>
                                    <p:anim calcmode="lin" valueType="num">
                                      <p:cBhvr additive="base">
                                        <p:cTn dur="1000"/>
                                        <p:tgtEl>
                                          <p:spTgt spid="81"/>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82"/>
                                        </p:tgtEl>
                                        <p:attrNameLst>
                                          <p:attrName>style.visibility</p:attrName>
                                        </p:attrNameLst>
                                      </p:cBhvr>
                                      <p:to>
                                        <p:strVal val="visible"/>
                                      </p:to>
                                    </p:set>
                                    <p:anim calcmode="lin" valueType="num">
                                      <p:cBhvr additive="base">
                                        <p:cTn dur="1100"/>
                                        <p:tgtEl>
                                          <p:spTgt spid="82"/>
                                        </p:tgtEl>
                                        <p:attrNameLst>
                                          <p:attrName>ppt_w</p:attrName>
                                        </p:attrNameLst>
                                      </p:cBhvr>
                                      <p:tavLst>
                                        <p:tav fmla="" tm="0">
                                          <p:val>
                                            <p:strVal val="0"/>
                                          </p:val>
                                        </p:tav>
                                        <p:tav fmla="" tm="100000">
                                          <p:val>
                                            <p:strVal val="#ppt_w"/>
                                          </p:val>
                                        </p:tav>
                                      </p:tavLst>
                                    </p:anim>
                                    <p:anim calcmode="lin" valueType="num">
                                      <p:cBhvr additive="base">
                                        <p:cTn dur="1100"/>
                                        <p:tgtEl>
                                          <p:spTgt spid="82"/>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80"/>
                                        </p:tgtEl>
                                        <p:attrNameLst>
                                          <p:attrName>style.visibility</p:attrName>
                                        </p:attrNameLst>
                                      </p:cBhvr>
                                      <p:to>
                                        <p:strVal val="visible"/>
                                      </p:to>
                                    </p:set>
                                    <p:anim calcmode="lin" valueType="num">
                                      <p:cBhvr additive="base">
                                        <p:cTn dur="1000"/>
                                        <p:tgtEl>
                                          <p:spTgt spid="80"/>
                                        </p:tgtEl>
                                        <p:attrNameLst>
                                          <p:attrName>ppt_w</p:attrName>
                                        </p:attrNameLst>
                                      </p:cBhvr>
                                      <p:tavLst>
                                        <p:tav fmla="" tm="0">
                                          <p:val>
                                            <p:strVal val="0"/>
                                          </p:val>
                                        </p:tav>
                                        <p:tav fmla="" tm="100000">
                                          <p:val>
                                            <p:strVal val="#ppt_w"/>
                                          </p:val>
                                        </p:tav>
                                      </p:tavLst>
                                    </p:anim>
                                    <p:anim calcmode="lin" valueType="num">
                                      <p:cBhvr additive="base">
                                        <p:cTn dur="1000"/>
                                        <p:tgtEl>
                                          <p:spTgt spid="80"/>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1000"/>
                                        <p:tgtEl>
                                          <p:spTgt spid="83"/>
                                        </p:tgtEl>
                                        <p:attrNameLst>
                                          <p:attrName>ppt_w</p:attrName>
                                        </p:attrNameLst>
                                      </p:cBhvr>
                                      <p:tavLst>
                                        <p:tav fmla="" tm="0">
                                          <p:val>
                                            <p:strVal val="0"/>
                                          </p:val>
                                        </p:tav>
                                        <p:tav fmla="" tm="100000">
                                          <p:val>
                                            <p:strVal val="#ppt_w"/>
                                          </p:val>
                                        </p:tav>
                                      </p:tavLst>
                                    </p:anim>
                                    <p:anim calcmode="lin" valueType="num">
                                      <p:cBhvr additive="base">
                                        <p:cTn dur="1000"/>
                                        <p:tgtEl>
                                          <p:spTgt spid="83"/>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1000"/>
                                        <p:tgtEl>
                                          <p:spTgt spid="79"/>
                                        </p:tgtEl>
                                        <p:attrNameLst>
                                          <p:attrName>ppt_w</p:attrName>
                                        </p:attrNameLst>
                                      </p:cBhvr>
                                      <p:tavLst>
                                        <p:tav fmla="" tm="0">
                                          <p:val>
                                            <p:strVal val="0"/>
                                          </p:val>
                                        </p:tav>
                                        <p:tav fmla="" tm="100000">
                                          <p:val>
                                            <p:strVal val="#ppt_w"/>
                                          </p:val>
                                        </p:tav>
                                      </p:tavLst>
                                    </p:anim>
                                    <p:anim calcmode="lin" valueType="num">
                                      <p:cBhvr additive="base">
                                        <p:cTn dur="1000"/>
                                        <p:tgtEl>
                                          <p:spTgt spid="79"/>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78"/>
                                        </p:tgtEl>
                                        <p:attrNameLst>
                                          <p:attrName>style.visibility</p:attrName>
                                        </p:attrNameLst>
                                      </p:cBhvr>
                                      <p:to>
                                        <p:strVal val="visible"/>
                                      </p:to>
                                    </p:set>
                                    <p:anim calcmode="lin" valueType="num">
                                      <p:cBhvr additive="base">
                                        <p:cTn dur="1200"/>
                                        <p:tgtEl>
                                          <p:spTgt spid="78"/>
                                        </p:tgtEl>
                                        <p:attrNameLst>
                                          <p:attrName>ppt_w</p:attrName>
                                        </p:attrNameLst>
                                      </p:cBhvr>
                                      <p:tavLst>
                                        <p:tav fmla="" tm="0">
                                          <p:val>
                                            <p:strVal val="0"/>
                                          </p:val>
                                        </p:tav>
                                        <p:tav fmla="" tm="100000">
                                          <p:val>
                                            <p:strVal val="#ppt_w"/>
                                          </p:val>
                                        </p:tav>
                                      </p:tavLst>
                                    </p:anim>
                                    <p:anim calcmode="lin" valueType="num">
                                      <p:cBhvr additive="base">
                                        <p:cTn dur="1200"/>
                                        <p:tgtEl>
                                          <p:spTgt spid="7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87" name="Shape 87"/>
        <p:cNvGrpSpPr/>
        <p:nvPr/>
      </p:nvGrpSpPr>
      <p:grpSpPr>
        <a:xfrm>
          <a:off x="0" y="0"/>
          <a:ext cx="0" cy="0"/>
          <a:chOff x="0" y="0"/>
          <a:chExt cx="0" cy="0"/>
        </a:xfrm>
      </p:grpSpPr>
      <p:sp>
        <p:nvSpPr>
          <p:cNvPr id="88" name="Google Shape;88;p16"/>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8E7CC3"/>
                </a:solidFill>
              </a:rPr>
              <a:t>Future Development</a:t>
            </a:r>
            <a:endParaRPr sz="4000">
              <a:solidFill>
                <a:srgbClr val="8E7CC3"/>
              </a:solidFill>
            </a:endParaRPr>
          </a:p>
        </p:txBody>
      </p:sp>
      <p:sp>
        <p:nvSpPr>
          <p:cNvPr id="89" name="Google Shape;89;p16"/>
          <p:cNvSpPr txBox="1"/>
          <p:nvPr>
            <p:ph idx="4294967295" type="body"/>
          </p:nvPr>
        </p:nvSpPr>
        <p:spPr>
          <a:xfrm>
            <a:off x="311700" y="1304875"/>
            <a:ext cx="8520600" cy="3387000"/>
          </a:xfrm>
          <a:prstGeom prst="rect">
            <a:avLst/>
          </a:prstGeom>
          <a:solidFill>
            <a:schemeClr val="accent4"/>
          </a:solidFill>
          <a:ln cap="flat" cmpd="sng" w="19050">
            <a:solidFill>
              <a:srgbClr val="674EA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rgbClr val="20124D"/>
              </a:solidFill>
              <a:latin typeface="Calibri"/>
              <a:ea typeface="Calibri"/>
              <a:cs typeface="Calibri"/>
              <a:sym typeface="Calibri"/>
            </a:endParaRPr>
          </a:p>
          <a:p>
            <a:pPr indent="0" lvl="0" marL="0" rtl="0" algn="l">
              <a:spcBef>
                <a:spcPts val="0"/>
              </a:spcBef>
              <a:spcAft>
                <a:spcPts val="0"/>
              </a:spcAft>
              <a:buNone/>
            </a:pPr>
            <a:r>
              <a:t/>
            </a:r>
            <a:endParaRPr sz="2000">
              <a:solidFill>
                <a:srgbClr val="20124D"/>
              </a:solidFill>
              <a:latin typeface="Calibri"/>
              <a:ea typeface="Calibri"/>
              <a:cs typeface="Calibri"/>
              <a:sym typeface="Calibri"/>
            </a:endParaRPr>
          </a:p>
          <a:p>
            <a:pPr indent="0" lvl="0" marL="0" rtl="0" algn="l">
              <a:spcBef>
                <a:spcPts val="0"/>
              </a:spcBef>
              <a:spcAft>
                <a:spcPts val="0"/>
              </a:spcAft>
              <a:buNone/>
            </a:pPr>
            <a:r>
              <a:t/>
            </a:r>
            <a:endParaRPr sz="2000">
              <a:solidFill>
                <a:srgbClr val="20124D"/>
              </a:solidFill>
              <a:latin typeface="Calibri"/>
              <a:ea typeface="Calibri"/>
              <a:cs typeface="Calibri"/>
              <a:sym typeface="Calibri"/>
            </a:endParaRPr>
          </a:p>
          <a:p>
            <a:pPr indent="0" lvl="0" marL="0" rtl="0" algn="l">
              <a:spcBef>
                <a:spcPts val="0"/>
              </a:spcBef>
              <a:spcAft>
                <a:spcPts val="0"/>
              </a:spcAft>
              <a:buNone/>
            </a:pPr>
            <a:r>
              <a:t/>
            </a:r>
            <a:endParaRPr sz="2000">
              <a:solidFill>
                <a:srgbClr val="20124D"/>
              </a:solidFill>
              <a:latin typeface="Calibri"/>
              <a:ea typeface="Calibri"/>
              <a:cs typeface="Calibri"/>
              <a:sym typeface="Calibri"/>
            </a:endParaRPr>
          </a:p>
          <a:p>
            <a:pPr indent="0" lvl="0" marL="0" rtl="0" algn="l">
              <a:spcBef>
                <a:spcPts val="0"/>
              </a:spcBef>
              <a:spcAft>
                <a:spcPts val="0"/>
              </a:spcAft>
              <a:buNone/>
            </a:pPr>
            <a:r>
              <a:t/>
            </a:r>
            <a:endParaRPr sz="2000">
              <a:solidFill>
                <a:srgbClr val="20124D"/>
              </a:solidFill>
              <a:latin typeface="Calibri"/>
              <a:ea typeface="Calibri"/>
              <a:cs typeface="Calibri"/>
              <a:sym typeface="Calibri"/>
            </a:endParaRPr>
          </a:p>
          <a:p>
            <a:pPr indent="0" lvl="0" marL="0" rtl="0" algn="l">
              <a:spcBef>
                <a:spcPts val="0"/>
              </a:spcBef>
              <a:spcAft>
                <a:spcPts val="0"/>
              </a:spcAft>
              <a:buNone/>
            </a:pPr>
            <a:r>
              <a:t/>
            </a:r>
            <a:endParaRPr sz="1000">
              <a:solidFill>
                <a:srgbClr val="20124D"/>
              </a:solidFill>
              <a:latin typeface="Calibri"/>
              <a:ea typeface="Calibri"/>
              <a:cs typeface="Calibri"/>
              <a:sym typeface="Calibri"/>
            </a:endParaRPr>
          </a:p>
          <a:p>
            <a:pPr indent="0" lvl="0" marL="0" rtl="0" algn="l">
              <a:spcBef>
                <a:spcPts val="0"/>
              </a:spcBef>
              <a:spcAft>
                <a:spcPts val="0"/>
              </a:spcAft>
              <a:buNone/>
            </a:pPr>
            <a:r>
              <a:rPr lang="en" sz="2000">
                <a:solidFill>
                  <a:srgbClr val="20124D"/>
                </a:solidFill>
                <a:latin typeface="Calibri"/>
                <a:ea typeface="Calibri"/>
                <a:cs typeface="Calibri"/>
                <a:sym typeface="Calibri"/>
              </a:rPr>
              <a:t>Marquette University Law School in Milwaukee has projected that the two metro areas will continue to merge into a single megaregion.</a:t>
            </a:r>
            <a:endParaRPr sz="2000">
              <a:solidFill>
                <a:srgbClr val="20124D"/>
              </a:solidFill>
              <a:latin typeface="Calibri"/>
              <a:ea typeface="Calibri"/>
              <a:cs typeface="Calibri"/>
              <a:sym typeface="Calibri"/>
            </a:endParaRPr>
          </a:p>
          <a:p>
            <a:pPr indent="0" lvl="0" marL="0" rtl="0" algn="l">
              <a:spcBef>
                <a:spcPts val="0"/>
              </a:spcBef>
              <a:spcAft>
                <a:spcPts val="0"/>
              </a:spcAft>
              <a:buNone/>
            </a:pPr>
            <a:r>
              <a:t/>
            </a:r>
            <a:endParaRPr sz="2000">
              <a:solidFill>
                <a:srgbClr val="20124D"/>
              </a:solidFill>
              <a:latin typeface="Calibri"/>
              <a:ea typeface="Calibri"/>
              <a:cs typeface="Calibri"/>
              <a:sym typeface="Calibri"/>
            </a:endParaRPr>
          </a:p>
          <a:p>
            <a:pPr indent="0" lvl="0" marL="0" rtl="0" algn="l">
              <a:spcBef>
                <a:spcPts val="0"/>
              </a:spcBef>
              <a:spcAft>
                <a:spcPts val="0"/>
              </a:spcAft>
              <a:buNone/>
            </a:pPr>
            <a:r>
              <a:t/>
            </a:r>
            <a:endParaRPr sz="2000">
              <a:solidFill>
                <a:srgbClr val="20124D"/>
              </a:solidFill>
              <a:latin typeface="Calibri"/>
              <a:ea typeface="Calibri"/>
              <a:cs typeface="Calibri"/>
              <a:sym typeface="Calibri"/>
            </a:endParaRPr>
          </a:p>
        </p:txBody>
      </p:sp>
      <p:pic>
        <p:nvPicPr>
          <p:cNvPr id="90" name="Google Shape;90;p16"/>
          <p:cNvPicPr preferRelativeResize="0"/>
          <p:nvPr/>
        </p:nvPicPr>
        <p:blipFill>
          <a:blip r:embed="rId3">
            <a:alphaModFix/>
          </a:blip>
          <a:stretch>
            <a:fillRect/>
          </a:stretch>
        </p:blipFill>
        <p:spPr>
          <a:xfrm>
            <a:off x="8286789" y="401440"/>
            <a:ext cx="575661" cy="616275"/>
          </a:xfrm>
          <a:prstGeom prst="rect">
            <a:avLst/>
          </a:prstGeom>
          <a:noFill/>
          <a:ln cap="flat" cmpd="sng" w="19050">
            <a:solidFill>
              <a:srgbClr val="674EA7"/>
            </a:solidFill>
            <a:prstDash val="solid"/>
            <a:round/>
            <a:headEnd len="sm" w="sm" type="none"/>
            <a:tailEnd len="sm" w="sm" type="none"/>
          </a:ln>
        </p:spPr>
      </p:pic>
      <p:pic>
        <p:nvPicPr>
          <p:cNvPr id="91" name="Google Shape;91;p16"/>
          <p:cNvPicPr preferRelativeResize="0"/>
          <p:nvPr/>
        </p:nvPicPr>
        <p:blipFill rotWithShape="1">
          <a:blip r:embed="rId4">
            <a:alphaModFix/>
          </a:blip>
          <a:srcRect b="31223" l="15017" r="14009" t="11945"/>
          <a:stretch/>
        </p:blipFill>
        <p:spPr>
          <a:xfrm>
            <a:off x="3194825" y="1481250"/>
            <a:ext cx="2754350" cy="1654025"/>
          </a:xfrm>
          <a:prstGeom prst="rect">
            <a:avLst/>
          </a:prstGeom>
          <a:noFill/>
          <a:ln cap="flat" cmpd="sng" w="19050">
            <a:solidFill>
              <a:srgbClr val="674EA7"/>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95" name="Shape 95"/>
        <p:cNvGrpSpPr/>
        <p:nvPr/>
      </p:nvGrpSpPr>
      <p:grpSpPr>
        <a:xfrm>
          <a:off x="0" y="0"/>
          <a:ext cx="0" cy="0"/>
          <a:chOff x="0" y="0"/>
          <a:chExt cx="0" cy="0"/>
        </a:xfrm>
      </p:grpSpPr>
      <p:pic>
        <p:nvPicPr>
          <p:cNvPr id="96" name="Google Shape;96;p17"/>
          <p:cNvPicPr preferRelativeResize="0"/>
          <p:nvPr/>
        </p:nvPicPr>
        <p:blipFill rotWithShape="1">
          <a:blip r:embed="rId3">
            <a:alphaModFix/>
          </a:blip>
          <a:srcRect b="0" l="0" r="0" t="38785"/>
          <a:stretch/>
        </p:blipFill>
        <p:spPr>
          <a:xfrm>
            <a:off x="289800" y="1319575"/>
            <a:ext cx="8520601" cy="3387000"/>
          </a:xfrm>
          <a:prstGeom prst="rect">
            <a:avLst/>
          </a:prstGeom>
          <a:noFill/>
          <a:ln cap="flat" cmpd="sng" w="19050">
            <a:solidFill>
              <a:srgbClr val="674EA7"/>
            </a:solidFill>
            <a:prstDash val="solid"/>
            <a:round/>
            <a:headEnd len="sm" w="sm" type="none"/>
            <a:tailEnd len="sm" w="sm" type="none"/>
          </a:ln>
        </p:spPr>
      </p:pic>
      <p:sp>
        <p:nvSpPr>
          <p:cNvPr id="97" name="Google Shape;97;p17"/>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8E7CC3"/>
                </a:solidFill>
              </a:rPr>
              <a:t>Connection</a:t>
            </a:r>
            <a:endParaRPr sz="4000">
              <a:solidFill>
                <a:srgbClr val="8E7CC3"/>
              </a:solidFill>
            </a:endParaRPr>
          </a:p>
        </p:txBody>
      </p:sp>
      <p:pic>
        <p:nvPicPr>
          <p:cNvPr id="98" name="Google Shape;98;p17"/>
          <p:cNvPicPr preferRelativeResize="0"/>
          <p:nvPr/>
        </p:nvPicPr>
        <p:blipFill>
          <a:blip r:embed="rId4">
            <a:alphaModFix/>
          </a:blip>
          <a:stretch>
            <a:fillRect/>
          </a:stretch>
        </p:blipFill>
        <p:spPr>
          <a:xfrm>
            <a:off x="8286789" y="401440"/>
            <a:ext cx="575661" cy="616275"/>
          </a:xfrm>
          <a:prstGeom prst="rect">
            <a:avLst/>
          </a:prstGeom>
          <a:noFill/>
          <a:ln cap="flat" cmpd="sng" w="19050">
            <a:solidFill>
              <a:srgbClr val="674EA7"/>
            </a:solidFill>
            <a:prstDash val="solid"/>
            <a:round/>
            <a:headEnd len="sm" w="sm" type="none"/>
            <a:tailEnd len="sm" w="sm" type="none"/>
          </a:ln>
        </p:spPr>
      </p:pic>
      <p:pic>
        <p:nvPicPr>
          <p:cNvPr id="99" name="Google Shape;99;p17"/>
          <p:cNvPicPr preferRelativeResize="0"/>
          <p:nvPr/>
        </p:nvPicPr>
        <p:blipFill>
          <a:blip r:embed="rId5">
            <a:alphaModFix/>
          </a:blip>
          <a:stretch>
            <a:fillRect/>
          </a:stretch>
        </p:blipFill>
        <p:spPr>
          <a:xfrm>
            <a:off x="551975" y="3296300"/>
            <a:ext cx="2767350" cy="1152325"/>
          </a:xfrm>
          <a:prstGeom prst="rect">
            <a:avLst/>
          </a:prstGeom>
          <a:noFill/>
          <a:ln>
            <a:noFill/>
          </a:ln>
        </p:spPr>
      </p:pic>
      <p:pic>
        <p:nvPicPr>
          <p:cNvPr id="100" name="Google Shape;100;p17"/>
          <p:cNvPicPr preferRelativeResize="0"/>
          <p:nvPr/>
        </p:nvPicPr>
        <p:blipFill>
          <a:blip r:embed="rId6">
            <a:alphaModFix/>
          </a:blip>
          <a:stretch>
            <a:fillRect/>
          </a:stretch>
        </p:blipFill>
        <p:spPr>
          <a:xfrm>
            <a:off x="490600" y="1542500"/>
            <a:ext cx="1381425" cy="1381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1000"/>
                                        <p:tgtEl>
                                          <p:spTgt spid="100"/>
                                        </p:tgtEl>
                                        <p:attrNameLst>
                                          <p:attrName>ppt_w</p:attrName>
                                        </p:attrNameLst>
                                      </p:cBhvr>
                                      <p:tavLst>
                                        <p:tav fmla="" tm="0">
                                          <p:val>
                                            <p:strVal val="0"/>
                                          </p:val>
                                        </p:tav>
                                        <p:tav fmla="" tm="100000">
                                          <p:val>
                                            <p:strVal val="#ppt_w"/>
                                          </p:val>
                                        </p:tav>
                                      </p:tavLst>
                                    </p:anim>
                                    <p:anim calcmode="lin" valueType="num">
                                      <p:cBhvr additive="base">
                                        <p:cTn dur="1000"/>
                                        <p:tgtEl>
                                          <p:spTgt spid="100"/>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99"/>
                                        </p:tgtEl>
                                        <p:attrNameLst>
                                          <p:attrName>style.visibility</p:attrName>
                                        </p:attrNameLst>
                                      </p:cBhvr>
                                      <p:to>
                                        <p:strVal val="visible"/>
                                      </p:to>
                                    </p:set>
                                    <p:anim calcmode="lin" valueType="num">
                                      <p:cBhvr additive="base">
                                        <p:cTn dur="1000"/>
                                        <p:tgtEl>
                                          <p:spTgt spid="99"/>
                                        </p:tgtEl>
                                        <p:attrNameLst>
                                          <p:attrName>ppt_w</p:attrName>
                                        </p:attrNameLst>
                                      </p:cBhvr>
                                      <p:tavLst>
                                        <p:tav fmla="" tm="0">
                                          <p:val>
                                            <p:strVal val="0"/>
                                          </p:val>
                                        </p:tav>
                                        <p:tav fmla="" tm="100000">
                                          <p:val>
                                            <p:strVal val="#ppt_w"/>
                                          </p:val>
                                        </p:tav>
                                      </p:tavLst>
                                    </p:anim>
                                    <p:anim calcmode="lin" valueType="num">
                                      <p:cBhvr additive="base">
                                        <p:cTn dur="1000"/>
                                        <p:tgtEl>
                                          <p:spTgt spid="9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104" name="Shape 104"/>
        <p:cNvGrpSpPr/>
        <p:nvPr/>
      </p:nvGrpSpPr>
      <p:grpSpPr>
        <a:xfrm>
          <a:off x="0" y="0"/>
          <a:ext cx="0" cy="0"/>
          <a:chOff x="0" y="0"/>
          <a:chExt cx="0" cy="0"/>
        </a:xfrm>
      </p:grpSpPr>
      <p:sp>
        <p:nvSpPr>
          <p:cNvPr id="105" name="Google Shape;105;p18"/>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8E7CC3"/>
                </a:solidFill>
              </a:rPr>
              <a:t>Business Problem</a:t>
            </a:r>
            <a:endParaRPr sz="4000">
              <a:solidFill>
                <a:srgbClr val="8E7CC3"/>
              </a:solidFill>
            </a:endParaRPr>
          </a:p>
        </p:txBody>
      </p:sp>
      <p:sp>
        <p:nvSpPr>
          <p:cNvPr id="106" name="Google Shape;106;p18"/>
          <p:cNvSpPr txBox="1"/>
          <p:nvPr>
            <p:ph idx="4294967295" type="body"/>
          </p:nvPr>
        </p:nvSpPr>
        <p:spPr>
          <a:xfrm>
            <a:off x="311700" y="1304875"/>
            <a:ext cx="8520600" cy="3387000"/>
          </a:xfrm>
          <a:prstGeom prst="rect">
            <a:avLst/>
          </a:prstGeom>
          <a:solidFill>
            <a:schemeClr val="accent4"/>
          </a:solidFill>
          <a:ln cap="flat" cmpd="sng" w="19050">
            <a:solidFill>
              <a:srgbClr val="674EA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20124D"/>
                </a:solidFill>
                <a:latin typeface="Calibri"/>
                <a:ea typeface="Calibri"/>
                <a:cs typeface="Calibri"/>
                <a:sym typeface="Calibri"/>
              </a:rPr>
              <a:t>The Chiwaukee Group are specifically looking to target the counties located between Cook County, IL (Chicago) and Milwaukee County, WI:</a:t>
            </a:r>
            <a:endParaRPr sz="2000">
              <a:solidFill>
                <a:srgbClr val="20124D"/>
              </a:solidFill>
              <a:latin typeface="Calibri"/>
              <a:ea typeface="Calibri"/>
              <a:cs typeface="Calibri"/>
              <a:sym typeface="Calibri"/>
            </a:endParaRPr>
          </a:p>
          <a:p>
            <a:pPr indent="0" lvl="0" marL="0" rtl="0" algn="l">
              <a:spcBef>
                <a:spcPts val="0"/>
              </a:spcBef>
              <a:spcAft>
                <a:spcPts val="0"/>
              </a:spcAft>
              <a:buNone/>
            </a:pPr>
            <a:r>
              <a:t/>
            </a:r>
            <a:endParaRPr sz="1000">
              <a:solidFill>
                <a:srgbClr val="20124D"/>
              </a:solidFill>
              <a:latin typeface="Calibri"/>
              <a:ea typeface="Calibri"/>
              <a:cs typeface="Calibri"/>
              <a:sym typeface="Calibri"/>
            </a:endParaRPr>
          </a:p>
          <a:p>
            <a:pPr indent="-298450" lvl="0" marL="457200" rtl="0" algn="l">
              <a:spcBef>
                <a:spcPts val="0"/>
              </a:spcBef>
              <a:spcAft>
                <a:spcPts val="0"/>
              </a:spcAft>
              <a:buClr>
                <a:srgbClr val="20124D"/>
              </a:buClr>
              <a:buSzPts val="1100"/>
              <a:buFont typeface="Arial"/>
              <a:buChar char="●"/>
            </a:pPr>
            <a:r>
              <a:rPr lang="en" sz="2000">
                <a:solidFill>
                  <a:srgbClr val="20124D"/>
                </a:solidFill>
                <a:latin typeface="Calibri"/>
                <a:ea typeface="Calibri"/>
                <a:cs typeface="Calibri"/>
                <a:sym typeface="Calibri"/>
              </a:rPr>
              <a:t>Lake County, IL</a:t>
            </a:r>
            <a:endParaRPr sz="2000">
              <a:solidFill>
                <a:srgbClr val="20124D"/>
              </a:solidFill>
              <a:latin typeface="Calibri"/>
              <a:ea typeface="Calibri"/>
              <a:cs typeface="Calibri"/>
              <a:sym typeface="Calibri"/>
            </a:endParaRPr>
          </a:p>
          <a:p>
            <a:pPr indent="-298450" lvl="0" marL="457200" rtl="0" algn="l">
              <a:spcBef>
                <a:spcPts val="0"/>
              </a:spcBef>
              <a:spcAft>
                <a:spcPts val="0"/>
              </a:spcAft>
              <a:buClr>
                <a:srgbClr val="20124D"/>
              </a:buClr>
              <a:buSzPts val="1100"/>
              <a:buFont typeface="Arial"/>
              <a:buChar char="●"/>
            </a:pPr>
            <a:r>
              <a:rPr lang="en" sz="2000">
                <a:solidFill>
                  <a:srgbClr val="20124D"/>
                </a:solidFill>
                <a:latin typeface="Calibri"/>
                <a:ea typeface="Calibri"/>
                <a:cs typeface="Calibri"/>
                <a:sym typeface="Calibri"/>
              </a:rPr>
              <a:t>Kenosha County, WI</a:t>
            </a:r>
            <a:endParaRPr sz="2000">
              <a:solidFill>
                <a:srgbClr val="20124D"/>
              </a:solidFill>
              <a:latin typeface="Calibri"/>
              <a:ea typeface="Calibri"/>
              <a:cs typeface="Calibri"/>
              <a:sym typeface="Calibri"/>
            </a:endParaRPr>
          </a:p>
          <a:p>
            <a:pPr indent="-298450" lvl="0" marL="457200" rtl="0" algn="l">
              <a:spcBef>
                <a:spcPts val="0"/>
              </a:spcBef>
              <a:spcAft>
                <a:spcPts val="0"/>
              </a:spcAft>
              <a:buClr>
                <a:srgbClr val="20124D"/>
              </a:buClr>
              <a:buSzPts val="1100"/>
              <a:buFont typeface="Arial"/>
              <a:buChar char="●"/>
            </a:pPr>
            <a:r>
              <a:rPr lang="en" sz="2000">
                <a:solidFill>
                  <a:srgbClr val="20124D"/>
                </a:solidFill>
                <a:latin typeface="Calibri"/>
                <a:ea typeface="Calibri"/>
                <a:cs typeface="Calibri"/>
                <a:sym typeface="Calibri"/>
              </a:rPr>
              <a:t>Racine County, WI</a:t>
            </a:r>
            <a:endParaRPr sz="2000">
              <a:solidFill>
                <a:srgbClr val="20124D"/>
              </a:solidFill>
              <a:latin typeface="Calibri"/>
              <a:ea typeface="Calibri"/>
              <a:cs typeface="Calibri"/>
              <a:sym typeface="Calibri"/>
            </a:endParaRPr>
          </a:p>
          <a:p>
            <a:pPr indent="0" lvl="0" marL="0" rtl="0" algn="l">
              <a:spcBef>
                <a:spcPts val="0"/>
              </a:spcBef>
              <a:spcAft>
                <a:spcPts val="0"/>
              </a:spcAft>
              <a:buNone/>
            </a:pPr>
            <a:r>
              <a:t/>
            </a:r>
            <a:endParaRPr sz="1000">
              <a:solidFill>
                <a:srgbClr val="20124D"/>
              </a:solidFill>
              <a:latin typeface="Calibri"/>
              <a:ea typeface="Calibri"/>
              <a:cs typeface="Calibri"/>
              <a:sym typeface="Calibri"/>
            </a:endParaRPr>
          </a:p>
          <a:p>
            <a:pPr indent="0" lvl="0" marL="0" rtl="0" algn="l">
              <a:spcBef>
                <a:spcPts val="0"/>
              </a:spcBef>
              <a:spcAft>
                <a:spcPts val="0"/>
              </a:spcAft>
              <a:buNone/>
            </a:pPr>
            <a:r>
              <a:rPr lang="en" sz="2000">
                <a:solidFill>
                  <a:srgbClr val="20124D"/>
                </a:solidFill>
                <a:latin typeface="Calibri"/>
                <a:ea typeface="Calibri"/>
                <a:cs typeface="Calibri"/>
                <a:sym typeface="Calibri"/>
              </a:rPr>
              <a:t>The Chiwaukee Group have requested a recommendation of the top-five zipcodes within which to invest.</a:t>
            </a:r>
            <a:endParaRPr sz="2000">
              <a:solidFill>
                <a:srgbClr val="20124D"/>
              </a:solidFill>
              <a:latin typeface="Calibri"/>
              <a:ea typeface="Calibri"/>
              <a:cs typeface="Calibri"/>
              <a:sym typeface="Calibri"/>
            </a:endParaRPr>
          </a:p>
        </p:txBody>
      </p:sp>
      <p:pic>
        <p:nvPicPr>
          <p:cNvPr id="107" name="Google Shape;107;p18"/>
          <p:cNvPicPr preferRelativeResize="0"/>
          <p:nvPr/>
        </p:nvPicPr>
        <p:blipFill>
          <a:blip r:embed="rId3">
            <a:alphaModFix/>
          </a:blip>
          <a:stretch>
            <a:fillRect/>
          </a:stretch>
        </p:blipFill>
        <p:spPr>
          <a:xfrm>
            <a:off x="8286789" y="401440"/>
            <a:ext cx="575661" cy="616275"/>
          </a:xfrm>
          <a:prstGeom prst="rect">
            <a:avLst/>
          </a:prstGeom>
          <a:noFill/>
          <a:ln cap="flat" cmpd="sng" w="19050">
            <a:solidFill>
              <a:srgbClr val="674EA7"/>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111" name="Shape 111"/>
        <p:cNvGrpSpPr/>
        <p:nvPr/>
      </p:nvGrpSpPr>
      <p:grpSpPr>
        <a:xfrm>
          <a:off x="0" y="0"/>
          <a:ext cx="0" cy="0"/>
          <a:chOff x="0" y="0"/>
          <a:chExt cx="0" cy="0"/>
        </a:xfrm>
      </p:grpSpPr>
      <p:sp>
        <p:nvSpPr>
          <p:cNvPr id="112" name="Google Shape;112;p19"/>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8E7CC3"/>
                </a:solidFill>
              </a:rPr>
              <a:t>Parameters</a:t>
            </a:r>
            <a:endParaRPr sz="4000">
              <a:solidFill>
                <a:srgbClr val="8E7CC3"/>
              </a:solidFill>
            </a:endParaRPr>
          </a:p>
        </p:txBody>
      </p:sp>
      <p:sp>
        <p:nvSpPr>
          <p:cNvPr id="113" name="Google Shape;113;p19"/>
          <p:cNvSpPr txBox="1"/>
          <p:nvPr>
            <p:ph idx="4294967295" type="body"/>
          </p:nvPr>
        </p:nvSpPr>
        <p:spPr>
          <a:xfrm>
            <a:off x="311700" y="1304875"/>
            <a:ext cx="8520600" cy="3387000"/>
          </a:xfrm>
          <a:prstGeom prst="rect">
            <a:avLst/>
          </a:prstGeom>
          <a:solidFill>
            <a:schemeClr val="accent4"/>
          </a:solidFill>
          <a:ln cap="flat" cmpd="sng" w="19050">
            <a:solidFill>
              <a:srgbClr val="674EA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0124D"/>
                </a:solidFill>
                <a:latin typeface="Calibri"/>
                <a:ea typeface="Calibri"/>
                <a:cs typeface="Calibri"/>
                <a:sym typeface="Calibri"/>
              </a:rPr>
              <a:t>Risk</a:t>
            </a:r>
            <a:endParaRPr b="1" sz="2000">
              <a:solidFill>
                <a:srgbClr val="20124D"/>
              </a:solidFill>
              <a:latin typeface="Calibri"/>
              <a:ea typeface="Calibri"/>
              <a:cs typeface="Calibri"/>
              <a:sym typeface="Calibri"/>
            </a:endParaRPr>
          </a:p>
          <a:p>
            <a:pPr indent="0" lvl="0" marL="0" rtl="0" algn="l">
              <a:spcBef>
                <a:spcPts val="0"/>
              </a:spcBef>
              <a:spcAft>
                <a:spcPts val="0"/>
              </a:spcAft>
              <a:buNone/>
            </a:pPr>
            <a:r>
              <a:rPr lang="en" sz="2000">
                <a:solidFill>
                  <a:srgbClr val="20124D"/>
                </a:solidFill>
                <a:latin typeface="Calibri"/>
                <a:ea typeface="Calibri"/>
                <a:cs typeface="Calibri"/>
                <a:sym typeface="Calibri"/>
              </a:rPr>
              <a:t>E</a:t>
            </a:r>
            <a:r>
              <a:rPr lang="en" sz="2000">
                <a:solidFill>
                  <a:srgbClr val="20124D"/>
                </a:solidFill>
                <a:latin typeface="Calibri"/>
                <a:ea typeface="Calibri"/>
                <a:cs typeface="Calibri"/>
                <a:sym typeface="Calibri"/>
              </a:rPr>
              <a:t>valuated</a:t>
            </a:r>
            <a:r>
              <a:rPr lang="en" sz="2000">
                <a:solidFill>
                  <a:srgbClr val="20124D"/>
                </a:solidFill>
                <a:latin typeface="Calibri"/>
                <a:ea typeface="Calibri"/>
                <a:cs typeface="Calibri"/>
                <a:sym typeface="Calibri"/>
              </a:rPr>
              <a:t> through Coefficient of Variance, ratio of the standard deviation to the mean, with an upper-limit set at 50%</a:t>
            </a:r>
            <a:endParaRPr sz="2000">
              <a:solidFill>
                <a:srgbClr val="20124D"/>
              </a:solidFill>
              <a:latin typeface="Calibri"/>
              <a:ea typeface="Calibri"/>
              <a:cs typeface="Calibri"/>
              <a:sym typeface="Calibri"/>
            </a:endParaRPr>
          </a:p>
          <a:p>
            <a:pPr indent="0" lvl="0" marL="0" rtl="0" algn="l">
              <a:spcBef>
                <a:spcPts val="0"/>
              </a:spcBef>
              <a:spcAft>
                <a:spcPts val="0"/>
              </a:spcAft>
              <a:buNone/>
            </a:pPr>
            <a:r>
              <a:t/>
            </a:r>
            <a:endParaRPr b="1" sz="1000">
              <a:solidFill>
                <a:srgbClr val="20124D"/>
              </a:solidFill>
              <a:latin typeface="Calibri"/>
              <a:ea typeface="Calibri"/>
              <a:cs typeface="Calibri"/>
              <a:sym typeface="Calibri"/>
            </a:endParaRPr>
          </a:p>
          <a:p>
            <a:pPr indent="0" lvl="0" marL="0" rtl="0" algn="l">
              <a:spcBef>
                <a:spcPts val="0"/>
              </a:spcBef>
              <a:spcAft>
                <a:spcPts val="0"/>
              </a:spcAft>
              <a:buNone/>
            </a:pPr>
            <a:r>
              <a:rPr b="1" lang="en" sz="2000">
                <a:solidFill>
                  <a:srgbClr val="20124D"/>
                </a:solidFill>
                <a:latin typeface="Calibri"/>
                <a:ea typeface="Calibri"/>
                <a:cs typeface="Calibri"/>
                <a:sym typeface="Calibri"/>
              </a:rPr>
              <a:t>Historic Return on Investment</a:t>
            </a:r>
            <a:endParaRPr b="1" sz="2000">
              <a:solidFill>
                <a:srgbClr val="20124D"/>
              </a:solidFill>
              <a:latin typeface="Calibri"/>
              <a:ea typeface="Calibri"/>
              <a:cs typeface="Calibri"/>
              <a:sym typeface="Calibri"/>
            </a:endParaRPr>
          </a:p>
          <a:p>
            <a:pPr indent="0" lvl="0" marL="0" rtl="0" algn="l">
              <a:spcBef>
                <a:spcPts val="0"/>
              </a:spcBef>
              <a:spcAft>
                <a:spcPts val="0"/>
              </a:spcAft>
              <a:buNone/>
            </a:pPr>
            <a:r>
              <a:rPr lang="en" sz="2000">
                <a:solidFill>
                  <a:srgbClr val="20124D"/>
                </a:solidFill>
                <a:latin typeface="Calibri"/>
                <a:ea typeface="Calibri"/>
                <a:cs typeface="Calibri"/>
                <a:sym typeface="Calibri"/>
              </a:rPr>
              <a:t>Areas with prove return on investment, with a threshold of top 25% </a:t>
            </a:r>
            <a:r>
              <a:rPr lang="en" sz="2000">
                <a:solidFill>
                  <a:srgbClr val="20124D"/>
                </a:solidFill>
                <a:latin typeface="Calibri"/>
                <a:ea typeface="Calibri"/>
                <a:cs typeface="Calibri"/>
                <a:sym typeface="Calibri"/>
              </a:rPr>
              <a:t>across</a:t>
            </a:r>
            <a:r>
              <a:rPr lang="en" sz="2000">
                <a:solidFill>
                  <a:srgbClr val="20124D"/>
                </a:solidFill>
                <a:latin typeface="Calibri"/>
                <a:ea typeface="Calibri"/>
                <a:cs typeface="Calibri"/>
                <a:sym typeface="Calibri"/>
              </a:rPr>
              <a:t> the existing data’s timeframe</a:t>
            </a:r>
            <a:endParaRPr sz="2000">
              <a:solidFill>
                <a:srgbClr val="20124D"/>
              </a:solidFill>
              <a:latin typeface="Calibri"/>
              <a:ea typeface="Calibri"/>
              <a:cs typeface="Calibri"/>
              <a:sym typeface="Calibri"/>
            </a:endParaRPr>
          </a:p>
          <a:p>
            <a:pPr indent="0" lvl="0" marL="0" rtl="0" algn="l">
              <a:spcBef>
                <a:spcPts val="0"/>
              </a:spcBef>
              <a:spcAft>
                <a:spcPts val="0"/>
              </a:spcAft>
              <a:buNone/>
            </a:pPr>
            <a:r>
              <a:t/>
            </a:r>
            <a:endParaRPr sz="1000">
              <a:solidFill>
                <a:srgbClr val="20124D"/>
              </a:solidFill>
              <a:latin typeface="Calibri"/>
              <a:ea typeface="Calibri"/>
              <a:cs typeface="Calibri"/>
              <a:sym typeface="Calibri"/>
            </a:endParaRPr>
          </a:p>
          <a:p>
            <a:pPr indent="0" lvl="0" marL="0" rtl="0" algn="l">
              <a:spcBef>
                <a:spcPts val="0"/>
              </a:spcBef>
              <a:spcAft>
                <a:spcPts val="0"/>
              </a:spcAft>
              <a:buNone/>
            </a:pPr>
            <a:r>
              <a:rPr b="1" lang="en" sz="2000">
                <a:solidFill>
                  <a:srgbClr val="20124D"/>
                </a:solidFill>
                <a:latin typeface="Calibri"/>
                <a:ea typeface="Calibri"/>
                <a:cs typeface="Calibri"/>
                <a:sym typeface="Calibri"/>
              </a:rPr>
              <a:t>Expected Future Returns</a:t>
            </a:r>
            <a:endParaRPr b="1" sz="2000">
              <a:solidFill>
                <a:srgbClr val="20124D"/>
              </a:solidFill>
              <a:latin typeface="Calibri"/>
              <a:ea typeface="Calibri"/>
              <a:cs typeface="Calibri"/>
              <a:sym typeface="Calibri"/>
            </a:endParaRPr>
          </a:p>
          <a:p>
            <a:pPr indent="0" lvl="0" marL="0" rtl="0" algn="l">
              <a:spcBef>
                <a:spcPts val="0"/>
              </a:spcBef>
              <a:spcAft>
                <a:spcPts val="0"/>
              </a:spcAft>
              <a:buNone/>
            </a:pPr>
            <a:r>
              <a:rPr lang="en" sz="2000">
                <a:solidFill>
                  <a:srgbClr val="20124D"/>
                </a:solidFill>
                <a:latin typeface="Calibri"/>
                <a:ea typeface="Calibri"/>
                <a:cs typeface="Calibri"/>
                <a:sym typeface="Calibri"/>
              </a:rPr>
              <a:t>Final recommendations will be based on future returns</a:t>
            </a:r>
            <a:endParaRPr sz="2000">
              <a:solidFill>
                <a:srgbClr val="20124D"/>
              </a:solidFill>
              <a:latin typeface="Calibri"/>
              <a:ea typeface="Calibri"/>
              <a:cs typeface="Calibri"/>
              <a:sym typeface="Calibri"/>
            </a:endParaRPr>
          </a:p>
        </p:txBody>
      </p:sp>
      <p:pic>
        <p:nvPicPr>
          <p:cNvPr id="114" name="Google Shape;114;p19"/>
          <p:cNvPicPr preferRelativeResize="0"/>
          <p:nvPr/>
        </p:nvPicPr>
        <p:blipFill>
          <a:blip r:embed="rId3">
            <a:alphaModFix/>
          </a:blip>
          <a:stretch>
            <a:fillRect/>
          </a:stretch>
        </p:blipFill>
        <p:spPr>
          <a:xfrm>
            <a:off x="8286789" y="401440"/>
            <a:ext cx="575661" cy="616275"/>
          </a:xfrm>
          <a:prstGeom prst="rect">
            <a:avLst/>
          </a:prstGeom>
          <a:noFill/>
          <a:ln cap="flat" cmpd="sng" w="19050">
            <a:solidFill>
              <a:srgbClr val="674EA7"/>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118" name="Shape 118"/>
        <p:cNvGrpSpPr/>
        <p:nvPr/>
      </p:nvGrpSpPr>
      <p:grpSpPr>
        <a:xfrm>
          <a:off x="0" y="0"/>
          <a:ext cx="0" cy="0"/>
          <a:chOff x="0" y="0"/>
          <a:chExt cx="0" cy="0"/>
        </a:xfrm>
      </p:grpSpPr>
      <p:sp>
        <p:nvSpPr>
          <p:cNvPr id="119" name="Google Shape;119;p20"/>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8E7CC3"/>
                </a:solidFill>
                <a:latin typeface="Calibri"/>
                <a:ea typeface="Calibri"/>
                <a:cs typeface="Calibri"/>
                <a:sym typeface="Calibri"/>
              </a:rPr>
              <a:t>D</a:t>
            </a:r>
            <a:r>
              <a:rPr lang="en" sz="4000">
                <a:solidFill>
                  <a:srgbClr val="8E7CC3"/>
                </a:solidFill>
                <a:latin typeface="Calibri"/>
                <a:ea typeface="Calibri"/>
                <a:cs typeface="Calibri"/>
                <a:sym typeface="Calibri"/>
              </a:rPr>
              <a:t>ata</a:t>
            </a:r>
            <a:endParaRPr sz="4000">
              <a:solidFill>
                <a:srgbClr val="8E7CC3"/>
              </a:solidFill>
              <a:latin typeface="Calibri"/>
              <a:ea typeface="Calibri"/>
              <a:cs typeface="Calibri"/>
              <a:sym typeface="Calibri"/>
            </a:endParaRPr>
          </a:p>
        </p:txBody>
      </p:sp>
      <p:sp>
        <p:nvSpPr>
          <p:cNvPr id="120" name="Google Shape;120;p20"/>
          <p:cNvSpPr txBox="1"/>
          <p:nvPr>
            <p:ph idx="4294967295" type="body"/>
          </p:nvPr>
        </p:nvSpPr>
        <p:spPr>
          <a:xfrm>
            <a:off x="311700" y="1304875"/>
            <a:ext cx="8520600" cy="3387000"/>
          </a:xfrm>
          <a:prstGeom prst="rect">
            <a:avLst/>
          </a:prstGeom>
          <a:solidFill>
            <a:schemeClr val="accent4"/>
          </a:solidFill>
          <a:ln cap="flat" cmpd="sng" w="19050">
            <a:solidFill>
              <a:srgbClr val="674EA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1200"/>
              </a:spcBef>
              <a:spcAft>
                <a:spcPts val="1200"/>
              </a:spcAft>
              <a:buNone/>
            </a:pPr>
            <a:r>
              <a:rPr lang="en" sz="2000">
                <a:solidFill>
                  <a:srgbClr val="20124D"/>
                </a:solidFill>
                <a:latin typeface="Calibri"/>
                <a:ea typeface="Calibri"/>
                <a:cs typeface="Calibri"/>
                <a:sym typeface="Calibri"/>
              </a:rPr>
              <a:t>Monthly median housing sales values between 1997 and 2017 downloaded from Zillow, an American online real estate marketplace.</a:t>
            </a:r>
            <a:endParaRPr sz="2000">
              <a:solidFill>
                <a:srgbClr val="20124D"/>
              </a:solidFill>
              <a:latin typeface="Calibri"/>
              <a:ea typeface="Calibri"/>
              <a:cs typeface="Calibri"/>
              <a:sym typeface="Calibri"/>
            </a:endParaRPr>
          </a:p>
        </p:txBody>
      </p:sp>
      <p:pic>
        <p:nvPicPr>
          <p:cNvPr id="121" name="Google Shape;121;p20"/>
          <p:cNvPicPr preferRelativeResize="0"/>
          <p:nvPr/>
        </p:nvPicPr>
        <p:blipFill rotWithShape="1">
          <a:blip r:embed="rId3">
            <a:alphaModFix/>
          </a:blip>
          <a:srcRect b="11979" l="0" r="0" t="0"/>
          <a:stretch/>
        </p:blipFill>
        <p:spPr>
          <a:xfrm>
            <a:off x="435250" y="2823725"/>
            <a:ext cx="8273499" cy="1631650"/>
          </a:xfrm>
          <a:prstGeom prst="rect">
            <a:avLst/>
          </a:prstGeom>
          <a:noFill/>
          <a:ln cap="flat" cmpd="sng" w="19050">
            <a:solidFill>
              <a:srgbClr val="674EA7"/>
            </a:solidFill>
            <a:prstDash val="solid"/>
            <a:round/>
            <a:headEnd len="sm" w="sm" type="none"/>
            <a:tailEnd len="sm" w="sm" type="none"/>
          </a:ln>
        </p:spPr>
      </p:pic>
      <p:pic>
        <p:nvPicPr>
          <p:cNvPr id="122" name="Google Shape;122;p20"/>
          <p:cNvPicPr preferRelativeResize="0"/>
          <p:nvPr/>
        </p:nvPicPr>
        <p:blipFill>
          <a:blip r:embed="rId4">
            <a:alphaModFix/>
          </a:blip>
          <a:stretch>
            <a:fillRect/>
          </a:stretch>
        </p:blipFill>
        <p:spPr>
          <a:xfrm>
            <a:off x="8286789" y="401440"/>
            <a:ext cx="575661" cy="616275"/>
          </a:xfrm>
          <a:prstGeom prst="rect">
            <a:avLst/>
          </a:prstGeom>
          <a:noFill/>
          <a:ln cap="flat" cmpd="sng" w="19050">
            <a:solidFill>
              <a:srgbClr val="674EA7"/>
            </a:solidFill>
            <a:prstDash val="solid"/>
            <a:round/>
            <a:headEnd len="sm" w="sm" type="none"/>
            <a:tailEnd len="sm" w="sm" type="none"/>
          </a:ln>
        </p:spPr>
      </p:pic>
      <p:pic>
        <p:nvPicPr>
          <p:cNvPr id="123" name="Google Shape;123;p20"/>
          <p:cNvPicPr preferRelativeResize="0"/>
          <p:nvPr/>
        </p:nvPicPr>
        <p:blipFill rotWithShape="1">
          <a:blip r:embed="rId5">
            <a:alphaModFix/>
          </a:blip>
          <a:srcRect b="52901" l="0" r="0" t="0"/>
          <a:stretch/>
        </p:blipFill>
        <p:spPr>
          <a:xfrm>
            <a:off x="2474863" y="2823725"/>
            <a:ext cx="4194286" cy="1631650"/>
          </a:xfrm>
          <a:prstGeom prst="rect">
            <a:avLst/>
          </a:prstGeom>
          <a:noFill/>
          <a:ln cap="flat" cmpd="sng" w="19050">
            <a:solidFill>
              <a:srgbClr val="674EA7"/>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1000"/>
                                        <p:tgtEl>
                                          <p:spTgt spid="121"/>
                                        </p:tgtEl>
                                        <p:attrNameLst>
                                          <p:attrName>ppt_x</p:attrName>
                                        </p:attrNameLst>
                                      </p:cBhvr>
                                      <p:tavLst>
                                        <p:tav fmla="" tm="0">
                                          <p:val>
                                            <p:strVal val="#ppt_x"/>
                                          </p:val>
                                        </p:tav>
                                        <p:tav fmla="" tm="100000">
                                          <p:val>
                                            <p:strVal val="#ppt_x-1"/>
                                          </p:val>
                                        </p:tav>
                                      </p:tavLst>
                                    </p:anim>
                                    <p:set>
                                      <p:cBhvr>
                                        <p:cTn dur="1" fill="hold">
                                          <p:stCondLst>
                                            <p:cond delay="1000"/>
                                          </p:stCondLst>
                                        </p:cTn>
                                        <p:tgtEl>
                                          <p:spTgt spid="121"/>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123"/>
                                        </p:tgtEl>
                                        <p:attrNameLst>
                                          <p:attrName>style.visibility</p:attrName>
                                        </p:attrNameLst>
                                      </p:cBhvr>
                                      <p:to>
                                        <p:strVal val="visible"/>
                                      </p:to>
                                    </p:set>
                                    <p:anim calcmode="lin" valueType="num">
                                      <p:cBhvr additive="base">
                                        <p:cTn dur="1000"/>
                                        <p:tgtEl>
                                          <p:spTgt spid="12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127" name="Shape 127"/>
        <p:cNvGrpSpPr/>
        <p:nvPr/>
      </p:nvGrpSpPr>
      <p:grpSpPr>
        <a:xfrm>
          <a:off x="0" y="0"/>
          <a:ext cx="0" cy="0"/>
          <a:chOff x="0" y="0"/>
          <a:chExt cx="0" cy="0"/>
        </a:xfrm>
      </p:grpSpPr>
      <p:sp>
        <p:nvSpPr>
          <p:cNvPr id="128" name="Google Shape;128;p21"/>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8E7CC3"/>
                </a:solidFill>
                <a:latin typeface="Calibri"/>
                <a:ea typeface="Calibri"/>
                <a:cs typeface="Calibri"/>
                <a:sym typeface="Calibri"/>
              </a:rPr>
              <a:t>Data</a:t>
            </a:r>
            <a:endParaRPr sz="4000">
              <a:solidFill>
                <a:srgbClr val="8E7CC3"/>
              </a:solidFill>
              <a:latin typeface="Calibri"/>
              <a:ea typeface="Calibri"/>
              <a:cs typeface="Calibri"/>
              <a:sym typeface="Calibri"/>
            </a:endParaRPr>
          </a:p>
        </p:txBody>
      </p:sp>
      <p:sp>
        <p:nvSpPr>
          <p:cNvPr id="129" name="Google Shape;129;p21"/>
          <p:cNvSpPr txBox="1"/>
          <p:nvPr>
            <p:ph idx="4294967295" type="body"/>
          </p:nvPr>
        </p:nvSpPr>
        <p:spPr>
          <a:xfrm>
            <a:off x="311700" y="1304875"/>
            <a:ext cx="8520600" cy="3387000"/>
          </a:xfrm>
          <a:prstGeom prst="rect">
            <a:avLst/>
          </a:prstGeom>
          <a:solidFill>
            <a:schemeClr val="accent4"/>
          </a:solidFill>
          <a:ln cap="flat" cmpd="sng" w="19050">
            <a:solidFill>
              <a:srgbClr val="674EA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0124D"/>
                </a:solidFill>
                <a:latin typeface="Calibri"/>
                <a:ea typeface="Calibri"/>
                <a:cs typeface="Calibri"/>
                <a:sym typeface="Calibri"/>
              </a:rPr>
              <a:t>Working Zipcodes</a:t>
            </a:r>
            <a:endParaRPr b="1" sz="2000">
              <a:solidFill>
                <a:srgbClr val="20124D"/>
              </a:solidFill>
              <a:latin typeface="Calibri"/>
              <a:ea typeface="Calibri"/>
              <a:cs typeface="Calibri"/>
              <a:sym typeface="Calibri"/>
            </a:endParaRPr>
          </a:p>
          <a:p>
            <a:pPr indent="0" lvl="0" marL="0" rtl="0" algn="l">
              <a:spcBef>
                <a:spcPts val="0"/>
              </a:spcBef>
              <a:spcAft>
                <a:spcPts val="0"/>
              </a:spcAft>
              <a:buNone/>
            </a:pPr>
            <a:r>
              <a:t/>
            </a:r>
            <a:endParaRPr sz="1000">
              <a:solidFill>
                <a:srgbClr val="20124D"/>
              </a:solidFill>
              <a:latin typeface="Calibri"/>
              <a:ea typeface="Calibri"/>
              <a:cs typeface="Calibri"/>
              <a:sym typeface="Calibri"/>
            </a:endParaRPr>
          </a:p>
          <a:p>
            <a:pPr indent="0" lvl="0" marL="0" rtl="0" algn="l">
              <a:spcBef>
                <a:spcPts val="0"/>
              </a:spcBef>
              <a:spcAft>
                <a:spcPts val="0"/>
              </a:spcAft>
              <a:buNone/>
            </a:pPr>
            <a:r>
              <a:rPr lang="en" sz="2000">
                <a:solidFill>
                  <a:srgbClr val="20124D"/>
                </a:solidFill>
                <a:latin typeface="Calibri"/>
                <a:ea typeface="Calibri"/>
                <a:cs typeface="Calibri"/>
                <a:sym typeface="Calibri"/>
              </a:rPr>
              <a:t>60047 - </a:t>
            </a:r>
            <a:r>
              <a:rPr lang="en" sz="2000">
                <a:solidFill>
                  <a:srgbClr val="20124D"/>
                </a:solidFill>
                <a:latin typeface="Calibri"/>
                <a:ea typeface="Calibri"/>
                <a:cs typeface="Calibri"/>
                <a:sym typeface="Calibri"/>
              </a:rPr>
              <a:t>Lake Zurich, IL</a:t>
            </a:r>
            <a:endParaRPr sz="2000">
              <a:solidFill>
                <a:srgbClr val="20124D"/>
              </a:solidFill>
              <a:latin typeface="Calibri"/>
              <a:ea typeface="Calibri"/>
              <a:cs typeface="Calibri"/>
              <a:sym typeface="Calibri"/>
            </a:endParaRPr>
          </a:p>
          <a:p>
            <a:pPr indent="0" lvl="0" marL="0" rtl="0" algn="l">
              <a:spcBef>
                <a:spcPts val="0"/>
              </a:spcBef>
              <a:spcAft>
                <a:spcPts val="0"/>
              </a:spcAft>
              <a:buNone/>
            </a:pPr>
            <a:r>
              <a:rPr lang="en" sz="2000">
                <a:solidFill>
                  <a:srgbClr val="20124D"/>
                </a:solidFill>
                <a:latin typeface="Calibri"/>
                <a:ea typeface="Calibri"/>
                <a:cs typeface="Calibri"/>
                <a:sym typeface="Calibri"/>
              </a:rPr>
              <a:t>53142 - Kenosha, IL</a:t>
            </a:r>
            <a:endParaRPr sz="2000">
              <a:solidFill>
                <a:srgbClr val="20124D"/>
              </a:solidFill>
              <a:latin typeface="Calibri"/>
              <a:ea typeface="Calibri"/>
              <a:cs typeface="Calibri"/>
              <a:sym typeface="Calibri"/>
            </a:endParaRPr>
          </a:p>
          <a:p>
            <a:pPr indent="0" lvl="0" marL="0" rtl="0" algn="l">
              <a:spcBef>
                <a:spcPts val="0"/>
              </a:spcBef>
              <a:spcAft>
                <a:spcPts val="0"/>
              </a:spcAft>
              <a:buNone/>
            </a:pPr>
            <a:r>
              <a:rPr lang="en" sz="2000">
                <a:solidFill>
                  <a:srgbClr val="20124D"/>
                </a:solidFill>
                <a:latin typeface="Calibri"/>
                <a:ea typeface="Calibri"/>
                <a:cs typeface="Calibri"/>
                <a:sym typeface="Calibri"/>
              </a:rPr>
              <a:t>53144 - Kenosha, IL</a:t>
            </a:r>
            <a:endParaRPr sz="2000">
              <a:solidFill>
                <a:srgbClr val="20124D"/>
              </a:solidFill>
              <a:latin typeface="Calibri"/>
              <a:ea typeface="Calibri"/>
              <a:cs typeface="Calibri"/>
              <a:sym typeface="Calibri"/>
            </a:endParaRPr>
          </a:p>
          <a:p>
            <a:pPr indent="0" lvl="0" marL="0" rtl="0" algn="l">
              <a:spcBef>
                <a:spcPts val="0"/>
              </a:spcBef>
              <a:spcAft>
                <a:spcPts val="0"/>
              </a:spcAft>
              <a:buNone/>
            </a:pPr>
            <a:r>
              <a:rPr lang="en" sz="2000">
                <a:solidFill>
                  <a:srgbClr val="20124D"/>
                </a:solidFill>
                <a:latin typeface="Calibri"/>
                <a:ea typeface="Calibri"/>
                <a:cs typeface="Calibri"/>
                <a:sym typeface="Calibri"/>
              </a:rPr>
              <a:t>53158 - Pleasant Prairie, WI</a:t>
            </a:r>
            <a:endParaRPr sz="2000">
              <a:solidFill>
                <a:srgbClr val="20124D"/>
              </a:solidFill>
              <a:latin typeface="Calibri"/>
              <a:ea typeface="Calibri"/>
              <a:cs typeface="Calibri"/>
              <a:sym typeface="Calibri"/>
            </a:endParaRPr>
          </a:p>
          <a:p>
            <a:pPr indent="0" lvl="0" marL="0" rtl="0" algn="l">
              <a:lnSpc>
                <a:spcPct val="115000"/>
              </a:lnSpc>
              <a:spcBef>
                <a:spcPts val="0"/>
              </a:spcBef>
              <a:spcAft>
                <a:spcPts val="0"/>
              </a:spcAft>
              <a:buNone/>
            </a:pPr>
            <a:r>
              <a:rPr lang="en" sz="2000">
                <a:solidFill>
                  <a:srgbClr val="20124D"/>
                </a:solidFill>
                <a:latin typeface="Calibri"/>
                <a:ea typeface="Calibri"/>
                <a:cs typeface="Calibri"/>
                <a:sym typeface="Calibri"/>
              </a:rPr>
              <a:t>53181 - Twin Lakes, WI</a:t>
            </a:r>
            <a:endParaRPr sz="2000">
              <a:solidFill>
                <a:srgbClr val="20124D"/>
              </a:solidFill>
              <a:latin typeface="Calibri"/>
              <a:ea typeface="Calibri"/>
              <a:cs typeface="Calibri"/>
              <a:sym typeface="Calibri"/>
            </a:endParaRPr>
          </a:p>
        </p:txBody>
      </p:sp>
      <p:pic>
        <p:nvPicPr>
          <p:cNvPr id="130" name="Google Shape;130;p21"/>
          <p:cNvPicPr preferRelativeResize="0"/>
          <p:nvPr/>
        </p:nvPicPr>
        <p:blipFill>
          <a:blip r:embed="rId3">
            <a:alphaModFix/>
          </a:blip>
          <a:stretch>
            <a:fillRect/>
          </a:stretch>
        </p:blipFill>
        <p:spPr>
          <a:xfrm>
            <a:off x="8286789" y="401440"/>
            <a:ext cx="575661" cy="616275"/>
          </a:xfrm>
          <a:prstGeom prst="rect">
            <a:avLst/>
          </a:prstGeom>
          <a:noFill/>
          <a:ln cap="flat" cmpd="sng" w="19050">
            <a:solidFill>
              <a:srgbClr val="674EA7"/>
            </a:solidFill>
            <a:prstDash val="solid"/>
            <a:round/>
            <a:headEnd len="sm" w="sm" type="none"/>
            <a:tailEnd len="sm" w="sm" type="none"/>
          </a:ln>
        </p:spPr>
      </p:pic>
      <p:sp>
        <p:nvSpPr>
          <p:cNvPr id="131" name="Google Shape;131;p21"/>
          <p:cNvSpPr txBox="1"/>
          <p:nvPr/>
        </p:nvSpPr>
        <p:spPr>
          <a:xfrm>
            <a:off x="4572000" y="1819975"/>
            <a:ext cx="4225800" cy="1908600"/>
          </a:xfrm>
          <a:prstGeom prst="rect">
            <a:avLst/>
          </a:prstGeom>
          <a:solidFill>
            <a:schemeClr val="accent4"/>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000">
                <a:latin typeface="Calibri"/>
                <a:ea typeface="Calibri"/>
                <a:cs typeface="Calibri"/>
                <a:sym typeface="Calibri"/>
              </a:rPr>
              <a:t>53108 - Caledonia, WI</a:t>
            </a:r>
            <a:endParaRPr sz="2000">
              <a:latin typeface="Calibri"/>
              <a:ea typeface="Calibri"/>
              <a:cs typeface="Calibri"/>
              <a:sym typeface="Calibri"/>
            </a:endParaRPr>
          </a:p>
          <a:p>
            <a:pPr indent="0" lvl="0" marL="0" rtl="0" algn="l">
              <a:lnSpc>
                <a:spcPct val="115000"/>
              </a:lnSpc>
              <a:spcBef>
                <a:spcPts val="0"/>
              </a:spcBef>
              <a:spcAft>
                <a:spcPts val="0"/>
              </a:spcAft>
              <a:buNone/>
            </a:pPr>
            <a:r>
              <a:rPr lang="en" sz="2000">
                <a:latin typeface="Calibri"/>
                <a:ea typeface="Calibri"/>
                <a:cs typeface="Calibri"/>
                <a:sym typeface="Calibri"/>
              </a:rPr>
              <a:t>53139 - Eagle Lake, WI</a:t>
            </a:r>
            <a:endParaRPr sz="2000">
              <a:latin typeface="Calibri"/>
              <a:ea typeface="Calibri"/>
              <a:cs typeface="Calibri"/>
              <a:sym typeface="Calibri"/>
            </a:endParaRPr>
          </a:p>
          <a:p>
            <a:pPr indent="0" lvl="0" marL="0" rtl="0" algn="l">
              <a:lnSpc>
                <a:spcPct val="115000"/>
              </a:lnSpc>
              <a:spcBef>
                <a:spcPts val="0"/>
              </a:spcBef>
              <a:spcAft>
                <a:spcPts val="0"/>
              </a:spcAft>
              <a:buNone/>
            </a:pPr>
            <a:r>
              <a:rPr lang="en" sz="2000">
                <a:latin typeface="Calibri"/>
                <a:ea typeface="Calibri"/>
                <a:cs typeface="Calibri"/>
                <a:sym typeface="Calibri"/>
              </a:rPr>
              <a:t>53404 - Racine, WI</a:t>
            </a:r>
            <a:endParaRPr sz="2000">
              <a:latin typeface="Calibri"/>
              <a:ea typeface="Calibri"/>
              <a:cs typeface="Calibri"/>
              <a:sym typeface="Calibri"/>
            </a:endParaRPr>
          </a:p>
          <a:p>
            <a:pPr indent="0" lvl="0" marL="0" rtl="0" algn="l">
              <a:lnSpc>
                <a:spcPct val="115000"/>
              </a:lnSpc>
              <a:spcBef>
                <a:spcPts val="0"/>
              </a:spcBef>
              <a:spcAft>
                <a:spcPts val="0"/>
              </a:spcAft>
              <a:buNone/>
            </a:pPr>
            <a:r>
              <a:rPr lang="en" sz="2000">
                <a:latin typeface="Calibri"/>
                <a:ea typeface="Calibri"/>
                <a:cs typeface="Calibri"/>
                <a:sym typeface="Calibri"/>
              </a:rPr>
              <a:t>53405 - Racine, WI</a:t>
            </a:r>
            <a:endParaRPr sz="2000">
              <a:latin typeface="Calibri"/>
              <a:ea typeface="Calibri"/>
              <a:cs typeface="Calibri"/>
              <a:sym typeface="Calibri"/>
            </a:endParaRPr>
          </a:p>
          <a:p>
            <a:pPr indent="0" lvl="0" marL="0" rtl="0" algn="l">
              <a:lnSpc>
                <a:spcPct val="115000"/>
              </a:lnSpc>
              <a:spcBef>
                <a:spcPts val="0"/>
              </a:spcBef>
              <a:spcAft>
                <a:spcPts val="0"/>
              </a:spcAft>
              <a:buNone/>
            </a:pPr>
            <a:r>
              <a:rPr lang="en" sz="2000">
                <a:latin typeface="Calibri"/>
                <a:ea typeface="Calibri"/>
                <a:cs typeface="Calibri"/>
                <a:sym typeface="Calibri"/>
              </a:rPr>
              <a:t>53185 - Waterford, WI</a:t>
            </a:r>
            <a:endParaRPr>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